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Masters/slideMaster31.xml" ContentType="application/vnd.openxmlformats-officedocument.presentationml.slideMaster+xml"/>
  <Override PartName="/ppt/slideMasters/slideMaster32.xml" ContentType="application/vnd.openxmlformats-officedocument.presentationml.slideMaster+xml"/>
  <Override PartName="/ppt/slideMasters/slideMaster33.xml" ContentType="application/vnd.openxmlformats-officedocument.presentationml.slideMaster+xml"/>
  <Override PartName="/ppt/slideMasters/slideMaster34.xml" ContentType="application/vnd.openxmlformats-officedocument.presentationml.slideMaster+xml"/>
  <Override PartName="/ppt/slideMasters/slideMaster35.xml" ContentType="application/vnd.openxmlformats-officedocument.presentationml.slideMaster+xml"/>
  <Override PartName="/ppt/slideMasters/slideMaster36.xml" ContentType="application/vnd.openxmlformats-officedocument.presentationml.slideMaster+xml"/>
  <Override PartName="/ppt/slideMasters/slideMaster37.xml" ContentType="application/vnd.openxmlformats-officedocument.presentationml.slideMaster+xml"/>
  <Override PartName="/ppt/slideMasters/slideMaster38.xml" ContentType="application/vnd.openxmlformats-officedocument.presentationml.slideMaster+xml"/>
  <Override PartName="/ppt/slideMasters/slideMaster3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6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7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8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theme/theme9.xml" ContentType="application/vnd.openxmlformats-officedocument.theme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theme/theme10.xml" ContentType="application/vnd.openxmlformats-officedocument.theme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theme/theme11.xml" ContentType="application/vnd.openxmlformats-officedocument.theme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theme/theme12.xml" ContentType="application/vnd.openxmlformats-officedocument.theme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theme/theme13.xml" ContentType="application/vnd.openxmlformats-officedocument.theme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theme/theme14.xml" ContentType="application/vnd.openxmlformats-officedocument.theme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theme/theme15.xml" ContentType="application/vnd.openxmlformats-officedocument.theme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theme/theme16.xml" ContentType="application/vnd.openxmlformats-officedocument.theme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theme/theme17.xml" ContentType="application/vnd.openxmlformats-officedocument.theme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theme/theme18.xml" ContentType="application/vnd.openxmlformats-officedocument.theme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theme/theme19.xml" ContentType="application/vnd.openxmlformats-officedocument.theme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theme/theme20.xml" ContentType="application/vnd.openxmlformats-officedocument.theme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theme/theme21.xml" ContentType="application/vnd.openxmlformats-officedocument.theme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theme/theme22.xml" ContentType="application/vnd.openxmlformats-officedocument.theme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theme/theme23.xml" ContentType="application/vnd.openxmlformats-officedocument.theme+xml"/>
  <Override PartName="/ppt/slideLayouts/slideLayout252.xml" ContentType="application/vnd.openxmlformats-officedocument.presentationml.slideLayout+xml"/>
  <Override PartName="/ppt/theme/theme24.xml" ContentType="application/vnd.openxmlformats-officedocument.theme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theme/theme25.xml" ContentType="application/vnd.openxmlformats-officedocument.theme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theme/theme26.xml" ContentType="application/vnd.openxmlformats-officedocument.theme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theme/theme27.xml" ContentType="application/vnd.openxmlformats-officedocument.theme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theme/theme28.xml" ContentType="application/vnd.openxmlformats-officedocument.theme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theme/theme29.xml" ContentType="application/vnd.openxmlformats-officedocument.theme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theme/theme30.xml" ContentType="application/vnd.openxmlformats-officedocument.theme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theme/theme31.xml" ContentType="application/vnd.openxmlformats-officedocument.theme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theme/theme32.xml" ContentType="application/vnd.openxmlformats-officedocument.theme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9.xml" ContentType="application/vnd.openxmlformats-officedocument.presentationml.slideLayout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theme/theme33.xml" ContentType="application/vnd.openxmlformats-officedocument.theme+xml"/>
  <Override PartName="/ppt/slideLayouts/slideLayout354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slideLayouts/slideLayout361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Layouts/slideLayout364.xml" ContentType="application/vnd.openxmlformats-officedocument.presentationml.slideLayout+xml"/>
  <Override PartName="/ppt/theme/theme34.xml" ContentType="application/vnd.openxmlformats-officedocument.theme+xml"/>
  <Override PartName="/ppt/slideLayouts/slideLayout365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slideLayouts/slideLayout372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Layouts/slideLayout374.xml" ContentType="application/vnd.openxmlformats-officedocument.presentationml.slideLayout+xml"/>
  <Override PartName="/ppt/slideLayouts/slideLayout375.xml" ContentType="application/vnd.openxmlformats-officedocument.presentationml.slideLayout+xml"/>
  <Override PartName="/ppt/theme/theme35.xml" ContentType="application/vnd.openxmlformats-officedocument.theme+xml"/>
  <Override PartName="/ppt/slideLayouts/slideLayout376.xml" ContentType="application/vnd.openxmlformats-officedocument.presentationml.slideLayout+xml"/>
  <Override PartName="/ppt/slideLayouts/slideLayout377.xml" ContentType="application/vnd.openxmlformats-officedocument.presentationml.slideLayout+xml"/>
  <Override PartName="/ppt/slideLayouts/slideLayout378.xml" ContentType="application/vnd.openxmlformats-officedocument.presentationml.slideLayout+xml"/>
  <Override PartName="/ppt/slideLayouts/slideLayout379.xml" ContentType="application/vnd.openxmlformats-officedocument.presentationml.slideLayout+xml"/>
  <Override PartName="/ppt/slideLayouts/slideLayout380.xml" ContentType="application/vnd.openxmlformats-officedocument.presentationml.slideLayout+xml"/>
  <Override PartName="/ppt/slideLayouts/slideLayout381.xml" ContentType="application/vnd.openxmlformats-officedocument.presentationml.slideLayout+xml"/>
  <Override PartName="/ppt/slideLayouts/slideLayout382.xml" ContentType="application/vnd.openxmlformats-officedocument.presentationml.slideLayout+xml"/>
  <Override PartName="/ppt/slideLayouts/slideLayout383.xml" ContentType="application/vnd.openxmlformats-officedocument.presentationml.slideLayout+xml"/>
  <Override PartName="/ppt/slideLayouts/slideLayout384.xml" ContentType="application/vnd.openxmlformats-officedocument.presentationml.slideLayout+xml"/>
  <Override PartName="/ppt/slideLayouts/slideLayout385.xml" ContentType="application/vnd.openxmlformats-officedocument.presentationml.slideLayout+xml"/>
  <Override PartName="/ppt/slideLayouts/slideLayout386.xml" ContentType="application/vnd.openxmlformats-officedocument.presentationml.slideLayout+xml"/>
  <Override PartName="/ppt/slideLayouts/slideLayout387.xml" ContentType="application/vnd.openxmlformats-officedocument.presentationml.slideLayout+xml"/>
  <Override PartName="/ppt/slideLayouts/slideLayout388.xml" ContentType="application/vnd.openxmlformats-officedocument.presentationml.slideLayout+xml"/>
  <Override PartName="/ppt/slideLayouts/slideLayout389.xml" ContentType="application/vnd.openxmlformats-officedocument.presentationml.slideLayout+xml"/>
  <Override PartName="/ppt/theme/theme36.xml" ContentType="application/vnd.openxmlformats-officedocument.theme+xml"/>
  <Override PartName="/ppt/slideLayouts/slideLayout390.xml" ContentType="application/vnd.openxmlformats-officedocument.presentationml.slideLayout+xml"/>
  <Override PartName="/ppt/slideLayouts/slideLayout391.xml" ContentType="application/vnd.openxmlformats-officedocument.presentationml.slideLayout+xml"/>
  <Override PartName="/ppt/theme/theme37.xml" ContentType="application/vnd.openxmlformats-officedocument.theme+xml"/>
  <Override PartName="/ppt/slideLayouts/slideLayout392.xml" ContentType="application/vnd.openxmlformats-officedocument.presentationml.slideLayout+xml"/>
  <Override PartName="/ppt/slideLayouts/slideLayout393.xml" ContentType="application/vnd.openxmlformats-officedocument.presentationml.slideLayout+xml"/>
  <Override PartName="/ppt/slideLayouts/slideLayout394.xml" ContentType="application/vnd.openxmlformats-officedocument.presentationml.slideLayout+xml"/>
  <Override PartName="/ppt/slideLayouts/slideLayout395.xml" ContentType="application/vnd.openxmlformats-officedocument.presentationml.slideLayout+xml"/>
  <Override PartName="/ppt/slideLayouts/slideLayout396.xml" ContentType="application/vnd.openxmlformats-officedocument.presentationml.slideLayout+xml"/>
  <Override PartName="/ppt/slideLayouts/slideLayout397.xml" ContentType="application/vnd.openxmlformats-officedocument.presentationml.slideLayout+xml"/>
  <Override PartName="/ppt/slideLayouts/slideLayout398.xml" ContentType="application/vnd.openxmlformats-officedocument.presentationml.slideLayout+xml"/>
  <Override PartName="/ppt/slideLayouts/slideLayout399.xml" ContentType="application/vnd.openxmlformats-officedocument.presentationml.slideLayout+xml"/>
  <Override PartName="/ppt/slideLayouts/slideLayout400.xml" ContentType="application/vnd.openxmlformats-officedocument.presentationml.slideLayout+xml"/>
  <Override PartName="/ppt/slideLayouts/slideLayout401.xml" ContentType="application/vnd.openxmlformats-officedocument.presentationml.slideLayout+xml"/>
  <Override PartName="/ppt/slideLayouts/slideLayout402.xml" ContentType="application/vnd.openxmlformats-officedocument.presentationml.slideLayout+xml"/>
  <Override PartName="/ppt/theme/theme38.xml" ContentType="application/vnd.openxmlformats-officedocument.theme+xml"/>
  <Override PartName="/ppt/slideLayouts/slideLayout403.xml" ContentType="application/vnd.openxmlformats-officedocument.presentationml.slideLayout+xml"/>
  <Override PartName="/ppt/slideLayouts/slideLayout404.xml" ContentType="application/vnd.openxmlformats-officedocument.presentationml.slideLayout+xml"/>
  <Override PartName="/ppt/slideLayouts/slideLayout405.xml" ContentType="application/vnd.openxmlformats-officedocument.presentationml.slideLayout+xml"/>
  <Override PartName="/ppt/slideLayouts/slideLayout406.xml" ContentType="application/vnd.openxmlformats-officedocument.presentationml.slideLayout+xml"/>
  <Override PartName="/ppt/slideLayouts/slideLayout407.xml" ContentType="application/vnd.openxmlformats-officedocument.presentationml.slideLayout+xml"/>
  <Override PartName="/ppt/slideLayouts/slideLayout408.xml" ContentType="application/vnd.openxmlformats-officedocument.presentationml.slideLayout+xml"/>
  <Override PartName="/ppt/slideLayouts/slideLayout409.xml" ContentType="application/vnd.openxmlformats-officedocument.presentationml.slideLayout+xml"/>
  <Override PartName="/ppt/slideLayouts/slideLayout410.xml" ContentType="application/vnd.openxmlformats-officedocument.presentationml.slideLayout+xml"/>
  <Override PartName="/ppt/slideLayouts/slideLayout411.xml" ContentType="application/vnd.openxmlformats-officedocument.presentationml.slideLayout+xml"/>
  <Override PartName="/ppt/slideLayouts/slideLayout412.xml" ContentType="application/vnd.openxmlformats-officedocument.presentationml.slideLayout+xml"/>
  <Override PartName="/ppt/slideLayouts/slideLayout413.xml" ContentType="application/vnd.openxmlformats-officedocument.presentationml.slideLayout+xml"/>
  <Override PartName="/ppt/theme/theme39.xml" ContentType="application/vnd.openxmlformats-officedocument.theme+xml"/>
  <Override PartName="/ppt/theme/theme4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  <p:sldMasterId id="2147483684" r:id="rId2"/>
    <p:sldMasterId id="2147483711" r:id="rId3"/>
    <p:sldMasterId id="2147483748" r:id="rId4"/>
    <p:sldMasterId id="2147483751" r:id="rId5"/>
    <p:sldMasterId id="2147483765" r:id="rId6"/>
    <p:sldMasterId id="2147483778" r:id="rId7"/>
    <p:sldMasterId id="2147483790" r:id="rId8"/>
    <p:sldMasterId id="2147483814" r:id="rId9"/>
    <p:sldMasterId id="2147483841" r:id="rId10"/>
    <p:sldMasterId id="2147483853" r:id="rId11"/>
    <p:sldMasterId id="2147483877" r:id="rId12"/>
    <p:sldMasterId id="2147483927" r:id="rId13"/>
    <p:sldMasterId id="2147483939" r:id="rId14"/>
    <p:sldMasterId id="2147483951" r:id="rId15"/>
    <p:sldMasterId id="2147483988" r:id="rId16"/>
    <p:sldMasterId id="2147484000" r:id="rId17"/>
    <p:sldMasterId id="2147484169" r:id="rId18"/>
    <p:sldMasterId id="2147484181" r:id="rId19"/>
    <p:sldMasterId id="2147484354" r:id="rId20"/>
    <p:sldMasterId id="2147484402" r:id="rId21"/>
    <p:sldMasterId id="2147484488" r:id="rId22"/>
    <p:sldMasterId id="2147484779" r:id="rId23"/>
    <p:sldMasterId id="2147484791" r:id="rId24"/>
    <p:sldMasterId id="2147484818" r:id="rId25"/>
    <p:sldMasterId id="2147484849" r:id="rId26"/>
    <p:sldMasterId id="2147484861" r:id="rId27"/>
    <p:sldMasterId id="2147484873" r:id="rId28"/>
    <p:sldMasterId id="2147484897" r:id="rId29"/>
    <p:sldMasterId id="2147484909" r:id="rId30"/>
    <p:sldMasterId id="2147484921" r:id="rId31"/>
    <p:sldMasterId id="2147484933" r:id="rId32"/>
    <p:sldMasterId id="2147484945" r:id="rId33"/>
    <p:sldMasterId id="2147484957" r:id="rId34"/>
    <p:sldMasterId id="2147484969" r:id="rId35"/>
    <p:sldMasterId id="2147484981" r:id="rId36"/>
    <p:sldMasterId id="2147484996" r:id="rId37"/>
    <p:sldMasterId id="2147484999" r:id="rId38"/>
    <p:sldMasterId id="2147485011" r:id="rId39"/>
  </p:sldMasterIdLst>
  <p:notesMasterIdLst>
    <p:notesMasterId r:id="rId146"/>
  </p:notesMasterIdLst>
  <p:sldIdLst>
    <p:sldId id="1143" r:id="rId40"/>
    <p:sldId id="1186" r:id="rId41"/>
    <p:sldId id="1557" r:id="rId42"/>
    <p:sldId id="1554" r:id="rId43"/>
    <p:sldId id="544" r:id="rId44"/>
    <p:sldId id="2474" r:id="rId45"/>
    <p:sldId id="1053" r:id="rId46"/>
    <p:sldId id="720" r:id="rId47"/>
    <p:sldId id="1567" r:id="rId48"/>
    <p:sldId id="1558" r:id="rId49"/>
    <p:sldId id="1555" r:id="rId50"/>
    <p:sldId id="1564" r:id="rId51"/>
    <p:sldId id="1291" r:id="rId52"/>
    <p:sldId id="1424" r:id="rId53"/>
    <p:sldId id="1565" r:id="rId54"/>
    <p:sldId id="1541" r:id="rId55"/>
    <p:sldId id="1570" r:id="rId56"/>
    <p:sldId id="1311" r:id="rId57"/>
    <p:sldId id="1569" r:id="rId58"/>
    <p:sldId id="1370" r:id="rId59"/>
    <p:sldId id="1086" r:id="rId60"/>
    <p:sldId id="2466" r:id="rId61"/>
    <p:sldId id="1514" r:id="rId62"/>
    <p:sldId id="1512" r:id="rId63"/>
    <p:sldId id="2462" r:id="rId64"/>
    <p:sldId id="1546" r:id="rId65"/>
    <p:sldId id="1544" r:id="rId66"/>
    <p:sldId id="1547" r:id="rId67"/>
    <p:sldId id="1566" r:id="rId68"/>
    <p:sldId id="257" r:id="rId69"/>
    <p:sldId id="1518" r:id="rId70"/>
    <p:sldId id="1560" r:id="rId71"/>
    <p:sldId id="1456" r:id="rId72"/>
    <p:sldId id="1390" r:id="rId73"/>
    <p:sldId id="2457" r:id="rId74"/>
    <p:sldId id="1417" r:id="rId75"/>
    <p:sldId id="1549" r:id="rId76"/>
    <p:sldId id="2438" r:id="rId77"/>
    <p:sldId id="708" r:id="rId78"/>
    <p:sldId id="1172" r:id="rId79"/>
    <p:sldId id="539" r:id="rId80"/>
    <p:sldId id="1571" r:id="rId81"/>
    <p:sldId id="2473" r:id="rId82"/>
    <p:sldId id="1553" r:id="rId83"/>
    <p:sldId id="1394" r:id="rId84"/>
    <p:sldId id="2447" r:id="rId85"/>
    <p:sldId id="2448" r:id="rId86"/>
    <p:sldId id="1525" r:id="rId87"/>
    <p:sldId id="2459" r:id="rId88"/>
    <p:sldId id="2449" r:id="rId89"/>
    <p:sldId id="1552" r:id="rId90"/>
    <p:sldId id="2461" r:id="rId91"/>
    <p:sldId id="2475" r:id="rId92"/>
    <p:sldId id="2476" r:id="rId93"/>
    <p:sldId id="2477" r:id="rId94"/>
    <p:sldId id="2478" r:id="rId95"/>
    <p:sldId id="1561" r:id="rId96"/>
    <p:sldId id="1415" r:id="rId97"/>
    <p:sldId id="1528" r:id="rId98"/>
    <p:sldId id="1562" r:id="rId99"/>
    <p:sldId id="1550" r:id="rId100"/>
    <p:sldId id="1551" r:id="rId101"/>
    <p:sldId id="1563" r:id="rId102"/>
    <p:sldId id="2471" r:id="rId103"/>
    <p:sldId id="2472" r:id="rId104"/>
    <p:sldId id="1107" r:id="rId105"/>
    <p:sldId id="661" r:id="rId106"/>
    <p:sldId id="1517" r:id="rId107"/>
    <p:sldId id="1527" r:id="rId108"/>
    <p:sldId id="1526" r:id="rId109"/>
    <p:sldId id="1556" r:id="rId110"/>
    <p:sldId id="1574" r:id="rId111"/>
    <p:sldId id="2467" r:id="rId112"/>
    <p:sldId id="1572" r:id="rId113"/>
    <p:sldId id="1573" r:id="rId114"/>
    <p:sldId id="2440" r:id="rId115"/>
    <p:sldId id="2442" r:id="rId116"/>
    <p:sldId id="2463" r:id="rId117"/>
    <p:sldId id="2455" r:id="rId118"/>
    <p:sldId id="1228" r:id="rId119"/>
    <p:sldId id="2464" r:id="rId120"/>
    <p:sldId id="2465" r:id="rId121"/>
    <p:sldId id="1178" r:id="rId122"/>
    <p:sldId id="1400" r:id="rId123"/>
    <p:sldId id="491" r:id="rId124"/>
    <p:sldId id="1330" r:id="rId125"/>
    <p:sldId id="1177" r:id="rId126"/>
    <p:sldId id="345" r:id="rId127"/>
    <p:sldId id="1211" r:id="rId128"/>
    <p:sldId id="1215" r:id="rId129"/>
    <p:sldId id="881" r:id="rId130"/>
    <p:sldId id="1164" r:id="rId131"/>
    <p:sldId id="1253" r:id="rId132"/>
    <p:sldId id="1146" r:id="rId133"/>
    <p:sldId id="1165" r:id="rId134"/>
    <p:sldId id="1225" r:id="rId135"/>
    <p:sldId id="1543" r:id="rId136"/>
    <p:sldId id="1542" r:id="rId137"/>
    <p:sldId id="256" r:id="rId138"/>
    <p:sldId id="1548" r:id="rId139"/>
    <p:sldId id="760" r:id="rId140"/>
    <p:sldId id="935" r:id="rId141"/>
    <p:sldId id="1241" r:id="rId142"/>
    <p:sldId id="1260" r:id="rId143"/>
    <p:sldId id="1459" r:id="rId144"/>
    <p:sldId id="1505" r:id="rId14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134FF"/>
    <a:srgbClr val="95B1FF"/>
    <a:srgbClr val="7AD585"/>
    <a:srgbClr val="8B9100"/>
    <a:srgbClr val="0C0D36"/>
    <a:srgbClr val="0F1042"/>
    <a:srgbClr val="2A2742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55"/>
    <p:restoredTop sz="88852"/>
  </p:normalViewPr>
  <p:slideViewPr>
    <p:cSldViewPr snapToGrid="0" snapToObjects="1">
      <p:cViewPr varScale="1">
        <p:scale>
          <a:sx n="214" d="100"/>
          <a:sy n="214" d="100"/>
        </p:scale>
        <p:origin x="1776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78.xml"/><Relationship Id="rId21" Type="http://schemas.openxmlformats.org/officeDocument/2006/relationships/slideMaster" Target="slideMasters/slideMaster21.xml"/><Relationship Id="rId42" Type="http://schemas.openxmlformats.org/officeDocument/2006/relationships/slide" Target="slides/slide3.xml"/><Relationship Id="rId63" Type="http://schemas.openxmlformats.org/officeDocument/2006/relationships/slide" Target="slides/slide24.xml"/><Relationship Id="rId84" Type="http://schemas.openxmlformats.org/officeDocument/2006/relationships/slide" Target="slides/slide45.xml"/><Relationship Id="rId138" Type="http://schemas.openxmlformats.org/officeDocument/2006/relationships/slide" Target="slides/slide99.xml"/><Relationship Id="rId107" Type="http://schemas.openxmlformats.org/officeDocument/2006/relationships/slide" Target="slides/slide68.xml"/><Relationship Id="rId11" Type="http://schemas.openxmlformats.org/officeDocument/2006/relationships/slideMaster" Target="slideMasters/slideMaster11.xml"/><Relationship Id="rId32" Type="http://schemas.openxmlformats.org/officeDocument/2006/relationships/slideMaster" Target="slideMasters/slideMaster32.xml"/><Relationship Id="rId53" Type="http://schemas.openxmlformats.org/officeDocument/2006/relationships/slide" Target="slides/slide14.xml"/><Relationship Id="rId74" Type="http://schemas.openxmlformats.org/officeDocument/2006/relationships/slide" Target="slides/slide35.xml"/><Relationship Id="rId128" Type="http://schemas.openxmlformats.org/officeDocument/2006/relationships/slide" Target="slides/slide89.xml"/><Relationship Id="rId149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95" Type="http://schemas.openxmlformats.org/officeDocument/2006/relationships/slide" Target="slides/slide56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43" Type="http://schemas.openxmlformats.org/officeDocument/2006/relationships/slide" Target="slides/slide4.xml"/><Relationship Id="rId48" Type="http://schemas.openxmlformats.org/officeDocument/2006/relationships/slide" Target="slides/slide9.xml"/><Relationship Id="rId64" Type="http://schemas.openxmlformats.org/officeDocument/2006/relationships/slide" Target="slides/slide25.xml"/><Relationship Id="rId69" Type="http://schemas.openxmlformats.org/officeDocument/2006/relationships/slide" Target="slides/slide30.xml"/><Relationship Id="rId113" Type="http://schemas.openxmlformats.org/officeDocument/2006/relationships/slide" Target="slides/slide74.xml"/><Relationship Id="rId118" Type="http://schemas.openxmlformats.org/officeDocument/2006/relationships/slide" Target="slides/slide79.xml"/><Relationship Id="rId134" Type="http://schemas.openxmlformats.org/officeDocument/2006/relationships/slide" Target="slides/slide95.xml"/><Relationship Id="rId139" Type="http://schemas.openxmlformats.org/officeDocument/2006/relationships/slide" Target="slides/slide100.xml"/><Relationship Id="rId80" Type="http://schemas.openxmlformats.org/officeDocument/2006/relationships/slide" Target="slides/slide41.xml"/><Relationship Id="rId85" Type="http://schemas.openxmlformats.org/officeDocument/2006/relationships/slide" Target="slides/slide46.xml"/><Relationship Id="rId150" Type="http://schemas.openxmlformats.org/officeDocument/2006/relationships/tableStyles" Target="tableStyles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33" Type="http://schemas.openxmlformats.org/officeDocument/2006/relationships/slideMaster" Target="slideMasters/slideMaster33.xml"/><Relationship Id="rId38" Type="http://schemas.openxmlformats.org/officeDocument/2006/relationships/slideMaster" Target="slideMasters/slideMaster38.xml"/><Relationship Id="rId59" Type="http://schemas.openxmlformats.org/officeDocument/2006/relationships/slide" Target="slides/slide20.xml"/><Relationship Id="rId103" Type="http://schemas.openxmlformats.org/officeDocument/2006/relationships/slide" Target="slides/slide64.xml"/><Relationship Id="rId108" Type="http://schemas.openxmlformats.org/officeDocument/2006/relationships/slide" Target="slides/slide69.xml"/><Relationship Id="rId124" Type="http://schemas.openxmlformats.org/officeDocument/2006/relationships/slide" Target="slides/slide85.xml"/><Relationship Id="rId129" Type="http://schemas.openxmlformats.org/officeDocument/2006/relationships/slide" Target="slides/slide90.xml"/><Relationship Id="rId54" Type="http://schemas.openxmlformats.org/officeDocument/2006/relationships/slide" Target="slides/slide15.xml"/><Relationship Id="rId70" Type="http://schemas.openxmlformats.org/officeDocument/2006/relationships/slide" Target="slides/slide31.xml"/><Relationship Id="rId75" Type="http://schemas.openxmlformats.org/officeDocument/2006/relationships/slide" Target="slides/slide36.xml"/><Relationship Id="rId91" Type="http://schemas.openxmlformats.org/officeDocument/2006/relationships/slide" Target="slides/slide52.xml"/><Relationship Id="rId96" Type="http://schemas.openxmlformats.org/officeDocument/2006/relationships/slide" Target="slides/slide57.xml"/><Relationship Id="rId140" Type="http://schemas.openxmlformats.org/officeDocument/2006/relationships/slide" Target="slides/slide101.xml"/><Relationship Id="rId145" Type="http://schemas.openxmlformats.org/officeDocument/2006/relationships/slide" Target="slides/slide106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23" Type="http://schemas.openxmlformats.org/officeDocument/2006/relationships/slideMaster" Target="slideMasters/slideMaster23.xml"/><Relationship Id="rId28" Type="http://schemas.openxmlformats.org/officeDocument/2006/relationships/slideMaster" Target="slideMasters/slideMaster28.xml"/><Relationship Id="rId49" Type="http://schemas.openxmlformats.org/officeDocument/2006/relationships/slide" Target="slides/slide10.xml"/><Relationship Id="rId114" Type="http://schemas.openxmlformats.org/officeDocument/2006/relationships/slide" Target="slides/slide75.xml"/><Relationship Id="rId119" Type="http://schemas.openxmlformats.org/officeDocument/2006/relationships/slide" Target="slides/slide80.xml"/><Relationship Id="rId44" Type="http://schemas.openxmlformats.org/officeDocument/2006/relationships/slide" Target="slides/slide5.xml"/><Relationship Id="rId60" Type="http://schemas.openxmlformats.org/officeDocument/2006/relationships/slide" Target="slides/slide21.xml"/><Relationship Id="rId65" Type="http://schemas.openxmlformats.org/officeDocument/2006/relationships/slide" Target="slides/slide26.xml"/><Relationship Id="rId81" Type="http://schemas.openxmlformats.org/officeDocument/2006/relationships/slide" Target="slides/slide42.xml"/><Relationship Id="rId86" Type="http://schemas.openxmlformats.org/officeDocument/2006/relationships/slide" Target="slides/slide47.xml"/><Relationship Id="rId130" Type="http://schemas.openxmlformats.org/officeDocument/2006/relationships/slide" Target="slides/slide91.xml"/><Relationship Id="rId135" Type="http://schemas.openxmlformats.org/officeDocument/2006/relationships/slide" Target="slides/slide96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Master" Target="slideMasters/slideMaster39.xml"/><Relationship Id="rId109" Type="http://schemas.openxmlformats.org/officeDocument/2006/relationships/slide" Target="slides/slide70.xml"/><Relationship Id="rId34" Type="http://schemas.openxmlformats.org/officeDocument/2006/relationships/slideMaster" Target="slideMasters/slideMaster34.xml"/><Relationship Id="rId50" Type="http://schemas.openxmlformats.org/officeDocument/2006/relationships/slide" Target="slides/slide11.xml"/><Relationship Id="rId55" Type="http://schemas.openxmlformats.org/officeDocument/2006/relationships/slide" Target="slides/slide16.xml"/><Relationship Id="rId76" Type="http://schemas.openxmlformats.org/officeDocument/2006/relationships/slide" Target="slides/slide37.xml"/><Relationship Id="rId97" Type="http://schemas.openxmlformats.org/officeDocument/2006/relationships/slide" Target="slides/slide58.xml"/><Relationship Id="rId104" Type="http://schemas.openxmlformats.org/officeDocument/2006/relationships/slide" Target="slides/slide65.xml"/><Relationship Id="rId120" Type="http://schemas.openxmlformats.org/officeDocument/2006/relationships/slide" Target="slides/slide81.xml"/><Relationship Id="rId125" Type="http://schemas.openxmlformats.org/officeDocument/2006/relationships/slide" Target="slides/slide86.xml"/><Relationship Id="rId141" Type="http://schemas.openxmlformats.org/officeDocument/2006/relationships/slide" Target="slides/slide102.xml"/><Relationship Id="rId146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32.xml"/><Relationship Id="rId92" Type="http://schemas.openxmlformats.org/officeDocument/2006/relationships/slide" Target="slides/slide53.xml"/><Relationship Id="rId2" Type="http://schemas.openxmlformats.org/officeDocument/2006/relationships/slideMaster" Target="slideMasters/slideMaster2.xml"/><Relationship Id="rId29" Type="http://schemas.openxmlformats.org/officeDocument/2006/relationships/slideMaster" Target="slideMasters/slideMaster29.xml"/><Relationship Id="rId24" Type="http://schemas.openxmlformats.org/officeDocument/2006/relationships/slideMaster" Target="slideMasters/slideMaster24.xml"/><Relationship Id="rId40" Type="http://schemas.openxmlformats.org/officeDocument/2006/relationships/slide" Target="slides/slide1.xml"/><Relationship Id="rId45" Type="http://schemas.openxmlformats.org/officeDocument/2006/relationships/slide" Target="slides/slide6.xml"/><Relationship Id="rId66" Type="http://schemas.openxmlformats.org/officeDocument/2006/relationships/slide" Target="slides/slide27.xml"/><Relationship Id="rId87" Type="http://schemas.openxmlformats.org/officeDocument/2006/relationships/slide" Target="slides/slide48.xml"/><Relationship Id="rId110" Type="http://schemas.openxmlformats.org/officeDocument/2006/relationships/slide" Target="slides/slide71.xml"/><Relationship Id="rId115" Type="http://schemas.openxmlformats.org/officeDocument/2006/relationships/slide" Target="slides/slide76.xml"/><Relationship Id="rId131" Type="http://schemas.openxmlformats.org/officeDocument/2006/relationships/slide" Target="slides/slide92.xml"/><Relationship Id="rId136" Type="http://schemas.openxmlformats.org/officeDocument/2006/relationships/slide" Target="slides/slide97.xml"/><Relationship Id="rId61" Type="http://schemas.openxmlformats.org/officeDocument/2006/relationships/slide" Target="slides/slide22.xml"/><Relationship Id="rId82" Type="http://schemas.openxmlformats.org/officeDocument/2006/relationships/slide" Target="slides/slide43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30" Type="http://schemas.openxmlformats.org/officeDocument/2006/relationships/slideMaster" Target="slideMasters/slideMaster30.xml"/><Relationship Id="rId35" Type="http://schemas.openxmlformats.org/officeDocument/2006/relationships/slideMaster" Target="slideMasters/slideMaster35.xml"/><Relationship Id="rId56" Type="http://schemas.openxmlformats.org/officeDocument/2006/relationships/slide" Target="slides/slide17.xml"/><Relationship Id="rId77" Type="http://schemas.openxmlformats.org/officeDocument/2006/relationships/slide" Target="slides/slide38.xml"/><Relationship Id="rId100" Type="http://schemas.openxmlformats.org/officeDocument/2006/relationships/slide" Target="slides/slide61.xml"/><Relationship Id="rId105" Type="http://schemas.openxmlformats.org/officeDocument/2006/relationships/slide" Target="slides/slide66.xml"/><Relationship Id="rId126" Type="http://schemas.openxmlformats.org/officeDocument/2006/relationships/slide" Target="slides/slide87.xml"/><Relationship Id="rId147" Type="http://schemas.openxmlformats.org/officeDocument/2006/relationships/presProps" Target="presProp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12.xml"/><Relationship Id="rId72" Type="http://schemas.openxmlformats.org/officeDocument/2006/relationships/slide" Target="slides/slide33.xml"/><Relationship Id="rId93" Type="http://schemas.openxmlformats.org/officeDocument/2006/relationships/slide" Target="slides/slide54.xml"/><Relationship Id="rId98" Type="http://schemas.openxmlformats.org/officeDocument/2006/relationships/slide" Target="slides/slide59.xml"/><Relationship Id="rId121" Type="http://schemas.openxmlformats.org/officeDocument/2006/relationships/slide" Target="slides/slide82.xml"/><Relationship Id="rId142" Type="http://schemas.openxmlformats.org/officeDocument/2006/relationships/slide" Target="slides/slide103.xml"/><Relationship Id="rId3" Type="http://schemas.openxmlformats.org/officeDocument/2006/relationships/slideMaster" Target="slideMasters/slideMaster3.xml"/><Relationship Id="rId25" Type="http://schemas.openxmlformats.org/officeDocument/2006/relationships/slideMaster" Target="slideMasters/slideMaster25.xml"/><Relationship Id="rId46" Type="http://schemas.openxmlformats.org/officeDocument/2006/relationships/slide" Target="slides/slide7.xml"/><Relationship Id="rId67" Type="http://schemas.openxmlformats.org/officeDocument/2006/relationships/slide" Target="slides/slide28.xml"/><Relationship Id="rId116" Type="http://schemas.openxmlformats.org/officeDocument/2006/relationships/slide" Target="slides/slide77.xml"/><Relationship Id="rId137" Type="http://schemas.openxmlformats.org/officeDocument/2006/relationships/slide" Target="slides/slide98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2.xml"/><Relationship Id="rId62" Type="http://schemas.openxmlformats.org/officeDocument/2006/relationships/slide" Target="slides/slide23.xml"/><Relationship Id="rId83" Type="http://schemas.openxmlformats.org/officeDocument/2006/relationships/slide" Target="slides/slide44.xml"/><Relationship Id="rId88" Type="http://schemas.openxmlformats.org/officeDocument/2006/relationships/slide" Target="slides/slide49.xml"/><Relationship Id="rId111" Type="http://schemas.openxmlformats.org/officeDocument/2006/relationships/slide" Target="slides/slide72.xml"/><Relationship Id="rId132" Type="http://schemas.openxmlformats.org/officeDocument/2006/relationships/slide" Target="slides/slide93.xml"/><Relationship Id="rId15" Type="http://schemas.openxmlformats.org/officeDocument/2006/relationships/slideMaster" Target="slideMasters/slideMaster15.xml"/><Relationship Id="rId36" Type="http://schemas.openxmlformats.org/officeDocument/2006/relationships/slideMaster" Target="slideMasters/slideMaster36.xml"/><Relationship Id="rId57" Type="http://schemas.openxmlformats.org/officeDocument/2006/relationships/slide" Target="slides/slide18.xml"/><Relationship Id="rId106" Type="http://schemas.openxmlformats.org/officeDocument/2006/relationships/slide" Target="slides/slide67.xml"/><Relationship Id="rId127" Type="http://schemas.openxmlformats.org/officeDocument/2006/relationships/slide" Target="slides/slide88.xml"/><Relationship Id="rId10" Type="http://schemas.openxmlformats.org/officeDocument/2006/relationships/slideMaster" Target="slideMasters/slideMaster10.xml"/><Relationship Id="rId31" Type="http://schemas.openxmlformats.org/officeDocument/2006/relationships/slideMaster" Target="slideMasters/slideMaster31.xml"/><Relationship Id="rId52" Type="http://schemas.openxmlformats.org/officeDocument/2006/relationships/slide" Target="slides/slide13.xml"/><Relationship Id="rId73" Type="http://schemas.openxmlformats.org/officeDocument/2006/relationships/slide" Target="slides/slide34.xml"/><Relationship Id="rId78" Type="http://schemas.openxmlformats.org/officeDocument/2006/relationships/slide" Target="slides/slide39.xml"/><Relationship Id="rId94" Type="http://schemas.openxmlformats.org/officeDocument/2006/relationships/slide" Target="slides/slide55.xml"/><Relationship Id="rId99" Type="http://schemas.openxmlformats.org/officeDocument/2006/relationships/slide" Target="slides/slide60.xml"/><Relationship Id="rId101" Type="http://schemas.openxmlformats.org/officeDocument/2006/relationships/slide" Target="slides/slide62.xml"/><Relationship Id="rId122" Type="http://schemas.openxmlformats.org/officeDocument/2006/relationships/slide" Target="slides/slide83.xml"/><Relationship Id="rId143" Type="http://schemas.openxmlformats.org/officeDocument/2006/relationships/slide" Target="slides/slide104.xml"/><Relationship Id="rId148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26" Type="http://schemas.openxmlformats.org/officeDocument/2006/relationships/slideMaster" Target="slideMasters/slideMaster26.xml"/><Relationship Id="rId47" Type="http://schemas.openxmlformats.org/officeDocument/2006/relationships/slide" Target="slides/slide8.xml"/><Relationship Id="rId68" Type="http://schemas.openxmlformats.org/officeDocument/2006/relationships/slide" Target="slides/slide29.xml"/><Relationship Id="rId89" Type="http://schemas.openxmlformats.org/officeDocument/2006/relationships/slide" Target="slides/slide50.xml"/><Relationship Id="rId112" Type="http://schemas.openxmlformats.org/officeDocument/2006/relationships/slide" Target="slides/slide73.xml"/><Relationship Id="rId133" Type="http://schemas.openxmlformats.org/officeDocument/2006/relationships/slide" Target="slides/slide94.xml"/><Relationship Id="rId16" Type="http://schemas.openxmlformats.org/officeDocument/2006/relationships/slideMaster" Target="slideMasters/slideMaster16.xml"/><Relationship Id="rId37" Type="http://schemas.openxmlformats.org/officeDocument/2006/relationships/slideMaster" Target="slideMasters/slideMaster37.xml"/><Relationship Id="rId58" Type="http://schemas.openxmlformats.org/officeDocument/2006/relationships/slide" Target="slides/slide19.xml"/><Relationship Id="rId79" Type="http://schemas.openxmlformats.org/officeDocument/2006/relationships/slide" Target="slides/slide40.xml"/><Relationship Id="rId102" Type="http://schemas.openxmlformats.org/officeDocument/2006/relationships/slide" Target="slides/slide63.xml"/><Relationship Id="rId123" Type="http://schemas.openxmlformats.org/officeDocument/2006/relationships/slide" Target="slides/slide84.xml"/><Relationship Id="rId144" Type="http://schemas.openxmlformats.org/officeDocument/2006/relationships/slide" Target="slides/slide105.xml"/><Relationship Id="rId90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2F68E4-D034-BC4F-8B2D-B95C81ADD6CA}" type="datetimeFigureOut">
              <a:rPr lang="en-US" smtClean="0"/>
              <a:t>6/2/24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8BDAD-FB92-3548-9FDE-0DC86D61DE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497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B21E7F-760E-B340-8729-EF331267B6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84136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7824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8971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F2AF208-45AF-6F4E-83E3-53F30ABE3241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3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3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4099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280421-86A9-6E47-B1CE-46D860FF425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51850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B21E7F-760E-B340-8729-EF331267B6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27001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6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ea typeface="+mn-ea"/>
                <a:cs typeface="+mn-cs"/>
              </a:rPr>
              <a:t>Take the astounding journey inside the </a:t>
            </a:r>
            <a:r>
              <a:rPr lang="en-US" dirty="0" err="1">
                <a:ea typeface="+mn-ea"/>
                <a:cs typeface="+mn-cs"/>
              </a:rPr>
              <a:t>IceCube</a:t>
            </a:r>
            <a:r>
              <a:rPr lang="en-US" dirty="0">
                <a:ea typeface="+mn-ea"/>
                <a:cs typeface="+mn-cs"/>
              </a:rPr>
              <a:t> detector where, deep in the ice at the heart of Antarctica, over five thousand light sensors wait to capture traces of the ghost particle. 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6471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73C8B6F-8940-F945-8B17-B91A4CFB241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Arial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0605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0682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7656F3-F637-CD49-A97F-E5B12450531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55564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6755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B21E7F-760E-B340-8729-EF331267B6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53903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44187-C282-0741-BA5E-34E4A6A09C0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40507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536727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910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7337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67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9" name="Google Shape;229;p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69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9006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44187-C282-0741-BA5E-34E4A6A09C0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6048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685131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1158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2297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B21E7F-760E-B340-8729-EF331267B6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9126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76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95" name="Google Shape;395;p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7465999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74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42" name="Google Shape;342;p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74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42" name="Google Shape;342;p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7951393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B21E7F-760E-B340-8729-EF331267B6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93101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9303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55619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BDAD-FB92-3548-9FDE-0DC86D61DEA5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2287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7656F3-F637-CD49-A97F-E5B12450531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555646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8BDAD-FB92-3548-9FDE-0DC86D61DE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97337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C039ACD-44D9-A14B-BE84-243B4DCAADA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607045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C0B53F-904C-5747-AF3D-6A7CE4499AF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4865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F2AF208-45AF-6F4E-83E3-53F30ABE3241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3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3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96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1.xml"/><Relationship Id="rId4" Type="http://schemas.openxmlformats.org/officeDocument/2006/relationships/image" Target="../media/image2.png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7.xml"/><Relationship Id="rId4" Type="http://schemas.openxmlformats.org/officeDocument/2006/relationships/image" Target="../media/image5.png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5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6.xml"/><Relationship Id="rId4" Type="http://schemas.openxmlformats.org/officeDocument/2006/relationships/image" Target="../media/image5.png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8.xml"/><Relationship Id="rId4" Type="http://schemas.openxmlformats.org/officeDocument/2006/relationships/image" Target="../media/image5.png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3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3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3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3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3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3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3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3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3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3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363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652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239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164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875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936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672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274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801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732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8293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46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802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9418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4768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4236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856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9497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4442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5285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6846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5829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609600"/>
            <a:ext cx="103632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28955-FABD-5542-995B-E2A39DDF6F2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9434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350" y="0"/>
            <a:ext cx="11642845" cy="10327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66105" y="1652462"/>
            <a:ext cx="5821423" cy="4681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370579" y="1652461"/>
            <a:ext cx="5821421" cy="22721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370579" y="4062300"/>
            <a:ext cx="5821421" cy="22721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72298840"/>
      </p:ext>
    </p:extLst>
  </p:cSld>
  <p:clrMapOvr>
    <a:masterClrMapping/>
  </p:clrMapOvr>
  <p:transition spd="slow">
    <p:wipe dir="r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6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968A16A-A8EB-094C-BF28-1E02B6AEBC14}" type="datetime1">
              <a:rPr lang="es-ES">
                <a:solidFill>
                  <a:prstClr val="black">
                    <a:tint val="75000"/>
                  </a:prstClr>
                </a:solidFill>
              </a:rPr>
              <a:pPr/>
              <a:t>2/6/24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2874B-7A50-A343-95B9-7C715535FCE3}" type="slidenum">
              <a:rPr lang="es-E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9727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6928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9103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3175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8503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7004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67243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0026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066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52274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5150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88351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0708142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/>
              <a:ea typeface="ＭＳ Ｐゴシック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/>
              <a:ea typeface="ＭＳ Ｐゴシック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D75D7CA-3C68-5047-8712-0D848CBE438F}" type="slidenum">
              <a:rPr lang="en-US">
                <a:solidFill>
                  <a:srgbClr val="000000"/>
                </a:solidFill>
                <a:latin typeface="Arial"/>
                <a:ea typeface="ＭＳ Ｐゴシック" charset="0"/>
                <a:cs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79993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02465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518778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925914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423991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318503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980020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464510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219608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637060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136406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558368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609600"/>
            <a:ext cx="103632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86392"/>
      </p:ext>
    </p:extLst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9812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1148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326047"/>
      </p:ext>
    </p:extLst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8708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63133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71069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1831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0190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35660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48243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8995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53120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1498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688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4000425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412DEDC-9E14-884A-AA78-D6B80BB0E98E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AA0D87C-A017-D84E-8A44-026254F393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88035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F8BF5DE-1C5E-FF4E-ACAF-F0B08A8E17F4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A2ADCC26-2BB3-1A41-BABB-972C64CE30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84231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12408E94-9238-8C4E-9992-BFCE00FEE22B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20ED69A-3DD8-794C-B637-FBB7E0A0E4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52963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236E2ED-8DBB-084A-B274-B2A5A5AC9AC7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C7174D5-9B07-0042-BF24-34E06AB99F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22849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0FC910F5-1511-6144-AAB2-37FA17226553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78293E5-CBE2-5D45-8AE7-59EB055B10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32318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15700262-BD72-4C42-984E-B4624A123F76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60E7A5D-6CD2-B84B-ACB6-F80AD8299E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60287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9BA39A76-47E5-5E43-B7BA-3F415707FF1A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F7307A39-1A88-5B4B-BD26-CAF3E71556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78611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0A49CC9F-2B21-AA46-9C3F-03575BA2E77A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B6EA728-4119-5D40-922E-508BF89D85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23939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6B507FCC-8BFC-4E40-9395-1F853E46AA88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8888E81-4448-814B-9CCB-B7643AA7A6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5693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B26DF4E-A1F5-F546-8617-CD0450B49C5E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D18BAAB-7081-3043-A0FF-5CE81498F7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89170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404DF633-43ED-DF4C-844F-CE0A3B159B19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3F218AD-CE27-DB49-B69C-5087693BA3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9427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99783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2296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30624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8300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19132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29314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31628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60402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84297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64829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166024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670E1B87-F11F-CC4A-A581-6835C93A6F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985162"/>
      </p:ext>
    </p:extLst>
  </p:cSld>
  <p:clrMapOvr>
    <a:masterClrMapping/>
  </p:clrMapOvr>
  <p:transition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EBD5CF5-494F-D64C-95DF-CBDF4C76D3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171358"/>
      </p:ext>
    </p:extLst>
  </p:cSld>
  <p:clrMapOvr>
    <a:masterClrMapping/>
  </p:clrMapOvr>
  <p:transition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C2B95D8-3B00-7944-8A1F-339632497B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649722"/>
      </p:ext>
    </p:extLst>
  </p:cSld>
  <p:clrMapOvr>
    <a:masterClrMapping/>
  </p:clrMapOvr>
  <p:transition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7D26D56B-368F-684B-A4A6-EB38133246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660027"/>
      </p:ext>
    </p:extLst>
  </p:cSld>
  <p:clrMapOvr>
    <a:masterClrMapping/>
  </p:clrMapOvr>
  <p:transition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5C88169F-AECD-CB45-A63C-515C945F6D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459423"/>
      </p:ext>
    </p:extLst>
  </p:cSld>
  <p:clrMapOvr>
    <a:masterClrMapping/>
  </p:clrMapOvr>
  <p:transition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58223735-4E06-E349-B79B-5C5124335E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366071"/>
      </p:ext>
    </p:extLst>
  </p:cSld>
  <p:clrMapOvr>
    <a:masterClrMapping/>
  </p:clrMapOvr>
  <p:transition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0FB1C56-5E6C-464F-A7C2-0D8D63A47E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28479"/>
      </p:ext>
    </p:extLst>
  </p:cSld>
  <p:clrMapOvr>
    <a:masterClrMapping/>
  </p:clrMapOvr>
  <p:transition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D0553002-6FA5-4148-B40A-4D19E5187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431634"/>
      </p:ext>
    </p:extLst>
  </p:cSld>
  <p:clrMapOvr>
    <a:masterClrMapping/>
  </p:clrMapOvr>
  <p:transition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EF826A82-E5EA-E043-B805-89B99F1E13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260463"/>
      </p:ext>
    </p:extLst>
  </p:cSld>
  <p:clrMapOvr>
    <a:masterClrMapping/>
  </p:clrMapOvr>
  <p:transition/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40AFE2F-EB25-FE4A-BE82-B2468CBBF7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14496"/>
      </p:ext>
    </p:extLst>
  </p:cSld>
  <p:clrMapOvr>
    <a:masterClrMapping/>
  </p:clrMapOvr>
  <p:transition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2CA5E062-4E0A-6C4B-B80E-A1ACEBAA13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562690"/>
      </p:ext>
    </p:extLst>
  </p:cSld>
  <p:clrMapOvr>
    <a:masterClrMapping/>
  </p:clrMapOvr>
  <p:transition/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609600"/>
            <a:ext cx="103632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b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cs typeface="Arial" charset="0"/>
              </a:defRPr>
            </a:lvl1pPr>
          </a:lstStyle>
          <a:p>
            <a:pPr>
              <a:defRPr/>
            </a:pPr>
            <a:fld id="{CFDFC54E-E5F3-8044-A6DA-0E5D5C44DF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46700"/>
      </p:ext>
    </p:extLst>
  </p:cSld>
  <p:clrMapOvr>
    <a:masterClrMapping/>
  </p:clrMapOvr>
  <p:transition/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F0EB2-3AC0-7D40-B91D-7988739087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276351"/>
      </p:ext>
    </p:extLst>
  </p:cSld>
  <p:clrMapOvr>
    <a:masterClrMapping/>
  </p:clrMapOvr>
  <p:transition/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A30F0-F2E4-CE4C-975F-C1397FE1F2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752518"/>
      </p:ext>
    </p:extLst>
  </p:cSld>
  <p:clrMapOvr>
    <a:masterClrMapping/>
  </p:clrMapOvr>
  <p:transition/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ECFE3-0ED3-6841-B19F-B61C36D31C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72405"/>
      </p:ext>
    </p:extLst>
  </p:cSld>
  <p:clrMapOvr>
    <a:masterClrMapping/>
  </p:clrMapOvr>
  <p:transition/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04FCF-D7CE-9F42-852E-0CA0D4BC83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765281"/>
      </p:ext>
    </p:extLst>
  </p:cSld>
  <p:clrMapOvr>
    <a:masterClrMapping/>
  </p:clrMapOvr>
  <p:transition/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6F740-0826-B64A-BE3A-5F4861C21F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300952"/>
      </p:ext>
    </p:extLst>
  </p:cSld>
  <p:clrMapOvr>
    <a:masterClrMapping/>
  </p:clrMapOvr>
  <p:transition/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B9027-FC1E-3648-ADB2-BB8D999DF6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44841"/>
      </p:ext>
    </p:extLst>
  </p:cSld>
  <p:clrMapOvr>
    <a:masterClrMapping/>
  </p:clrMapOvr>
  <p:transition/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2B0FC-6D3E-BB44-841C-BE0C33C81F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876160"/>
      </p:ext>
    </p:extLst>
  </p:cSld>
  <p:clrMapOvr>
    <a:masterClrMapping/>
  </p:clrMapOvr>
  <p:transition/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DC9A5-5055-0D40-B067-6150BBFCEE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890844"/>
      </p:ext>
    </p:extLst>
  </p:cSld>
  <p:clrMapOvr>
    <a:masterClrMapping/>
  </p:clrMapOvr>
  <p:transition/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47432-0061-D24F-B838-B0D2873F61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098543"/>
      </p:ext>
    </p:extLst>
  </p:cSld>
  <p:clrMapOvr>
    <a:masterClrMapping/>
  </p:clrMapOvr>
  <p:transition/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773EC-7313-264D-BE6E-D192BCBB6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142758"/>
      </p:ext>
    </p:extLst>
  </p:cSld>
  <p:clrMapOvr>
    <a:masterClrMapping/>
  </p:clrMapOvr>
  <p:transition/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C3110-2FF3-9F4C-97FB-31201714BC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794913"/>
      </p:ext>
    </p:extLst>
  </p:cSld>
  <p:clrMapOvr>
    <a:masterClrMapping/>
  </p:clrMapOvr>
  <p:transition/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ChangeArrowheads="1"/>
          </p:cNvSpPr>
          <p:nvPr/>
        </p:nvSpPr>
        <p:spPr bwMode="auto">
          <a:xfrm>
            <a:off x="0" y="4"/>
            <a:ext cx="12192000" cy="1254125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sp>
        <p:nvSpPr>
          <p:cNvPr id="402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9470" y="1363668"/>
            <a:ext cx="11360151" cy="485775"/>
          </a:xfrm>
        </p:spPr>
        <p:txBody>
          <a:bodyPr/>
          <a:lstStyle>
            <a:lvl1pPr marL="0" indent="0">
              <a:buFont typeface="Arial Black" pitchFamily="34" charset="0"/>
              <a:buNone/>
              <a:defRPr b="1">
                <a:solidFill>
                  <a:srgbClr val="F28E00"/>
                </a:solidFill>
              </a:defRPr>
            </a:lvl1pPr>
          </a:lstStyle>
          <a:p>
            <a:pPr lvl="0"/>
            <a:r>
              <a:rPr lang="de-DE" noProof="0"/>
              <a:t>Click to edit Master subtitle style</a:t>
            </a:r>
            <a:endParaRPr lang="en-GB" noProof="0"/>
          </a:p>
        </p:txBody>
      </p:sp>
      <p:sp>
        <p:nvSpPr>
          <p:cNvPr id="402436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376770" y="4"/>
            <a:ext cx="11360151" cy="1266825"/>
          </a:xfrm>
        </p:spPr>
        <p:txBody>
          <a:bodyPr anchor="b"/>
          <a:lstStyle>
            <a:lvl1pPr>
              <a:lnSpc>
                <a:spcPct val="80000"/>
              </a:lnSpc>
              <a:defRPr sz="4000"/>
            </a:lvl1pPr>
          </a:lstStyle>
          <a:p>
            <a:pPr lvl="0"/>
            <a:r>
              <a:rPr lang="de-DE" noProof="0"/>
              <a:t>Click to edit Master title style</a:t>
            </a:r>
            <a:endParaRPr lang="en-GB" noProof="0"/>
          </a:p>
        </p:txBody>
      </p:sp>
      <p:pic>
        <p:nvPicPr>
          <p:cNvPr id="402441" name="Picture 9" descr="DESY-Logo-cyan-RGB_ger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54" t="-4523" r="-13409"/>
          <a:stretch>
            <a:fillRect/>
          </a:stretch>
        </p:blipFill>
        <p:spPr bwMode="auto">
          <a:xfrm>
            <a:off x="10392833" y="5684838"/>
            <a:ext cx="1532467" cy="102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02448" name="Text Box 16"/>
          <p:cNvSpPr txBox="1">
            <a:spLocks noChangeArrowheads="1"/>
          </p:cNvSpPr>
          <p:nvPr userDrawn="1"/>
        </p:nvSpPr>
        <p:spPr bwMode="auto">
          <a:xfrm>
            <a:off x="2671235" y="2481264"/>
            <a:ext cx="3807884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eaLnBrk="0" fontAlgn="base" hangingPunct="0">
              <a:spcBef>
                <a:spcPct val="5000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pic>
        <p:nvPicPr>
          <p:cNvPr id="402453" name="Picture 21" descr="HG_LOGO_70_ENG_K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1" y="5949950"/>
            <a:ext cx="1964267" cy="59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1404431" y="40212570"/>
            <a:ext cx="5388199" cy="178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233894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60531784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963084" y="4406905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89" indent="0">
              <a:buNone/>
              <a:defRPr sz="1800"/>
            </a:lvl2pPr>
            <a:lvl3pPr marL="914377" indent="0">
              <a:buNone/>
              <a:defRPr sz="1600"/>
            </a:lvl3pPr>
            <a:lvl4pPr marL="1371566" indent="0">
              <a:buNone/>
              <a:defRPr sz="1400"/>
            </a:lvl4pPr>
            <a:lvl5pPr marL="1828754" indent="0">
              <a:buNone/>
              <a:defRPr sz="1400"/>
            </a:lvl5pPr>
            <a:lvl6pPr marL="2285943" indent="0">
              <a:buNone/>
              <a:defRPr sz="1400"/>
            </a:lvl6pPr>
            <a:lvl7pPr marL="2743131" indent="0">
              <a:buNone/>
              <a:defRPr sz="1400"/>
            </a:lvl7pPr>
            <a:lvl8pPr marL="3200320" indent="0">
              <a:buNone/>
              <a:defRPr sz="1400"/>
            </a:lvl8pPr>
            <a:lvl9pPr marL="3657509" indent="0">
              <a:buNone/>
              <a:defRPr sz="1400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81865070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376770" y="977904"/>
            <a:ext cx="5577417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57384" y="977904"/>
            <a:ext cx="5579533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16854041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6747039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70664410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2694706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766733" y="273054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84958675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de-DE"/>
              <a:t>Drag picture to placeholder or click icon to add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0421829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8521206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906935" y="103193"/>
            <a:ext cx="2842684" cy="5667375"/>
          </a:xfrm>
        </p:spPr>
        <p:txBody>
          <a:bodyPr vert="eaVert"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376770" y="103193"/>
            <a:ext cx="8326967" cy="5667375"/>
          </a:xfrm>
        </p:spPr>
        <p:txBody>
          <a:bodyPr vert="eaVert"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23802205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832844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249671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2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544569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795897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4"/>
            <a:ext cx="5386917" cy="639763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4"/>
            <a:ext cx="5389033" cy="639763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252665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577137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46758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1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307552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9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53514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95103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07688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960862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777790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876911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008834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387068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541761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65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553636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3449109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650038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160812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CBD5C8-1592-E445-9A85-6DB100D07F0A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131608973"/>
      </p:ext>
    </p:extLst>
  </p:cSld>
  <p:clrMapOvr>
    <a:masterClrMapping/>
  </p:clrMapOvr>
  <p:transition/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D440A-E337-EB46-A2C3-0BB276D7E48B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117064390"/>
      </p:ext>
    </p:extLst>
  </p:cSld>
  <p:clrMapOvr>
    <a:masterClrMapping/>
  </p:clrMapOvr>
  <p:transition/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8B69F-7A07-934F-B885-BEF36469A45A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666586778"/>
      </p:ext>
    </p:extLst>
  </p:cSld>
  <p:clrMapOvr>
    <a:masterClrMapping/>
  </p:clrMapOvr>
  <p:transition/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60BC6-DB78-3547-8761-8DD82BAF136B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991659217"/>
      </p:ext>
    </p:extLst>
  </p:cSld>
  <p:clrMapOvr>
    <a:masterClrMapping/>
  </p:clrMapOvr>
  <p:transition/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6F86F3-92D8-5F47-9E53-4FDC63F5DBBF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039254711"/>
      </p:ext>
    </p:extLst>
  </p:cSld>
  <p:clrMapOvr>
    <a:masterClrMapping/>
  </p:clrMapOvr>
  <p:transition/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5D240F-E1DC-124E-9254-DBF26988963D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462153664"/>
      </p:ext>
    </p:extLst>
  </p:cSld>
  <p:clrMapOvr>
    <a:masterClrMapping/>
  </p:clrMapOvr>
  <p:transition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3A154-C887-6344-8053-4551015CD755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62600255"/>
      </p:ext>
    </p:extLst>
  </p:cSld>
  <p:clrMapOvr>
    <a:masterClrMapping/>
  </p:clrMapOvr>
  <p:transition/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9266E-E1B0-1C47-B4E9-45DE53CC21E2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339242249"/>
      </p:ext>
    </p:extLst>
  </p:cSld>
  <p:clrMapOvr>
    <a:masterClrMapping/>
  </p:clrMapOvr>
  <p:transition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88D74-6F0A-9443-8D88-FE65F95C2847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948124124"/>
      </p:ext>
    </p:extLst>
  </p:cSld>
  <p:clrMapOvr>
    <a:masterClrMapping/>
  </p:clrMapOvr>
  <p:transition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2097B0-A344-6340-B027-D93902AEB6C5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681523005"/>
      </p:ext>
    </p:extLst>
  </p:cSld>
  <p:clrMapOvr>
    <a:masterClrMapping/>
  </p:clrMapOvr>
  <p:transition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0ABFB4-0AF8-D446-A731-8E7D1D4F49A0}" type="slidenum">
              <a:rPr lang="en-US">
                <a:solidFill>
                  <a:srgbClr val="000000"/>
                </a:solidFill>
                <a:latin typeface="Times New Roman"/>
                <a:ea typeface="ＭＳ Ｐゴシック"/>
                <a:cs typeface="ＭＳ Ｐゴシック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015753683"/>
      </p:ext>
    </p:extLst>
  </p:cSld>
  <p:clrMapOvr>
    <a:masterClrMapping/>
  </p:clrMapOvr>
  <p:transition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44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BAF38A-918D-9A49-821C-322A9E7CCF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145377"/>
      </p:ext>
    </p:extLst>
  </p:cSld>
  <p:clrMapOvr>
    <a:masterClrMapping/>
  </p:clrMapOvr>
  <p:transition spd="slow">
    <p:randomBar dir="vert"/>
  </p:transition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B3C057-49A0-2947-ADAD-77FD12763F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035325"/>
      </p:ext>
    </p:extLst>
  </p:cSld>
  <p:clrMapOvr>
    <a:masterClrMapping/>
  </p:clrMapOvr>
  <p:transition spd="slow">
    <p:randomBar dir="vert"/>
  </p:transition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1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4CBECC-8424-2347-A1E1-F3A08C542A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958367"/>
      </p:ext>
    </p:extLst>
  </p:cSld>
  <p:clrMapOvr>
    <a:masterClrMapping/>
  </p:clrMapOvr>
  <p:transition spd="slow">
    <p:randomBar dir="vert"/>
  </p:transition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381DB5-AB67-F54A-92C9-B4105A1FDD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804621"/>
      </p:ext>
    </p:extLst>
  </p:cSld>
  <p:clrMapOvr>
    <a:masterClrMapping/>
  </p:clrMapOvr>
  <p:transition spd="slow">
    <p:randomBar dir="vert"/>
  </p:transition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5C41D7-291B-E543-BDD8-6DAA46E89E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744189"/>
      </p:ext>
    </p:extLst>
  </p:cSld>
  <p:clrMapOvr>
    <a:masterClrMapping/>
  </p:clrMapOvr>
  <p:transition spd="slow">
    <p:randomBar dir="vert"/>
  </p:transition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73F38D-CC74-D84B-B139-93E376EC86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385569"/>
      </p:ext>
    </p:extLst>
  </p:cSld>
  <p:clrMapOvr>
    <a:masterClrMapping/>
  </p:clrMapOvr>
  <p:transition spd="slow">
    <p:randomBar dir="vert"/>
  </p:transition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69450-2694-3649-9D3A-A160FACE42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715592"/>
      </p:ext>
    </p:extLst>
  </p:cSld>
  <p:clrMapOvr>
    <a:masterClrMapping/>
  </p:clrMapOvr>
  <p:transition spd="slow">
    <p:randomBar dir="vert"/>
  </p:transition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68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CDA12A-099D-CF4C-AD27-5C5EC60BBA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184571"/>
      </p:ext>
    </p:extLst>
  </p:cSld>
  <p:clrMapOvr>
    <a:masterClrMapping/>
  </p:clrMapOvr>
  <p:transition spd="slow">
    <p:randomBar dir="vert"/>
  </p:transition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36646-2332-2A43-A1B0-66DA142B37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14076"/>
      </p:ext>
    </p:extLst>
  </p:cSld>
  <p:clrMapOvr>
    <a:masterClrMapping/>
  </p:clrMapOvr>
  <p:transition spd="slow">
    <p:randomBar dir="vert"/>
  </p:transition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C7DDC6-8C16-4647-8F0B-15AF4E149A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79409"/>
      </p:ext>
    </p:extLst>
  </p:cSld>
  <p:clrMapOvr>
    <a:masterClrMapping/>
  </p:clrMapOvr>
  <p:transition spd="slow">
    <p:randomBar dir="vert"/>
  </p:transition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57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57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B121E-40D1-5843-9361-521EF03870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315494"/>
      </p:ext>
    </p:extLst>
  </p:cSld>
  <p:clrMapOvr>
    <a:masterClrMapping/>
  </p:clrMapOvr>
  <p:transition spd="slow">
    <p:randomBar dir="vert"/>
  </p:transition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900128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980498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723174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559718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776129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308656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760480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347304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v-S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223903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531388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693069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12192000" cy="1254125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pic>
        <p:nvPicPr>
          <p:cNvPr id="5" name="Picture 9" descr="DESY-Logo-cyan-RGB_ger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554" t="-4523" r="-13409"/>
          <a:stretch>
            <a:fillRect/>
          </a:stretch>
        </p:blipFill>
        <p:spPr bwMode="auto">
          <a:xfrm>
            <a:off x="10392833" y="5684838"/>
            <a:ext cx="1532467" cy="102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6"/>
          <p:cNvSpPr txBox="1">
            <a:spLocks noChangeArrowheads="1"/>
          </p:cNvSpPr>
          <p:nvPr userDrawn="1"/>
        </p:nvSpPr>
        <p:spPr bwMode="auto">
          <a:xfrm>
            <a:off x="2671234" y="2481263"/>
            <a:ext cx="3807884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pic>
        <p:nvPicPr>
          <p:cNvPr id="7" name="Picture 21" descr="HG_LOGO_70_ENG_K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9900" y="5949950"/>
            <a:ext cx="1964267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04985" y="402129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2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9467" y="1363664"/>
            <a:ext cx="11360151" cy="485775"/>
          </a:xfrm>
        </p:spPr>
        <p:txBody>
          <a:bodyPr/>
          <a:lstStyle>
            <a:lvl1pPr marL="0" indent="0">
              <a:buFont typeface="Arial Black" pitchFamily="34" charset="0"/>
              <a:buNone/>
              <a:defRPr b="1">
                <a:solidFill>
                  <a:srgbClr val="F28E00"/>
                </a:solidFill>
              </a:defRPr>
            </a:lvl1pPr>
          </a:lstStyle>
          <a:p>
            <a:pPr lvl="0"/>
            <a:r>
              <a:rPr lang="de-DE" noProof="0"/>
              <a:t>Click to edit Master subtitle style</a:t>
            </a:r>
            <a:endParaRPr lang="en-GB" noProof="0"/>
          </a:p>
        </p:txBody>
      </p:sp>
      <p:sp>
        <p:nvSpPr>
          <p:cNvPr id="402436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376767" y="0"/>
            <a:ext cx="11360151" cy="1266825"/>
          </a:xfrm>
        </p:spPr>
        <p:txBody>
          <a:bodyPr anchor="b"/>
          <a:lstStyle>
            <a:lvl1pPr>
              <a:lnSpc>
                <a:spcPct val="80000"/>
              </a:lnSpc>
              <a:defRPr sz="4000"/>
            </a:lvl1pPr>
          </a:lstStyle>
          <a:p>
            <a:pPr lvl="0"/>
            <a:r>
              <a:rPr lang="de-DE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945779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1836973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4212746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376768" y="977901"/>
            <a:ext cx="5577417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57384" y="977901"/>
            <a:ext cx="5579533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1768944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30659601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04237796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3878853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9680790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de-DE" noProof="0"/>
              <a:t>Drag picture to placeholder or click icon to add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63513324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61955987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906934" y="103189"/>
            <a:ext cx="2842684" cy="5667375"/>
          </a:xfrm>
        </p:spPr>
        <p:txBody>
          <a:bodyPr vert="eaVert"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376767" y="103189"/>
            <a:ext cx="8326967" cy="5667375"/>
          </a:xfrm>
        </p:spPr>
        <p:txBody>
          <a:bodyPr vert="eaVert"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21798079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38400" y="2130426"/>
            <a:ext cx="8839200" cy="1470025"/>
          </a:xfrm>
        </p:spPr>
        <p:txBody>
          <a:bodyPr/>
          <a:lstStyle>
            <a:lvl1pPr>
              <a:defRPr b="0" baseline="0">
                <a:solidFill>
                  <a:srgbClr val="29B5FF"/>
                </a:solidFill>
                <a:latin typeface="Are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438400" y="3886200"/>
            <a:ext cx="7924800" cy="1752600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31993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854091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599" y="4406901"/>
            <a:ext cx="9192684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599" y="2906713"/>
            <a:ext cx="9192684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688" y="6465899"/>
            <a:ext cx="38608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353331" y="6492876"/>
            <a:ext cx="2844800" cy="365125"/>
          </a:xfrm>
        </p:spPr>
        <p:txBody>
          <a:bodyPr/>
          <a:lstStyle>
            <a:lvl1pPr algn="r">
              <a:defRPr/>
            </a:lvl1pPr>
          </a:lstStyle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63678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5600" y="1600201"/>
            <a:ext cx="4368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386306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5600" y="1535113"/>
            <a:ext cx="4370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5600" y="2174875"/>
            <a:ext cx="4370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345801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406976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159478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620617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136138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073142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322786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38400" y="2130426"/>
            <a:ext cx="8839200" cy="1470025"/>
          </a:xfrm>
        </p:spPr>
        <p:txBody>
          <a:bodyPr/>
          <a:lstStyle>
            <a:lvl1pPr>
              <a:defRPr b="0" baseline="0">
                <a:solidFill>
                  <a:srgbClr val="29B5FF"/>
                </a:solidFill>
                <a:latin typeface="Are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438400" y="3886200"/>
            <a:ext cx="7924800" cy="1752600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79416221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43585091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599" y="4406901"/>
            <a:ext cx="9192684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599" y="2906713"/>
            <a:ext cx="9192684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688" y="6465899"/>
            <a:ext cx="38608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353331" y="6492876"/>
            <a:ext cx="2844800" cy="365125"/>
          </a:xfrm>
        </p:spPr>
        <p:txBody>
          <a:bodyPr/>
          <a:lstStyle>
            <a:lvl1pPr algn="r">
              <a:defRPr/>
            </a:lvl1pPr>
          </a:lstStyle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8097378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5600" y="1600201"/>
            <a:ext cx="4368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89301599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5600" y="1535113"/>
            <a:ext cx="4370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5600" y="2174875"/>
            <a:ext cx="4370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7979437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4407793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4974244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645976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7935295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68980070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296092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rgbClr val="0000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CEC72-20F8-B24E-9ECF-06E0E482CB9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510144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B19C0-B3B5-2E4E-9E57-B03EC4D8493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271513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2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E11F8-5005-9B42-841B-73B7C7555A3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254830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6A07-D14C-B84D-9181-1052AB2BBBD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34815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4"/>
            <a:ext cx="5386917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4"/>
            <a:ext cx="5389033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E859-8CB2-3747-A985-A6035FC1195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955391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6F8B3-857C-E34A-AEEB-605E7B13323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096989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99526-1D75-F241-BACC-A0338A624D5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303231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2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9FFB-5C0F-9E4B-942A-BB6379BB43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178674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7ED7-3F44-DE4C-8D82-9C8916A10B8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842470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22469-2696-2144-9647-8AD446BB049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73081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2B300-0DB9-CE47-92A4-D619E460DA22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832308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9095693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57333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017505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310684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429013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243236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910949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25548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852364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909063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21676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00365-3AB0-8349-9776-E961FB54C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CAB82-C6F8-5C48-AEEC-109A378AEDB0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F2C88C-DBA5-1B43-B390-B16CB2887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AC27F-932C-D144-A7C3-FB5ECD45D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32873-614D-674F-B7B6-9DE49A41467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79529751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577BE-709D-CD4A-96FE-5375C446D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8528A-576E-2F43-97FB-0EF9038665D0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AE119-7EDF-F245-957D-5DD5C1BB6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ED9EB-237D-2943-AD0D-41CCF328B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579B7-F88B-3F4F-9BFF-E2C12555380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5585997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1169E-E4C0-924A-8964-C3E0E652B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4F707-9E3E-8649-9ED1-C7974148F3D1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9AAD6-B6BE-F745-9DC3-B0A8305E5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2990B-1271-DC43-BAE6-03D3E193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0868B-D0F0-2949-832B-CF9E8153C99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5310275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DB7182F-28B9-A34E-9B92-6F4493A3A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10BDC-21EA-E148-9889-F47D8BCABC4D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35685E8-6E36-9E4C-BD6C-D1A0DC29D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9031962-4620-634F-95A3-0FB42A62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4DADBC-96F1-7A40-B7F3-F0780E644DE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6700446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E4F1070-F454-4540-BC35-5A02DB6A2F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5F1FA-2F94-3446-80BA-FF5D582F2051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A5148A6-0096-A04E-930C-AC906E0DF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8471CC5-0BCF-3849-A3A8-5354C0A48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EE424-CB18-2C4E-A6AB-16D98AB875C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20789473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BD17BAE-FAE3-1746-B491-D683E1236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112DF-0EA0-1A48-995B-8658FF0BBB9A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A1B9581-4C22-4946-AEA5-6E85127E0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F0C2017-3D39-9C4F-9095-0207976B3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E5A7E-6426-0749-BAC5-6607CF41DE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8951537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07D17C7-6763-EC49-9B01-F9F99A518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05BC1-20DC-744E-AF05-88FA6C55F4BC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2778972-BBF1-554E-8156-853FA4F7F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2AB0286-567A-6841-B88A-40208BC10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DC619-4216-CC47-AFC6-A8663A51C70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9502629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F65A8EF-76EA-4841-AAD7-E712C741C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17F15-F679-E148-A401-335ED201C43C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C6BA509-FAC3-2C4F-BD00-1511F9287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DDAA82C-9638-E644-922F-253257AA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ECF8B-103C-D24B-9807-A7F253DA462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6896554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2EF5549-B57B-AD4B-99C1-1498DED7D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DB7ED-5645-9445-9F56-D46F0EEDD524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678D4F0-BD1C-F54D-8C69-3652B405B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053734D-8AF1-1E4A-99AB-933DBE376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6FA7B-D0C7-3E41-9042-FBEB821D3F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6870668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A3D79-C2DB-B543-A81E-B1B939F14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47EF4-C608-3A48-8089-FAADD4ECA843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56D94-17DE-4840-9A44-0E590150E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9B757-F554-F341-974F-993AC9CEA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A47F8-28B7-834B-B6E9-11885BC9D2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2539077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C6FE4-DFC8-8D43-9CB0-2FA72211D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2BBD9-50B6-6B40-9449-2546DCF2A09F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1259C-9B67-F546-B77A-2D0190933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4E854-CCF8-1E45-95F3-72785C6A9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461E3-2AD4-5043-9C63-89FFB0B6C2D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1700237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764262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44685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828257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566289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500255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070261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436118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166860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958035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133256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159859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latin typeface="Times New Roman"/>
              <a:cs typeface="ＭＳ Ｐゴシック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latin typeface="Times New Roman"/>
              <a:cs typeface="ＭＳ Ｐゴシック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latin typeface="Times New Roman"/>
                <a:ea typeface="ＭＳ Ｐゴシック"/>
              </a:rPr>
              <a:pPr/>
              <a:t>‹#›</a:t>
            </a:fld>
            <a:endParaRPr lang="en-US">
              <a:latin typeface="Times New Roman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229549879"/>
      </p:ext>
    </p:extLst>
  </p:cSld>
  <p:clrMapOvr>
    <a:masterClrMapping/>
  </p:clrMapOvr>
  <p:transition/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43" descr="Google Shape;16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49163" y="-37301"/>
            <a:ext cx="12324624" cy="693260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43"/>
          <p:cNvSpPr txBox="1">
            <a:spLocks noGrp="1"/>
          </p:cNvSpPr>
          <p:nvPr>
            <p:ph type="title"/>
          </p:nvPr>
        </p:nvSpPr>
        <p:spPr>
          <a:xfrm>
            <a:off x="1524000" y="1122364"/>
            <a:ext cx="9144000" cy="238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defRPr sz="45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2" name="Google Shape;12;p43"/>
          <p:cNvSpPr txBox="1">
            <a:spLocks noGrp="1"/>
          </p:cNvSpPr>
          <p:nvPr>
            <p:ph type="body" idx="1"/>
          </p:nvPr>
        </p:nvSpPr>
        <p:spPr>
          <a:xfrm>
            <a:off x="1524000" y="3602038"/>
            <a:ext cx="9144000" cy="165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171450" algn="ctr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/>
            </a:lvl1pPr>
            <a:lvl2pPr marL="685800" lvl="1" indent="-171450" algn="ctr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/>
            </a:lvl2pPr>
            <a:lvl3pPr marL="1028700" lvl="2" indent="-171450" algn="ctr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/>
            </a:lvl3pPr>
            <a:lvl4pPr marL="1371600" lvl="3" indent="-171450" algn="ctr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/>
            </a:lvl4pPr>
            <a:lvl5pPr marL="1714500" lvl="4" indent="-171450" algn="ctr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13" name="Google Shape;13;p43"/>
          <p:cNvSpPr txBox="1">
            <a:spLocks noGrp="1"/>
          </p:cNvSpPr>
          <p:nvPr>
            <p:ph type="sldNum" idx="12"/>
          </p:nvPr>
        </p:nvSpPr>
        <p:spPr>
          <a:xfrm>
            <a:off x="11781017" y="6423541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484016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tx">
  <p:cSld name="Title and Content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44"/>
          <p:cNvSpPr txBox="1">
            <a:spLocks noGrp="1"/>
          </p:cNvSpPr>
          <p:nvPr>
            <p:ph type="title"/>
          </p:nvPr>
        </p:nvSpPr>
        <p:spPr>
          <a:xfrm>
            <a:off x="1981200" y="274640"/>
            <a:ext cx="8229600" cy="11430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Calibri"/>
              <a:buNone/>
              <a:defRPr sz="3300" b="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44"/>
          <p:cNvSpPr txBox="1">
            <a:spLocks noGrp="1"/>
          </p:cNvSpPr>
          <p:nvPr>
            <p:ph type="body" idx="1"/>
          </p:nvPr>
        </p:nvSpPr>
        <p:spPr>
          <a:xfrm>
            <a:off x="1981200" y="1600202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342900" lvl="0" indent="-323850" algn="l">
              <a:lnSpc>
                <a:spcPct val="100000"/>
              </a:lnSpc>
              <a:spcBef>
                <a:spcPts val="525"/>
              </a:spcBef>
              <a:spcAft>
                <a:spcPts val="0"/>
              </a:spcAft>
              <a:buClr>
                <a:srgbClr val="000000"/>
              </a:buClr>
              <a:buSzPts val="3200"/>
              <a:buChar char="•"/>
              <a:defRPr sz="2400"/>
            </a:lvl1pPr>
            <a:lvl2pPr marL="685800" lvl="1" indent="-323850" algn="l">
              <a:lnSpc>
                <a:spcPct val="100000"/>
              </a:lnSpc>
              <a:spcBef>
                <a:spcPts val="525"/>
              </a:spcBef>
              <a:spcAft>
                <a:spcPts val="0"/>
              </a:spcAft>
              <a:buClr>
                <a:srgbClr val="000000"/>
              </a:buClr>
              <a:buSzPts val="3200"/>
              <a:buChar char="–"/>
              <a:defRPr sz="2400"/>
            </a:lvl2pPr>
            <a:lvl3pPr marL="1028700" lvl="2" indent="-323850" algn="l">
              <a:lnSpc>
                <a:spcPct val="100000"/>
              </a:lnSpc>
              <a:spcBef>
                <a:spcPts val="525"/>
              </a:spcBef>
              <a:spcAft>
                <a:spcPts val="0"/>
              </a:spcAft>
              <a:buClr>
                <a:srgbClr val="000000"/>
              </a:buClr>
              <a:buSzPts val="3200"/>
              <a:buChar char="•"/>
              <a:defRPr sz="2400"/>
            </a:lvl3pPr>
            <a:lvl4pPr marL="1371600" lvl="3" indent="-323850" algn="l">
              <a:lnSpc>
                <a:spcPct val="100000"/>
              </a:lnSpc>
              <a:spcBef>
                <a:spcPts val="525"/>
              </a:spcBef>
              <a:spcAft>
                <a:spcPts val="0"/>
              </a:spcAft>
              <a:buClr>
                <a:srgbClr val="000000"/>
              </a:buClr>
              <a:buSzPts val="3200"/>
              <a:buChar char="–"/>
              <a:defRPr sz="2400"/>
            </a:lvl4pPr>
            <a:lvl5pPr marL="1714500" lvl="4" indent="-323850" algn="l">
              <a:lnSpc>
                <a:spcPct val="100000"/>
              </a:lnSpc>
              <a:spcBef>
                <a:spcPts val="525"/>
              </a:spcBef>
              <a:spcAft>
                <a:spcPts val="0"/>
              </a:spcAft>
              <a:buClr>
                <a:srgbClr val="000000"/>
              </a:buClr>
              <a:buSzPts val="3200"/>
              <a:buChar char="»"/>
              <a:defRPr sz="2400"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17" name="Google Shape;17;p44"/>
          <p:cNvSpPr txBox="1">
            <a:spLocks noGrp="1"/>
          </p:cNvSpPr>
          <p:nvPr>
            <p:ph type="sldNum" idx="12"/>
          </p:nvPr>
        </p:nvSpPr>
        <p:spPr>
          <a:xfrm>
            <a:off x="10357882" y="6536959"/>
            <a:ext cx="310119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491414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_ONLY">
  <p:cSld name="1_TITLE_ONLY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85"/>
          <p:cNvSpPr txBox="1">
            <a:spLocks noGrp="1"/>
          </p:cNvSpPr>
          <p:nvPr>
            <p:ph type="title"/>
          </p:nvPr>
        </p:nvSpPr>
        <p:spPr>
          <a:xfrm>
            <a:off x="838200" y="365126"/>
            <a:ext cx="10515600" cy="627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85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472092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ECT" type="obj">
  <p:cSld name="OBJECT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7"/>
          <p:cNvSpPr txBox="1">
            <a:spLocks noGrp="1"/>
          </p:cNvSpPr>
          <p:nvPr>
            <p:ph type="title"/>
          </p:nvPr>
        </p:nvSpPr>
        <p:spPr>
          <a:xfrm>
            <a:off x="838200" y="365126"/>
            <a:ext cx="10515600" cy="627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7"/>
          <p:cNvSpPr txBox="1">
            <a:spLocks noGrp="1"/>
          </p:cNvSpPr>
          <p:nvPr>
            <p:ph type="body" idx="1"/>
          </p:nvPr>
        </p:nvSpPr>
        <p:spPr>
          <a:xfrm>
            <a:off x="838200" y="1140543"/>
            <a:ext cx="10515600" cy="50364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26" name="Google Shape;26;p47"/>
          <p:cNvSpPr txBox="1">
            <a:spLocks noGrp="1"/>
          </p:cNvSpPr>
          <p:nvPr>
            <p:ph type="sldNum" idx="12"/>
          </p:nvPr>
        </p:nvSpPr>
        <p:spPr>
          <a:xfrm>
            <a:off x="11417347" y="6400458"/>
            <a:ext cx="310080" cy="276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778981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_ONLY" type="titleOnly">
  <p:cSld name="TITLE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5"/>
          <p:cNvSpPr txBox="1">
            <a:spLocks noGrp="1"/>
          </p:cNvSpPr>
          <p:nvPr>
            <p:ph type="title"/>
          </p:nvPr>
        </p:nvSpPr>
        <p:spPr>
          <a:xfrm>
            <a:off x="838200" y="365126"/>
            <a:ext cx="10515600" cy="627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5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689021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_HEADER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48"/>
          <p:cNvSpPr txBox="1"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defRPr sz="45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48"/>
          <p:cNvSpPr txBox="1">
            <a:spLocks noGrp="1"/>
          </p:cNvSpPr>
          <p:nvPr>
            <p:ph type="body" idx="1"/>
          </p:nvPr>
        </p:nvSpPr>
        <p:spPr>
          <a:xfrm>
            <a:off x="831851" y="4589462"/>
            <a:ext cx="10515600" cy="15001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1800">
                <a:solidFill>
                  <a:srgbClr val="888888"/>
                </a:solidFill>
              </a:defRPr>
            </a:lvl1pPr>
            <a:lvl2pPr marL="685800" lvl="1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1800">
                <a:solidFill>
                  <a:srgbClr val="888888"/>
                </a:solidFill>
              </a:defRPr>
            </a:lvl2pPr>
            <a:lvl3pPr marL="1028700" lvl="2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1800">
                <a:solidFill>
                  <a:srgbClr val="888888"/>
                </a:solidFill>
              </a:defRPr>
            </a:lvl3pPr>
            <a:lvl4pPr marL="1371600" lvl="3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1800">
                <a:solidFill>
                  <a:srgbClr val="888888"/>
                </a:solidFill>
              </a:defRPr>
            </a:lvl4pPr>
            <a:lvl5pPr marL="1714500" lvl="4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Calibri"/>
              <a:buNone/>
              <a:defRPr sz="1800">
                <a:solidFill>
                  <a:srgbClr val="888888"/>
                </a:solidFill>
              </a:defRPr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48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4126514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_OBJECTS" type="twoObj">
  <p:cSld name="TWO_OBJECT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49"/>
          <p:cNvSpPr txBox="1">
            <a:spLocks noGrp="1"/>
          </p:cNvSpPr>
          <p:nvPr>
            <p:ph type="title"/>
          </p:nvPr>
        </p:nvSpPr>
        <p:spPr>
          <a:xfrm>
            <a:off x="838200" y="365126"/>
            <a:ext cx="10515600" cy="627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49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38" name="Google Shape;38;p49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269488"/>
      </p:ext>
    </p:extLst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_OBJECTS_WITH_TEXT" type="twoTxTwoObj">
  <p:cSld name="TWO_OBJECTS_WITH_TEX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50"/>
          <p:cNvSpPr txBox="1">
            <a:spLocks noGrp="1"/>
          </p:cNvSpPr>
          <p:nvPr>
            <p:ph type="title"/>
          </p:nvPr>
        </p:nvSpPr>
        <p:spPr>
          <a:xfrm>
            <a:off x="839789" y="365126"/>
            <a:ext cx="10515601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0"/>
          <p:cNvSpPr txBox="1">
            <a:spLocks noGrp="1"/>
          </p:cNvSpPr>
          <p:nvPr>
            <p:ph type="body" idx="1"/>
          </p:nvPr>
        </p:nvSpPr>
        <p:spPr>
          <a:xfrm>
            <a:off x="839788" y="1681165"/>
            <a:ext cx="5157789" cy="8239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normAutofit/>
          </a:bodyPr>
          <a:lstStyle>
            <a:lvl1pPr marL="342900" lvl="0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 b="1"/>
            </a:lvl1pPr>
            <a:lvl2pPr marL="685800" lvl="1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 b="1"/>
            </a:lvl2pPr>
            <a:lvl3pPr marL="1028700" lvl="2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 b="1"/>
            </a:lvl3pPr>
            <a:lvl4pPr marL="1371600" lvl="3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 b="1"/>
            </a:lvl4pPr>
            <a:lvl5pPr marL="1714500" lvl="4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1800" b="1"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50"/>
          <p:cNvSpPr txBox="1">
            <a:spLocks noGrp="1"/>
          </p:cNvSpPr>
          <p:nvPr>
            <p:ph type="body" idx="2"/>
          </p:nvPr>
        </p:nvSpPr>
        <p:spPr>
          <a:xfrm>
            <a:off x="839787" y="2505075"/>
            <a:ext cx="51577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43" name="Google Shape;43;p50"/>
          <p:cNvSpPr txBox="1">
            <a:spLocks noGrp="1"/>
          </p:cNvSpPr>
          <p:nvPr>
            <p:ph type="body" idx="3"/>
          </p:nvPr>
        </p:nvSpPr>
        <p:spPr>
          <a:xfrm>
            <a:off x="6172201" y="1681165"/>
            <a:ext cx="5183188" cy="8239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50"/>
          <p:cNvSpPr txBox="1">
            <a:spLocks noGrp="1"/>
          </p:cNvSpPr>
          <p:nvPr>
            <p:ph type="body" idx="4"/>
          </p:nvPr>
        </p:nvSpPr>
        <p:spPr>
          <a:xfrm>
            <a:off x="6172201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45" name="Google Shape;45;p50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045514"/>
      </p:ext>
    </p:extLst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51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136147"/>
      </p:ext>
    </p:extLst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ECT_WITH_CAPTION_TEXT" type="objTx">
  <p:cSld name="OBJECT_WITH_CAPTION_TEX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52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9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Calibri"/>
              <a:buNone/>
              <a:defRPr sz="24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52"/>
          <p:cNvSpPr txBox="1">
            <a:spLocks noGrp="1"/>
          </p:cNvSpPr>
          <p:nvPr>
            <p:ph type="body" idx="1"/>
          </p:nvPr>
        </p:nvSpPr>
        <p:spPr>
          <a:xfrm>
            <a:off x="5183187" y="987426"/>
            <a:ext cx="6172201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238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3200"/>
              <a:buChar char="•"/>
              <a:defRPr sz="2400"/>
            </a:lvl1pPr>
            <a:lvl2pPr marL="685800" lvl="1" indent="-3238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3200"/>
              <a:buChar char="•"/>
              <a:defRPr sz="2400"/>
            </a:lvl2pPr>
            <a:lvl3pPr marL="1028700" lvl="2" indent="-3238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3200"/>
              <a:buChar char="•"/>
              <a:defRPr sz="2400"/>
            </a:lvl3pPr>
            <a:lvl4pPr marL="1371600" lvl="3" indent="-3238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3200"/>
              <a:buChar char="•"/>
              <a:defRPr sz="2400"/>
            </a:lvl4pPr>
            <a:lvl5pPr marL="1714500" lvl="4" indent="-3238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3200"/>
              <a:buChar char="•"/>
              <a:defRPr sz="2400"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51" name="Google Shape;51;p52"/>
          <p:cNvSpPr txBox="1">
            <a:spLocks noGrp="1"/>
          </p:cNvSpPr>
          <p:nvPr>
            <p:ph type="body" idx="2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52" name="Google Shape;52;p52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351592"/>
      </p:ext>
    </p:extLst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_WITH_CAPTION_TEXT" type="picTx">
  <p:cSld name="PICTURE_WITH_CAPTION_TEXT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53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9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Calibri"/>
              <a:buNone/>
              <a:defRPr sz="24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53"/>
          <p:cNvSpPr>
            <a:spLocks noGrp="1"/>
          </p:cNvSpPr>
          <p:nvPr>
            <p:ph type="pic" idx="2"/>
          </p:nvPr>
        </p:nvSpPr>
        <p:spPr>
          <a:xfrm>
            <a:off x="5183187" y="987426"/>
            <a:ext cx="6172201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56" name="Google Shape;56;p53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9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/>
            </a:lvl1pPr>
            <a:lvl2pPr marL="685800" lvl="1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/>
            </a:lvl2pPr>
            <a:lvl3pPr marL="1028700" lvl="2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/>
            </a:lvl3pPr>
            <a:lvl4pPr marL="1371600" lvl="3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/>
            </a:lvl4pPr>
            <a:lvl5pPr marL="1714500" lvl="4" indent="-17145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57" name="Google Shape;57;p53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061302"/>
      </p:ext>
    </p:extLst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_TEXT" type="vertTx">
  <p:cSld name="VERTICAL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54"/>
          <p:cNvSpPr txBox="1">
            <a:spLocks noGrp="1"/>
          </p:cNvSpPr>
          <p:nvPr>
            <p:ph type="title"/>
          </p:nvPr>
        </p:nvSpPr>
        <p:spPr>
          <a:xfrm>
            <a:off x="838200" y="365126"/>
            <a:ext cx="10515600" cy="627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54"/>
          <p:cNvSpPr txBox="1">
            <a:spLocks noGrp="1"/>
          </p:cNvSpPr>
          <p:nvPr>
            <p:ph type="body" idx="1"/>
          </p:nvPr>
        </p:nvSpPr>
        <p:spPr>
          <a:xfrm rot="5400000">
            <a:off x="3577790" y="-1599047"/>
            <a:ext cx="5036422" cy="10515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61" name="Google Shape;61;p54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999695"/>
      </p:ext>
    </p:extLst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_TITLE_AND_VERTICAL_TEXT" type="vertTitleAndTx">
  <p:cSld name="VERTICAL_TITLE_AND_VERTICAL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5"/>
          <p:cNvSpPr txBox="1">
            <a:spLocks noGrp="1"/>
          </p:cNvSpPr>
          <p:nvPr>
            <p:ph type="title"/>
          </p:nvPr>
        </p:nvSpPr>
        <p:spPr>
          <a:xfrm rot="5400000">
            <a:off x="7133432" y="1956594"/>
            <a:ext cx="5811839" cy="2628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55"/>
          <p:cNvSpPr txBox="1">
            <a:spLocks noGrp="1"/>
          </p:cNvSpPr>
          <p:nvPr>
            <p:ph type="body" idx="1"/>
          </p:nvPr>
        </p:nvSpPr>
        <p:spPr>
          <a:xfrm rot="5400000">
            <a:off x="1799432" y="-596107"/>
            <a:ext cx="5811838" cy="77343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342900" lvl="0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1pPr>
            <a:lvl2pPr marL="685800" lvl="1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2pPr>
            <a:lvl3pPr marL="1028700" lvl="2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3pPr>
            <a:lvl4pPr marL="1371600" lvl="3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4pPr>
            <a:lvl5pPr marL="1714500" lvl="4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5pPr>
            <a:lvl6pPr marL="2057400" lvl="5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6pPr>
            <a:lvl7pPr marL="2400300" lvl="6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7pPr>
            <a:lvl8pPr marL="2743200" lvl="7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8pPr>
            <a:lvl9pPr marL="3086100" lvl="8" indent="-3048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800"/>
              <a:buChar char="•"/>
              <a:defRPr/>
            </a:lvl9pPr>
          </a:lstStyle>
          <a:p>
            <a:endParaRPr/>
          </a:p>
        </p:txBody>
      </p:sp>
      <p:sp>
        <p:nvSpPr>
          <p:cNvPr id="65" name="Google Shape;65;p55"/>
          <p:cNvSpPr txBox="1">
            <a:spLocks noGrp="1"/>
          </p:cNvSpPr>
          <p:nvPr>
            <p:ph type="sldNum" idx="12"/>
          </p:nvPr>
        </p:nvSpPr>
        <p:spPr>
          <a:xfrm>
            <a:off x="11468844" y="6423542"/>
            <a:ext cx="258585" cy="230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79970"/>
      </p:ext>
    </p:extLst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3"/>
            <a:ext cx="12192000" cy="1254125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200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5" name="Picture 9" descr="DESY-Logo-cyan-RGB_ger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554" t="-4523" r="-13409"/>
          <a:stretch>
            <a:fillRect/>
          </a:stretch>
        </p:blipFill>
        <p:spPr bwMode="auto">
          <a:xfrm>
            <a:off x="10392833" y="5684838"/>
            <a:ext cx="1532467" cy="102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6"/>
          <p:cNvSpPr txBox="1">
            <a:spLocks noChangeArrowheads="1"/>
          </p:cNvSpPr>
          <p:nvPr userDrawn="1"/>
        </p:nvSpPr>
        <p:spPr bwMode="auto">
          <a:xfrm>
            <a:off x="2671235" y="2481265"/>
            <a:ext cx="380788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685800" fontAlgn="base">
              <a:spcBef>
                <a:spcPct val="50000"/>
              </a:spcBef>
              <a:spcAft>
                <a:spcPct val="0"/>
              </a:spcAft>
            </a:pPr>
            <a:endParaRPr lang="de-DE" sz="1200">
              <a:solidFill>
                <a:srgbClr val="000000"/>
              </a:solidFill>
            </a:endParaRPr>
          </a:p>
        </p:txBody>
      </p:sp>
      <p:pic>
        <p:nvPicPr>
          <p:cNvPr id="7" name="Picture 21" descr="HG_LOGO_70_ENG_K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9901" y="5949950"/>
            <a:ext cx="1964267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04986" y="402129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2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9468" y="1363666"/>
            <a:ext cx="11360151" cy="485775"/>
          </a:xfrm>
        </p:spPr>
        <p:txBody>
          <a:bodyPr/>
          <a:lstStyle>
            <a:lvl1pPr marL="0" indent="0">
              <a:buFont typeface="Arial Black" pitchFamily="34" charset="0"/>
              <a:buNone/>
              <a:defRPr b="1">
                <a:solidFill>
                  <a:srgbClr val="F28E00"/>
                </a:solidFill>
              </a:defRPr>
            </a:lvl1pPr>
          </a:lstStyle>
          <a:p>
            <a:pPr lvl="0"/>
            <a:r>
              <a:rPr lang="de-DE" noProof="0"/>
              <a:t>Click to edit Master subtitle style</a:t>
            </a:r>
            <a:endParaRPr lang="en-GB" noProof="0"/>
          </a:p>
        </p:txBody>
      </p:sp>
      <p:sp>
        <p:nvSpPr>
          <p:cNvPr id="402436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376768" y="3"/>
            <a:ext cx="11360151" cy="1266825"/>
          </a:xfrm>
        </p:spPr>
        <p:txBody>
          <a:bodyPr anchor="b"/>
          <a:lstStyle>
            <a:lvl1pPr>
              <a:lnSpc>
                <a:spcPct val="80000"/>
              </a:lnSpc>
              <a:defRPr sz="3000"/>
            </a:lvl1pPr>
          </a:lstStyle>
          <a:p>
            <a:pPr lvl="0"/>
            <a:r>
              <a:rPr lang="de-DE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3413303"/>
      </p:ext>
    </p:extLst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9345735"/>
      </p:ext>
    </p:extLst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43479281"/>
      </p:ext>
    </p:extLst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376769" y="977903"/>
            <a:ext cx="5577417" cy="47926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57384" y="977903"/>
            <a:ext cx="5579533" cy="47926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2551451"/>
      </p:ext>
    </p:extLst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3813719"/>
      </p:ext>
    </p:extLst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25277457"/>
      </p:ext>
    </p:extLst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2759408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88292784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de-DE" noProof="0"/>
              <a:t>Drag picture to placeholder or click icon to add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3024428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30904181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906935" y="103190"/>
            <a:ext cx="2842684" cy="5667375"/>
          </a:xfrm>
        </p:spPr>
        <p:txBody>
          <a:bodyPr vert="eaVert"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376768" y="103190"/>
            <a:ext cx="8326967" cy="5667375"/>
          </a:xfrm>
        </p:spPr>
        <p:txBody>
          <a:bodyPr vert="eaVert"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2539406"/>
      </p:ext>
    </p:extLst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607444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426871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5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164932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4"/>
            <a:ext cx="5384800" cy="4525963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4"/>
            <a:ext cx="5384800" cy="4525963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03175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3847438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024391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656548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139923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75572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69758"/>
      </p:ext>
    </p:extLst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3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719671"/>
      </p:ext>
    </p:extLst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3"/>
            <a:ext cx="12192000" cy="1254125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2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pic>
        <p:nvPicPr>
          <p:cNvPr id="5" name="Picture 9" descr="DESY-Logo-cyan-RGB_ger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554" t="-4523" r="-13409"/>
          <a:stretch>
            <a:fillRect/>
          </a:stretch>
        </p:blipFill>
        <p:spPr bwMode="auto">
          <a:xfrm>
            <a:off x="10392833" y="5684838"/>
            <a:ext cx="1532467" cy="102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6"/>
          <p:cNvSpPr txBox="1">
            <a:spLocks noChangeArrowheads="1"/>
          </p:cNvSpPr>
          <p:nvPr userDrawn="1"/>
        </p:nvSpPr>
        <p:spPr bwMode="auto">
          <a:xfrm>
            <a:off x="2671235" y="2481265"/>
            <a:ext cx="380788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de-DE" sz="1200">
              <a:solidFill>
                <a:srgbClr val="000000"/>
              </a:solidFill>
            </a:endParaRPr>
          </a:p>
        </p:txBody>
      </p:sp>
      <p:pic>
        <p:nvPicPr>
          <p:cNvPr id="7" name="Picture 21" descr="HG_LOGO_70_ENG_K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9901" y="5949950"/>
            <a:ext cx="1964267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04986" y="402129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2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9468" y="1363666"/>
            <a:ext cx="11360151" cy="485775"/>
          </a:xfrm>
        </p:spPr>
        <p:txBody>
          <a:bodyPr/>
          <a:lstStyle>
            <a:lvl1pPr marL="0" indent="0">
              <a:buFont typeface="Arial Black" pitchFamily="34" charset="0"/>
              <a:buNone/>
              <a:defRPr b="1">
                <a:solidFill>
                  <a:srgbClr val="F28E00"/>
                </a:solidFill>
              </a:defRPr>
            </a:lvl1pPr>
          </a:lstStyle>
          <a:p>
            <a:pPr lvl="0"/>
            <a:r>
              <a:rPr lang="de-DE" noProof="0"/>
              <a:t>Click to edit Master subtitle style</a:t>
            </a:r>
            <a:endParaRPr lang="en-GB" noProof="0"/>
          </a:p>
        </p:txBody>
      </p:sp>
      <p:sp>
        <p:nvSpPr>
          <p:cNvPr id="402436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376768" y="3"/>
            <a:ext cx="11360151" cy="1266825"/>
          </a:xfrm>
        </p:spPr>
        <p:txBody>
          <a:bodyPr anchor="b"/>
          <a:lstStyle>
            <a:lvl1pPr>
              <a:lnSpc>
                <a:spcPct val="80000"/>
              </a:lnSpc>
              <a:defRPr sz="3000"/>
            </a:lvl1pPr>
          </a:lstStyle>
          <a:p>
            <a:pPr lvl="0"/>
            <a:r>
              <a:rPr lang="de-DE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51754424"/>
      </p:ext>
    </p:extLst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5012954"/>
      </p:ext>
    </p:extLst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19055708"/>
      </p:ext>
    </p:extLst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376769" y="977903"/>
            <a:ext cx="5577417" cy="47926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57384" y="977903"/>
            <a:ext cx="5579533" cy="47926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7156771"/>
      </p:ext>
    </p:extLst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4109050"/>
      </p:ext>
    </p:extLst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53039576"/>
      </p:ext>
    </p:extLst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3828135"/>
      </p:ext>
    </p:extLst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9418559"/>
      </p:ext>
    </p:extLst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de-DE"/>
              <a:t>Click to edit Master title style</a:t>
            </a:r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de-DE" noProof="0"/>
              <a:t>Drag picture to placeholder or click icon to add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de-DE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892645"/>
      </p:ext>
    </p:extLst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63993536"/>
      </p:ext>
    </p:extLst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906935" y="103189"/>
            <a:ext cx="2842684" cy="5667375"/>
          </a:xfrm>
        </p:spPr>
        <p:txBody>
          <a:bodyPr vert="eaVert"/>
          <a:lstStyle/>
          <a:p>
            <a:r>
              <a:rPr lang="de-DE"/>
              <a:t>Click to edit Master title style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376768" y="103189"/>
            <a:ext cx="8326967" cy="5667375"/>
          </a:xfrm>
        </p:spPr>
        <p:txBody>
          <a:bodyPr vert="eaVert"/>
          <a:lstStyle/>
          <a:p>
            <a:pPr lvl="0"/>
            <a:r>
              <a:rPr lang="de-DE"/>
              <a:t>Click to edit Master text styles</a:t>
            </a:r>
          </a:p>
          <a:p>
            <a:pPr lvl="1"/>
            <a:r>
              <a:rPr lang="de-DE"/>
              <a:t>Second level</a:t>
            </a:r>
          </a:p>
          <a:p>
            <a:pPr lvl="2"/>
            <a:r>
              <a:rPr lang="de-DE"/>
              <a:t>Third level</a:t>
            </a:r>
          </a:p>
          <a:p>
            <a:pPr lvl="3"/>
            <a:r>
              <a:rPr lang="de-DE"/>
              <a:t>Fourth level</a:t>
            </a:r>
          </a:p>
          <a:p>
            <a:pPr lvl="4"/>
            <a:r>
              <a:rPr lang="de-DE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9482826"/>
      </p:ext>
    </p:extLst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326375"/>
      </p:ext>
    </p:extLst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428587"/>
      </p:ext>
    </p:extLst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701917"/>
      </p:ext>
    </p:extLst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925080"/>
      </p:ext>
    </p:extLst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410098"/>
      </p:ext>
    </p:extLst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421633"/>
      </p:ext>
    </p:extLst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475288"/>
      </p:ext>
    </p:extLst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24563"/>
      </p:ext>
    </p:extLst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499070"/>
      </p:ext>
    </p:extLst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524916"/>
      </p:ext>
    </p:extLst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5FBC-D655-0745-AA3C-235EB5791DC9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D3203-E4B7-7B4B-B351-B82498D9C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244597"/>
      </p:ext>
    </p:extLst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919755"/>
      </p:ext>
    </p:extLst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20505"/>
      </p:ext>
    </p:extLst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713977"/>
      </p:ext>
    </p:extLst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808325"/>
      </p:ext>
    </p:extLst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584623"/>
      </p:ext>
    </p:extLst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981490"/>
      </p:ext>
    </p:extLst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681703"/>
      </p:ext>
    </p:extLst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263071"/>
      </p:ext>
    </p:extLst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188640"/>
      </p:ext>
    </p:extLst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571805"/>
      </p:ext>
    </p:extLst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06956"/>
      </p:ext>
    </p:extLst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7A9F5-6112-BAEC-9831-66D83086BA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559959-B863-44E6-3B6D-0934330D49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CE0E1-ECE8-9FF0-6738-E067A7D37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20DB01-7791-19C9-EF6C-D4FDDB7E4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E55E6-1186-991C-9D87-560390948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243357"/>
      </p:ext>
    </p:extLst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34BCC-F8AA-4BC0-43CD-8FB5F7A4E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22423-9EA2-B582-9B6B-C137084774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FC929-740D-BE50-17C8-0D33016E2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31D8A-0B29-AE7A-EF01-3C5DF42F4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7D5DD9-594C-5BF1-5BB2-DCD177B9A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625170"/>
      </p:ext>
    </p:extLst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BA53D-9AD0-7BBF-1E3F-BE8BEE55B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767A00-D1AE-7A43-BE29-2F64565AA3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684984-DACF-6E77-F028-071A3B89C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B990A-3AE0-1B37-83B1-D274C8387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E9CB7-4CC9-FE8F-DB30-77AEFFA86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528090"/>
      </p:ext>
    </p:extLst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438FB-185E-5D89-784A-4F5B16907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8EDD2-342B-9068-34A2-7A53E5BF29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CE7A91-26B1-8A53-A2FE-D7F18C0AE5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51D035-1EC1-409D-9CA1-451562277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F494A6-9677-2AEB-68F1-F783F995A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99B2F4-EF04-1752-C5FF-AB3C6C7B1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254855"/>
      </p:ext>
    </p:extLst>
  </p:cSld>
  <p:clrMapOvr>
    <a:masterClrMapping/>
  </p:clrMapOvr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C375A-CE75-74D6-40CA-05F6B4A59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03F645-97C5-CCA5-2416-980DFB10E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769B5E-940A-478F-1467-CAAD00CD1B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FDCC2D-294C-3212-5371-D0EB64D59C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57F321-EE03-1848-32A3-2F0FD09952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A7B14D-0BBF-3F56-BDD2-BE38C47E7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74F1F7-F99D-DEAC-FA6B-1C33B491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D2982D-9F9C-B1F9-75BA-E645E05A2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045856"/>
      </p:ext>
    </p:extLst>
  </p:cSld>
  <p:clrMapOvr>
    <a:masterClrMapping/>
  </p:clrMapOvr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42777-DF36-9819-C439-C165EEEFD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F5774E-0596-81DE-2EC2-6C0C013BB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6B87BD-D078-A7AE-DF96-3B0CCB1CB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184625-56A6-2C4F-F846-E0FD11664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220573"/>
      </p:ext>
    </p:extLst>
  </p:cSld>
  <p:clrMapOvr>
    <a:masterClrMapping/>
  </p:clrMapOvr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0CB515-FF22-B2DB-36AD-BF33F4423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DA78AC-0594-17C0-9059-96CE68134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FDA55B-C52E-951E-0346-2C4671248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669273"/>
      </p:ext>
    </p:extLst>
  </p:cSld>
  <p:clrMapOvr>
    <a:masterClrMapping/>
  </p:clrMapOvr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BB028-54D3-6095-B3D0-F35100029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4493D-334A-9A8A-7202-6FCBE1999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CED409-1F38-DCE0-5316-92F2F1AB5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302309-422C-CCCD-F90C-D3BA01F0F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64F91-264D-0E7E-D180-C9ABB531F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555927-8E63-DD61-5FF1-D1ADA55B4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019096"/>
      </p:ext>
    </p:extLst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492A6-1BF5-CF10-EA6A-6536EEB29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9A26CB-988B-CA01-F930-357F9477DF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91CC2C-43BF-B961-9D3C-6F1A59E417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EFB9F3-3274-A9E9-CC4D-91C268D57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39A1B3-A3EC-DCD8-5710-485050F35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A4BBF-E7DB-327B-B238-C300E1FEB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012116"/>
      </p:ext>
    </p:extLst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84A20-05ED-105B-EC37-5D4CD55E5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45AC69-468B-5589-444E-117BF2AE60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0A00C-5596-331A-7235-93399404D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09432D-48E7-D17B-A110-C1B5A35E6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331DC-BC76-788D-A521-DE4656E45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94587"/>
      </p:ext>
    </p:extLst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A081C5-0D7B-7D50-5599-3FDF628A55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F0B43C-3637-A930-8DDD-1F4548B834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3AD35-6CD5-F9B8-E1A9-AE4234612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CC325-56D0-9E28-148B-9E70837F0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A5F2D-02E1-607F-E50C-D938F0B7A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092169"/>
      </p:ext>
    </p:extLst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27C8DB1-EB87-B640-B6E5-DE0684047013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5177FEB1-14B7-4145-961A-3C435446D4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826074"/>
      </p:ext>
    </p:extLst>
  </p:cSld>
  <p:clrMapOvr>
    <a:masterClrMapping/>
  </p:clrMapOvr>
  <p:transition spd="slow">
    <p:randomBar dir="vert"/>
  </p:transition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E6D2E53-2BDB-3A45-B887-71912D82FA07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B4266089-2FA9-4548-A9D6-1C404AEEDB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883793"/>
      </p:ext>
    </p:extLst>
  </p:cSld>
  <p:clrMapOvr>
    <a:masterClrMapping/>
  </p:clrMapOvr>
  <p:transition spd="slow">
    <p:randomBar dir="vert"/>
  </p:transition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B852C7B-841D-9541-B7DE-7B7713612D25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9CA49EC3-3A4C-D540-8DE9-9429B8A0F0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672972"/>
      </p:ext>
    </p:extLst>
  </p:cSld>
  <p:clrMapOvr>
    <a:masterClrMapping/>
  </p:clrMapOvr>
  <p:transition spd="slow">
    <p:randomBar dir="vert"/>
  </p:transition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265661D-FF89-DF42-8ABF-7D94D64E7038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C655C55F-B080-854E-96A3-A1B3EC0FB5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571752"/>
      </p:ext>
    </p:extLst>
  </p:cSld>
  <p:clrMapOvr>
    <a:masterClrMapping/>
  </p:clrMapOvr>
  <p:transition spd="slow">
    <p:randomBar dir="vert"/>
  </p:transition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A3B30A9A-7C73-BA4D-9741-92606D10109B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8B510A6-45CC-8A48-869B-07C61269E4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881377"/>
      </p:ext>
    </p:extLst>
  </p:cSld>
  <p:clrMapOvr>
    <a:masterClrMapping/>
  </p:clrMapOvr>
  <p:transition spd="slow">
    <p:randomBar dir="vert"/>
  </p:transition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ECCCE0A2-6215-F348-9BCE-A57AC0E34E4F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0D02D158-EA39-9142-A4A2-239869BE45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683534"/>
      </p:ext>
    </p:extLst>
  </p:cSld>
  <p:clrMapOvr>
    <a:masterClrMapping/>
  </p:clrMapOvr>
  <p:transition spd="slow">
    <p:randomBar dir="vert"/>
  </p:transition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4B635027-FC6A-5F43-A87C-326FD736AACC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AD80412-BED0-F64D-AF36-68A7F4EBA7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080202"/>
      </p:ext>
    </p:extLst>
  </p:cSld>
  <p:clrMapOvr>
    <a:masterClrMapping/>
  </p:clrMapOvr>
  <p:transition spd="slow">
    <p:randomBar dir="vert"/>
  </p:transition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D081F200-8E38-B74E-87D2-962C3438E0AA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08CACEE1-F2D9-BE41-90E7-DE96F54659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169398"/>
      </p:ext>
    </p:extLst>
  </p:cSld>
  <p:clrMapOvr>
    <a:masterClrMapping/>
  </p:clrMapOvr>
  <p:transition spd="slow">
    <p:randomBar dir="vert"/>
  </p:transition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DD98BF4F-0B67-4348-9EC4-7E19E3437BF8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8F6436B6-2A22-9A48-9B87-AB70DF57EC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216946"/>
      </p:ext>
    </p:extLst>
  </p:cSld>
  <p:clrMapOvr>
    <a:masterClrMapping/>
  </p:clrMapOvr>
  <p:transition spd="slow">
    <p:randomBar dir="vert"/>
  </p:transition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373EB681-E005-7040-850E-D25E41A0B582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700AE423-BFEC-2349-90D1-9C581BEAA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054040"/>
      </p:ext>
    </p:extLst>
  </p:cSld>
  <p:clrMapOvr>
    <a:masterClrMapping/>
  </p:clrMapOvr>
  <p:transition spd="slow">
    <p:randomBar dir="vert"/>
  </p:transition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5844AB66-9160-7D43-AAE2-BB71D93A83FB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685800" fontAlgn="base">
              <a:spcBef>
                <a:spcPct val="0"/>
              </a:spcBef>
              <a:spcAft>
                <a:spcPct val="0"/>
              </a:spcAft>
              <a:defRPr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fld id="{CFA074F8-1213-DF45-94DE-6C838A6378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897503"/>
      </p:ext>
    </p:extLst>
  </p:cSld>
  <p:clrMapOvr>
    <a:masterClrMapping/>
  </p:clrMapOvr>
  <p:transition spd="slow">
    <p:randomBar dir="vert"/>
  </p:transition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799203"/>
      </p:ext>
    </p:extLst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604477"/>
      </p:ext>
    </p:extLst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2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7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39021"/>
      </p:ext>
    </p:extLst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224626"/>
      </p:ext>
    </p:extLst>
  </p:cSld>
  <p:clrMapOvr>
    <a:masterClrMapping/>
  </p:clrMapOvr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2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745199"/>
      </p:ext>
    </p:extLst>
  </p:cSld>
  <p:clrMapOvr>
    <a:masterClrMapping/>
  </p:clrMapOvr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52000"/>
      </p:ext>
    </p:extLst>
  </p:cSld>
  <p:clrMapOvr>
    <a:masterClrMapping/>
  </p:clrMapOvr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958296"/>
      </p:ext>
    </p:extLst>
  </p:cSld>
  <p:clrMapOvr>
    <a:masterClrMapping/>
  </p:clrMapOvr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565900"/>
      </p:ext>
    </p:extLst>
  </p:cSld>
  <p:clrMapOvr>
    <a:masterClrMapping/>
  </p:clrMapOvr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9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444181"/>
      </p:ext>
    </p:extLst>
  </p:cSld>
  <p:clrMapOvr>
    <a:masterClrMapping/>
  </p:clrMapOvr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89956"/>
      </p:ext>
    </p:extLst>
  </p:cSld>
  <p:clrMapOvr>
    <a:masterClrMapping/>
  </p:clrMapOvr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907C-FDF9-7C42-8B5B-41580FCEEB13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DB9E-2A2C-4E4B-94DA-051F18220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498792"/>
      </p:ext>
    </p:extLst>
  </p:cSld>
  <p:clrMapOvr>
    <a:masterClrMapping/>
  </p:clrMapOvr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693254"/>
      </p:ext>
    </p:extLst>
  </p:cSld>
  <p:clrMapOvr>
    <a:masterClrMapping/>
  </p:clrMapOvr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822337"/>
      </p:ext>
    </p:extLst>
  </p:cSld>
  <p:clrMapOvr>
    <a:masterClrMapping/>
  </p:clrMapOvr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49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49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819652"/>
      </p:ext>
    </p:extLst>
  </p:cSld>
  <p:clrMapOvr>
    <a:masterClrMapping/>
  </p:clrMapOvr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785787"/>
      </p:ext>
    </p:extLst>
  </p:cSld>
  <p:clrMapOvr>
    <a:masterClrMapping/>
  </p:clrMapOvr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704696"/>
      </p:ext>
    </p:extLst>
  </p:cSld>
  <p:clrMapOvr>
    <a:masterClrMapping/>
  </p:clrMapOvr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163680"/>
      </p:ext>
    </p:extLst>
  </p:cSld>
  <p:clrMapOvr>
    <a:masterClrMapping/>
  </p:clrMapOvr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977502"/>
      </p:ext>
    </p:extLst>
  </p:cSld>
  <p:clrMapOvr>
    <a:masterClrMapping/>
  </p:clrMapOvr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411134"/>
      </p:ext>
    </p:extLst>
  </p:cSld>
  <p:clrMapOvr>
    <a:masterClrMapping/>
  </p:clrMapOvr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669301"/>
      </p:ext>
    </p:extLst>
  </p:cSld>
  <p:clrMapOvr>
    <a:masterClrMapping/>
  </p:clrMapOvr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941508"/>
      </p:ext>
    </p:extLst>
  </p:cSld>
  <p:clrMapOvr>
    <a:masterClrMapping/>
  </p:clrMapOvr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7E147-65CF-3149-9BDC-0C900736669A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E0B1-74C3-D048-A339-BAB9C0701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725682"/>
      </p:ext>
    </p:extLst>
  </p:cSld>
  <p:clrMapOvr>
    <a:masterClrMapping/>
  </p:clrMapOvr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105DE70-E079-1A4B-B0A1-C2F7138FB5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109101"/>
      </p:ext>
    </p:extLst>
  </p:cSld>
  <p:clrMapOvr>
    <a:masterClrMapping/>
  </p:clrMapOvr>
  <p:transition spd="slow">
    <p:randomBar dir="vert"/>
  </p:transition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4C9FEC6-D73F-7B47-884C-37929BA74B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845767"/>
      </p:ext>
    </p:extLst>
  </p:cSld>
  <p:clrMapOvr>
    <a:masterClrMapping/>
  </p:clrMapOvr>
  <p:transition spd="slow">
    <p:randomBar dir="vert"/>
  </p:transition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01C114F-BA8D-8C43-8DF5-1260233D38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201377"/>
      </p:ext>
    </p:extLst>
  </p:cSld>
  <p:clrMapOvr>
    <a:masterClrMapping/>
  </p:clrMapOvr>
  <p:transition spd="slow">
    <p:randomBar dir="vert"/>
  </p:transition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AF6AC47-0D93-9746-9AEB-D449F75D85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93748"/>
      </p:ext>
    </p:extLst>
  </p:cSld>
  <p:clrMapOvr>
    <a:masterClrMapping/>
  </p:clrMapOvr>
  <p:transition spd="slow">
    <p:randomBar dir="vert"/>
  </p:transition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3E25C0B-16DD-B64B-B80B-9A9B96C5C4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283109"/>
      </p:ext>
    </p:extLst>
  </p:cSld>
  <p:clrMapOvr>
    <a:masterClrMapping/>
  </p:clrMapOvr>
  <p:transition spd="slow">
    <p:randomBar dir="vert"/>
  </p:transition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6CFCE6A-BB35-D843-B938-4B8FE14A0F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996291"/>
      </p:ext>
    </p:extLst>
  </p:cSld>
  <p:clrMapOvr>
    <a:masterClrMapping/>
  </p:clrMapOvr>
  <p:transition spd="slow">
    <p:randomBar dir="vert"/>
  </p:transition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9D35421C-CEEB-954C-BC3C-78F877BC45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848051"/>
      </p:ext>
    </p:extLst>
  </p:cSld>
  <p:clrMapOvr>
    <a:masterClrMapping/>
  </p:clrMapOvr>
  <p:transition spd="slow">
    <p:randomBar dir="vert"/>
  </p:transition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FFF590A-70E6-7D4D-B454-26EAB28F5B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30980"/>
      </p:ext>
    </p:extLst>
  </p:cSld>
  <p:clrMapOvr>
    <a:masterClrMapping/>
  </p:clrMapOvr>
  <p:transition spd="slow">
    <p:randomBar dir="vert"/>
  </p:transition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EC4E873-EB47-6F40-81E8-CA22AC0F11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295246"/>
      </p:ext>
    </p:extLst>
  </p:cSld>
  <p:clrMapOvr>
    <a:masterClrMapping/>
  </p:clrMapOvr>
  <p:transition spd="slow">
    <p:randomBar dir="vert"/>
  </p:transition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4840A24-B0C5-A64E-B25E-0B9690AECC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956125"/>
      </p:ext>
    </p:extLst>
  </p:cSld>
  <p:clrMapOvr>
    <a:masterClrMapping/>
  </p:clrMapOvr>
  <p:transition spd="slow">
    <p:randomBar dir="vert"/>
  </p:transition>
</p:sldLayout>
</file>

<file path=ppt/slideLayouts/slideLayout3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A6BB79BF-1699-2E45-A90E-BAB39FDCA1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948173"/>
      </p:ext>
    </p:extLst>
  </p:cSld>
  <p:clrMapOvr>
    <a:masterClrMapping/>
  </p:clrMapOvr>
  <p:transition spd="slow">
    <p:randomBar dir="vert"/>
  </p:transition>
</p:sldLayout>
</file>

<file path=ppt/slideLayouts/slideLayout3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8233057"/>
      </p:ext>
    </p:extLst>
  </p:cSld>
  <p:clrMapOvr>
    <a:masterClrMapping/>
  </p:clrMapOvr>
</p:sldLayout>
</file>

<file path=ppt/slideLayouts/slideLayout3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178601"/>
      </p:ext>
    </p:extLst>
  </p:cSld>
  <p:clrMapOvr>
    <a:masterClrMapping/>
  </p:clrMapOvr>
</p:sldLayout>
</file>

<file path=ppt/slideLayouts/slideLayout3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8217751"/>
      </p:ext>
    </p:extLst>
  </p:cSld>
  <p:clrMapOvr>
    <a:masterClrMapping/>
  </p:clrMapOvr>
</p:sldLayout>
</file>

<file path=ppt/slideLayouts/slideLayout3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855377"/>
      </p:ext>
    </p:extLst>
  </p:cSld>
  <p:clrMapOvr>
    <a:masterClrMapping/>
  </p:clrMapOvr>
</p:sldLayout>
</file>

<file path=ppt/slideLayouts/slideLayout3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695304"/>
      </p:ext>
    </p:extLst>
  </p:cSld>
  <p:clrMapOvr>
    <a:masterClrMapping/>
  </p:clrMapOvr>
</p:sldLayout>
</file>

<file path=ppt/slideLayouts/slideLayout3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586658"/>
      </p:ext>
    </p:extLst>
  </p:cSld>
  <p:clrMapOvr>
    <a:masterClrMapping/>
  </p:clrMapOvr>
</p:sldLayout>
</file>

<file path=ppt/slideLayouts/slideLayout3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304817"/>
      </p:ext>
    </p:extLst>
  </p:cSld>
  <p:clrMapOvr>
    <a:masterClrMapping/>
  </p:clrMapOvr>
</p:sldLayout>
</file>

<file path=ppt/slideLayouts/slideLayout3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839733"/>
      </p:ext>
    </p:extLst>
  </p:cSld>
  <p:clrMapOvr>
    <a:masterClrMapping/>
  </p:clrMapOvr>
</p:sldLayout>
</file>

<file path=ppt/slideLayouts/slideLayout3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807908"/>
      </p:ext>
    </p:extLst>
  </p:cSld>
  <p:clrMapOvr>
    <a:masterClrMapping/>
  </p:clrMapOvr>
</p:sldLayout>
</file>

<file path=ppt/slideLayouts/slideLayout3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065544"/>
      </p:ext>
    </p:extLst>
  </p:cSld>
  <p:clrMapOvr>
    <a:masterClrMapping/>
  </p:clrMapOvr>
</p:sldLayout>
</file>

<file path=ppt/slideLayouts/slideLayout3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799708"/>
      </p:ext>
    </p:extLst>
  </p:cSld>
  <p:clrMapOvr>
    <a:masterClrMapping/>
  </p:clrMapOvr>
</p:sldLayout>
</file>

<file path=ppt/slideLayouts/slideLayout38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609600"/>
            <a:ext cx="103632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28955-FABD-5542-995B-E2A39DDF6F2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954384"/>
      </p:ext>
    </p:extLst>
  </p:cSld>
  <p:clrMapOvr>
    <a:masterClrMapping/>
  </p:clrMapOvr>
</p:sldLayout>
</file>

<file path=ppt/slideLayouts/slideLayout38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351" y="0"/>
            <a:ext cx="11642845" cy="10327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66106" y="1652463"/>
            <a:ext cx="5821423" cy="4681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370580" y="1652461"/>
            <a:ext cx="5821421" cy="22721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370580" y="4062300"/>
            <a:ext cx="5821421" cy="22721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92951504"/>
      </p:ext>
    </p:extLst>
  </p:cSld>
  <p:clrMapOvr>
    <a:masterClrMapping/>
  </p:clrMapOvr>
  <p:transition spd="slow">
    <p:wipe dir="r"/>
  </p:transition>
</p:sldLayout>
</file>

<file path=ppt/slideLayouts/slideLayout3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6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968A16A-A8EB-094C-BF28-1E02B6AEBC14}" type="datetime1">
              <a:rPr lang="es-ES">
                <a:solidFill>
                  <a:prstClr val="black">
                    <a:tint val="75000"/>
                  </a:prstClr>
                </a:solidFill>
              </a:rPr>
              <a:pPr/>
              <a:t>2/6/24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2874B-7A50-A343-95B9-7C715535FCE3}" type="slidenum">
              <a:rPr lang="es-E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559879"/>
      </p:ext>
    </p:extLst>
  </p:cSld>
  <p:clrMapOvr>
    <a:masterClrMapping/>
  </p:clrMapOvr>
</p:sldLayout>
</file>

<file path=ppt/slideLayouts/slideLayout3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54898504"/>
      </p:ext>
    </p:extLst>
  </p:cSld>
  <p:clrMapOvr>
    <a:masterClrMapping/>
  </p:clrMapOvr>
  <p:transition/>
</p:sldLayout>
</file>

<file path=ppt/slideLayouts/slideLayout39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/>
              <a:ea typeface="ＭＳ Ｐゴシック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/>
              <a:ea typeface="ＭＳ Ｐゴシック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D75D7CA-3C68-5047-8712-0D848CBE438F}" type="slidenum">
              <a:rPr lang="en-US">
                <a:solidFill>
                  <a:srgbClr val="000000"/>
                </a:solidFill>
                <a:latin typeface="Arial"/>
                <a:ea typeface="ＭＳ Ｐゴシック" charset="0"/>
                <a:cs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964433"/>
      </p:ext>
    </p:extLst>
  </p:cSld>
  <p:clrMapOvr>
    <a:masterClrMapping/>
  </p:clrMapOvr>
</p:sldLayout>
</file>

<file path=ppt/slideLayouts/slideLayout3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9856"/>
      </p:ext>
    </p:extLst>
  </p:cSld>
  <p:clrMapOvr>
    <a:masterClrMapping/>
  </p:clrMapOvr>
</p:sldLayout>
</file>

<file path=ppt/slideLayouts/slideLayout3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320334"/>
      </p:ext>
    </p:extLst>
  </p:cSld>
  <p:clrMapOvr>
    <a:masterClrMapping/>
  </p:clrMapOvr>
</p:sldLayout>
</file>

<file path=ppt/slideLayouts/slideLayout3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238900"/>
      </p:ext>
    </p:extLst>
  </p:cSld>
  <p:clrMapOvr>
    <a:masterClrMapping/>
  </p:clrMapOvr>
</p:sldLayout>
</file>

<file path=ppt/slideLayouts/slideLayout3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443857"/>
      </p:ext>
    </p:extLst>
  </p:cSld>
  <p:clrMapOvr>
    <a:masterClrMapping/>
  </p:clrMapOvr>
</p:sldLayout>
</file>

<file path=ppt/slideLayouts/slideLayout3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556760"/>
      </p:ext>
    </p:extLst>
  </p:cSld>
  <p:clrMapOvr>
    <a:masterClrMapping/>
  </p:clrMapOvr>
</p:sldLayout>
</file>

<file path=ppt/slideLayouts/slideLayout3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79887"/>
      </p:ext>
    </p:extLst>
  </p:cSld>
  <p:clrMapOvr>
    <a:masterClrMapping/>
  </p:clrMapOvr>
</p:sldLayout>
</file>

<file path=ppt/slideLayouts/slideLayout3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980765"/>
      </p:ext>
    </p:extLst>
  </p:cSld>
  <p:clrMapOvr>
    <a:masterClrMapping/>
  </p:clrMapOvr>
</p:sldLayout>
</file>

<file path=ppt/slideLayouts/slideLayout3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933279"/>
      </p:ext>
    </p:extLst>
  </p:cSld>
  <p:clrMapOvr>
    <a:masterClrMapping/>
  </p:clrMapOvr>
</p:sldLayout>
</file>

<file path=ppt/slideLayouts/slideLayout4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129528"/>
      </p:ext>
    </p:extLst>
  </p:cSld>
  <p:clrMapOvr>
    <a:masterClrMapping/>
  </p:clrMapOvr>
</p:sldLayout>
</file>

<file path=ppt/slideLayouts/slideLayout4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35642"/>
      </p:ext>
    </p:extLst>
  </p:cSld>
  <p:clrMapOvr>
    <a:masterClrMapping/>
  </p:clrMapOvr>
</p:sldLayout>
</file>

<file path=ppt/slideLayouts/slideLayout4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694593"/>
      </p:ext>
    </p:extLst>
  </p:cSld>
  <p:clrMapOvr>
    <a:masterClrMapping/>
  </p:clrMapOvr>
</p:sldLayout>
</file>

<file path=ppt/slideLayouts/slideLayout4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392281"/>
      </p:ext>
    </p:extLst>
  </p:cSld>
  <p:clrMapOvr>
    <a:masterClrMapping/>
  </p:clrMapOvr>
</p:sldLayout>
</file>

<file path=ppt/slideLayouts/slideLayout4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449517"/>
      </p:ext>
    </p:extLst>
  </p:cSld>
  <p:clrMapOvr>
    <a:masterClrMapping/>
  </p:clrMapOvr>
</p:sldLayout>
</file>

<file path=ppt/slideLayouts/slideLayout4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344235"/>
      </p:ext>
    </p:extLst>
  </p:cSld>
  <p:clrMapOvr>
    <a:masterClrMapping/>
  </p:clrMapOvr>
</p:sldLayout>
</file>

<file path=ppt/slideLayouts/slideLayout4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272977"/>
      </p:ext>
    </p:extLst>
  </p:cSld>
  <p:clrMapOvr>
    <a:masterClrMapping/>
  </p:clrMapOvr>
</p:sldLayout>
</file>

<file path=ppt/slideLayouts/slideLayout4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626677"/>
      </p:ext>
    </p:extLst>
  </p:cSld>
  <p:clrMapOvr>
    <a:masterClrMapping/>
  </p:clrMapOvr>
</p:sldLayout>
</file>

<file path=ppt/slideLayouts/slideLayout4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914063"/>
      </p:ext>
    </p:extLst>
  </p:cSld>
  <p:clrMapOvr>
    <a:masterClrMapping/>
  </p:clrMapOvr>
</p:sldLayout>
</file>

<file path=ppt/slideLayouts/slideLayout4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811321"/>
      </p:ext>
    </p:extLst>
  </p:cSld>
  <p:clrMapOvr>
    <a:masterClrMapping/>
  </p:clrMapOvr>
</p:sldLayout>
</file>

<file path=ppt/slideLayouts/slideLayout4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377417"/>
      </p:ext>
    </p:extLst>
  </p:cSld>
  <p:clrMapOvr>
    <a:masterClrMapping/>
  </p:clrMapOvr>
</p:sldLayout>
</file>

<file path=ppt/slideLayouts/slideLayout4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sv-S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862095"/>
      </p:ext>
    </p:extLst>
  </p:cSld>
  <p:clrMapOvr>
    <a:masterClrMapping/>
  </p:clrMapOvr>
</p:sldLayout>
</file>

<file path=ppt/slideLayouts/slideLayout4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403289"/>
      </p:ext>
    </p:extLst>
  </p:cSld>
  <p:clrMapOvr>
    <a:masterClrMapping/>
  </p:clrMapOvr>
</p:sldLayout>
</file>

<file path=ppt/slideLayouts/slideLayout4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087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2" Type="http://schemas.openxmlformats.org/officeDocument/2006/relationships/slideLayout" Target="../slideLayouts/slideLayout87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95.xml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5.xml"/><Relationship Id="rId3" Type="http://schemas.openxmlformats.org/officeDocument/2006/relationships/slideLayout" Target="../slideLayouts/slideLayout100.xml"/><Relationship Id="rId7" Type="http://schemas.openxmlformats.org/officeDocument/2006/relationships/slideLayout" Target="../slideLayouts/slideLayout104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99.xml"/><Relationship Id="rId1" Type="http://schemas.openxmlformats.org/officeDocument/2006/relationships/slideLayout" Target="../slideLayouts/slideLayout98.xml"/><Relationship Id="rId6" Type="http://schemas.openxmlformats.org/officeDocument/2006/relationships/slideLayout" Target="../slideLayouts/slideLayout103.xml"/><Relationship Id="rId11" Type="http://schemas.openxmlformats.org/officeDocument/2006/relationships/slideLayout" Target="../slideLayouts/slideLayout108.xml"/><Relationship Id="rId5" Type="http://schemas.openxmlformats.org/officeDocument/2006/relationships/slideLayout" Target="../slideLayouts/slideLayout102.xml"/><Relationship Id="rId10" Type="http://schemas.openxmlformats.org/officeDocument/2006/relationships/slideLayout" Target="../slideLayouts/slideLayout107.xml"/><Relationship Id="rId4" Type="http://schemas.openxmlformats.org/officeDocument/2006/relationships/slideLayout" Target="../slideLayouts/slideLayout101.xml"/><Relationship Id="rId9" Type="http://schemas.openxmlformats.org/officeDocument/2006/relationships/slideLayout" Target="../slideLayouts/slideLayout106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6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11.xml"/><Relationship Id="rId7" Type="http://schemas.openxmlformats.org/officeDocument/2006/relationships/slideLayout" Target="../slideLayouts/slideLayout115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0.xml"/><Relationship Id="rId1" Type="http://schemas.openxmlformats.org/officeDocument/2006/relationships/slideLayout" Target="../slideLayouts/slideLayout109.xml"/><Relationship Id="rId6" Type="http://schemas.openxmlformats.org/officeDocument/2006/relationships/slideLayout" Target="../slideLayouts/slideLayout114.xml"/><Relationship Id="rId11" Type="http://schemas.openxmlformats.org/officeDocument/2006/relationships/slideLayout" Target="../slideLayouts/slideLayout119.xml"/><Relationship Id="rId5" Type="http://schemas.openxmlformats.org/officeDocument/2006/relationships/slideLayout" Target="../slideLayouts/slideLayout113.xml"/><Relationship Id="rId10" Type="http://schemas.openxmlformats.org/officeDocument/2006/relationships/slideLayout" Target="../slideLayouts/slideLayout118.xml"/><Relationship Id="rId4" Type="http://schemas.openxmlformats.org/officeDocument/2006/relationships/slideLayout" Target="../slideLayouts/slideLayout112.xml"/><Relationship Id="rId9" Type="http://schemas.openxmlformats.org/officeDocument/2006/relationships/slideLayout" Target="../slideLayouts/slideLayout117.xml"/><Relationship Id="rId14" Type="http://schemas.openxmlformats.org/officeDocument/2006/relationships/image" Target="../media/image2.png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7.xml"/><Relationship Id="rId3" Type="http://schemas.openxmlformats.org/officeDocument/2006/relationships/slideLayout" Target="../slideLayouts/slideLayout122.xml"/><Relationship Id="rId7" Type="http://schemas.openxmlformats.org/officeDocument/2006/relationships/slideLayout" Target="../slideLayouts/slideLayout126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1.xml"/><Relationship Id="rId1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5.xml"/><Relationship Id="rId11" Type="http://schemas.openxmlformats.org/officeDocument/2006/relationships/slideLayout" Target="../slideLayouts/slideLayout130.xml"/><Relationship Id="rId5" Type="http://schemas.openxmlformats.org/officeDocument/2006/relationships/slideLayout" Target="../slideLayouts/slideLayout124.xml"/><Relationship Id="rId10" Type="http://schemas.openxmlformats.org/officeDocument/2006/relationships/slideLayout" Target="../slideLayouts/slideLayout129.xml"/><Relationship Id="rId4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8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8.xml"/><Relationship Id="rId3" Type="http://schemas.openxmlformats.org/officeDocument/2006/relationships/slideLayout" Target="../slideLayouts/slideLayout133.xml"/><Relationship Id="rId7" Type="http://schemas.openxmlformats.org/officeDocument/2006/relationships/slideLayout" Target="../slideLayouts/slideLayout1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2.xml"/><Relationship Id="rId1" Type="http://schemas.openxmlformats.org/officeDocument/2006/relationships/slideLayout" Target="../slideLayouts/slideLayout131.xml"/><Relationship Id="rId6" Type="http://schemas.openxmlformats.org/officeDocument/2006/relationships/slideLayout" Target="../slideLayouts/slideLayout136.xml"/><Relationship Id="rId11" Type="http://schemas.openxmlformats.org/officeDocument/2006/relationships/slideLayout" Target="../slideLayouts/slideLayout141.xml"/><Relationship Id="rId5" Type="http://schemas.openxmlformats.org/officeDocument/2006/relationships/slideLayout" Target="../slideLayouts/slideLayout135.xml"/><Relationship Id="rId10" Type="http://schemas.openxmlformats.org/officeDocument/2006/relationships/slideLayout" Target="../slideLayouts/slideLayout140.xml"/><Relationship Id="rId4" Type="http://schemas.openxmlformats.org/officeDocument/2006/relationships/slideLayout" Target="../slideLayouts/slideLayout134.xml"/><Relationship Id="rId9" Type="http://schemas.openxmlformats.org/officeDocument/2006/relationships/slideLayout" Target="../slideLayouts/slideLayout1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9.xml"/><Relationship Id="rId3" Type="http://schemas.openxmlformats.org/officeDocument/2006/relationships/slideLayout" Target="../slideLayouts/slideLayout144.xml"/><Relationship Id="rId7" Type="http://schemas.openxmlformats.org/officeDocument/2006/relationships/slideLayout" Target="../slideLayouts/slideLayout1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3.xml"/><Relationship Id="rId1" Type="http://schemas.openxmlformats.org/officeDocument/2006/relationships/slideLayout" Target="../slideLayouts/slideLayout142.xml"/><Relationship Id="rId6" Type="http://schemas.openxmlformats.org/officeDocument/2006/relationships/slideLayout" Target="../slideLayouts/slideLayout147.xml"/><Relationship Id="rId11" Type="http://schemas.openxmlformats.org/officeDocument/2006/relationships/slideLayout" Target="../slideLayouts/slideLayout152.xml"/><Relationship Id="rId5" Type="http://schemas.openxmlformats.org/officeDocument/2006/relationships/slideLayout" Target="../slideLayouts/slideLayout146.xml"/><Relationship Id="rId10" Type="http://schemas.openxmlformats.org/officeDocument/2006/relationships/slideLayout" Target="../slideLayouts/slideLayout151.xml"/><Relationship Id="rId4" Type="http://schemas.openxmlformats.org/officeDocument/2006/relationships/slideLayout" Target="../slideLayouts/slideLayout145.xml"/><Relationship Id="rId9" Type="http://schemas.openxmlformats.org/officeDocument/2006/relationships/slideLayout" Target="../slideLayouts/slideLayout1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0.xml"/><Relationship Id="rId3" Type="http://schemas.openxmlformats.org/officeDocument/2006/relationships/slideLayout" Target="../slideLayouts/slideLayout155.xml"/><Relationship Id="rId7" Type="http://schemas.openxmlformats.org/officeDocument/2006/relationships/slideLayout" Target="../slideLayouts/slideLayout15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4.xml"/><Relationship Id="rId1" Type="http://schemas.openxmlformats.org/officeDocument/2006/relationships/slideLayout" Target="../slideLayouts/slideLayout153.xml"/><Relationship Id="rId6" Type="http://schemas.openxmlformats.org/officeDocument/2006/relationships/slideLayout" Target="../slideLayouts/slideLayout158.xml"/><Relationship Id="rId11" Type="http://schemas.openxmlformats.org/officeDocument/2006/relationships/slideLayout" Target="../slideLayouts/slideLayout163.xml"/><Relationship Id="rId5" Type="http://schemas.openxmlformats.org/officeDocument/2006/relationships/slideLayout" Target="../slideLayouts/slideLayout157.xml"/><Relationship Id="rId10" Type="http://schemas.openxmlformats.org/officeDocument/2006/relationships/slideLayout" Target="../slideLayouts/slideLayout162.xml"/><Relationship Id="rId4" Type="http://schemas.openxmlformats.org/officeDocument/2006/relationships/slideLayout" Target="../slideLayouts/slideLayout156.xml"/><Relationship Id="rId9" Type="http://schemas.openxmlformats.org/officeDocument/2006/relationships/slideLayout" Target="../slideLayouts/slideLayout16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1.xml"/><Relationship Id="rId3" Type="http://schemas.openxmlformats.org/officeDocument/2006/relationships/slideLayout" Target="../slideLayouts/slideLayout166.xml"/><Relationship Id="rId7" Type="http://schemas.openxmlformats.org/officeDocument/2006/relationships/slideLayout" Target="../slideLayouts/slideLayout170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5.xml"/><Relationship Id="rId1" Type="http://schemas.openxmlformats.org/officeDocument/2006/relationships/slideLayout" Target="../slideLayouts/slideLayout164.xml"/><Relationship Id="rId6" Type="http://schemas.openxmlformats.org/officeDocument/2006/relationships/slideLayout" Target="../slideLayouts/slideLayout169.xml"/><Relationship Id="rId11" Type="http://schemas.openxmlformats.org/officeDocument/2006/relationships/slideLayout" Target="../slideLayouts/slideLayout174.xml"/><Relationship Id="rId5" Type="http://schemas.openxmlformats.org/officeDocument/2006/relationships/slideLayout" Target="../slideLayouts/slideLayout168.xml"/><Relationship Id="rId10" Type="http://schemas.openxmlformats.org/officeDocument/2006/relationships/slideLayout" Target="../slideLayouts/slideLayout173.xml"/><Relationship Id="rId4" Type="http://schemas.openxmlformats.org/officeDocument/2006/relationships/slideLayout" Target="../slideLayouts/slideLayout167.xml"/><Relationship Id="rId9" Type="http://schemas.openxmlformats.org/officeDocument/2006/relationships/slideLayout" Target="../slideLayouts/slideLayout17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77.xml"/><Relationship Id="rId7" Type="http://schemas.openxmlformats.org/officeDocument/2006/relationships/slideLayout" Target="../slideLayouts/slideLayout181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76.xml"/><Relationship Id="rId1" Type="http://schemas.openxmlformats.org/officeDocument/2006/relationships/slideLayout" Target="../slideLayouts/slideLayout175.xml"/><Relationship Id="rId6" Type="http://schemas.openxmlformats.org/officeDocument/2006/relationships/slideLayout" Target="../slideLayouts/slideLayout180.xml"/><Relationship Id="rId11" Type="http://schemas.openxmlformats.org/officeDocument/2006/relationships/slideLayout" Target="../slideLayouts/slideLayout185.xml"/><Relationship Id="rId5" Type="http://schemas.openxmlformats.org/officeDocument/2006/relationships/slideLayout" Target="../slideLayouts/slideLayout179.xml"/><Relationship Id="rId15" Type="http://schemas.openxmlformats.org/officeDocument/2006/relationships/image" Target="../media/image6.png"/><Relationship Id="rId10" Type="http://schemas.openxmlformats.org/officeDocument/2006/relationships/slideLayout" Target="../slideLayouts/slideLayout184.xml"/><Relationship Id="rId4" Type="http://schemas.openxmlformats.org/officeDocument/2006/relationships/slideLayout" Target="../slideLayouts/slideLayout178.xml"/><Relationship Id="rId9" Type="http://schemas.openxmlformats.org/officeDocument/2006/relationships/slideLayout" Target="../slideLayouts/slideLayout183.xml"/><Relationship Id="rId14" Type="http://schemas.openxmlformats.org/officeDocument/2006/relationships/image" Target="../media/image5.png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3.xml"/><Relationship Id="rId13" Type="http://schemas.openxmlformats.org/officeDocument/2006/relationships/image" Target="../media/image7.tiff"/><Relationship Id="rId3" Type="http://schemas.openxmlformats.org/officeDocument/2006/relationships/slideLayout" Target="../slideLayouts/slideLayout188.xml"/><Relationship Id="rId7" Type="http://schemas.openxmlformats.org/officeDocument/2006/relationships/slideLayout" Target="../slideLayouts/slideLayout192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87.xml"/><Relationship Id="rId1" Type="http://schemas.openxmlformats.org/officeDocument/2006/relationships/slideLayout" Target="../slideLayouts/slideLayout186.xml"/><Relationship Id="rId6" Type="http://schemas.openxmlformats.org/officeDocument/2006/relationships/slideLayout" Target="../slideLayouts/slideLayout191.xml"/><Relationship Id="rId11" Type="http://schemas.openxmlformats.org/officeDocument/2006/relationships/slideLayout" Target="../slideLayouts/slideLayout196.xml"/><Relationship Id="rId5" Type="http://schemas.openxmlformats.org/officeDocument/2006/relationships/slideLayout" Target="../slideLayouts/slideLayout190.xml"/><Relationship Id="rId10" Type="http://schemas.openxmlformats.org/officeDocument/2006/relationships/slideLayout" Target="../slideLayouts/slideLayout195.xml"/><Relationship Id="rId4" Type="http://schemas.openxmlformats.org/officeDocument/2006/relationships/slideLayout" Target="../slideLayouts/slideLayout189.xml"/><Relationship Id="rId9" Type="http://schemas.openxmlformats.org/officeDocument/2006/relationships/slideLayout" Target="../slideLayouts/slideLayout194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4.xml"/><Relationship Id="rId13" Type="http://schemas.openxmlformats.org/officeDocument/2006/relationships/image" Target="../media/image7.tiff"/><Relationship Id="rId3" Type="http://schemas.openxmlformats.org/officeDocument/2006/relationships/slideLayout" Target="../slideLayouts/slideLayout199.xml"/><Relationship Id="rId7" Type="http://schemas.openxmlformats.org/officeDocument/2006/relationships/slideLayout" Target="../slideLayouts/slideLayout203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198.xml"/><Relationship Id="rId1" Type="http://schemas.openxmlformats.org/officeDocument/2006/relationships/slideLayout" Target="../slideLayouts/slideLayout197.xml"/><Relationship Id="rId6" Type="http://schemas.openxmlformats.org/officeDocument/2006/relationships/slideLayout" Target="../slideLayouts/slideLayout202.xml"/><Relationship Id="rId11" Type="http://schemas.openxmlformats.org/officeDocument/2006/relationships/slideLayout" Target="../slideLayouts/slideLayout207.xml"/><Relationship Id="rId5" Type="http://schemas.openxmlformats.org/officeDocument/2006/relationships/slideLayout" Target="../slideLayouts/slideLayout201.xml"/><Relationship Id="rId10" Type="http://schemas.openxmlformats.org/officeDocument/2006/relationships/slideLayout" Target="../slideLayouts/slideLayout206.xml"/><Relationship Id="rId4" Type="http://schemas.openxmlformats.org/officeDocument/2006/relationships/slideLayout" Target="../slideLayouts/slideLayout200.xml"/><Relationship Id="rId9" Type="http://schemas.openxmlformats.org/officeDocument/2006/relationships/slideLayout" Target="../slideLayouts/slideLayout205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5.xml"/><Relationship Id="rId3" Type="http://schemas.openxmlformats.org/officeDocument/2006/relationships/slideLayout" Target="../slideLayouts/slideLayout210.xml"/><Relationship Id="rId7" Type="http://schemas.openxmlformats.org/officeDocument/2006/relationships/slideLayout" Target="../slideLayouts/slideLayout214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09.xml"/><Relationship Id="rId1" Type="http://schemas.openxmlformats.org/officeDocument/2006/relationships/slideLayout" Target="../slideLayouts/slideLayout208.xml"/><Relationship Id="rId6" Type="http://schemas.openxmlformats.org/officeDocument/2006/relationships/slideLayout" Target="../slideLayouts/slideLayout213.xml"/><Relationship Id="rId11" Type="http://schemas.openxmlformats.org/officeDocument/2006/relationships/slideLayout" Target="../slideLayouts/slideLayout218.xml"/><Relationship Id="rId5" Type="http://schemas.openxmlformats.org/officeDocument/2006/relationships/slideLayout" Target="../slideLayouts/slideLayout212.xml"/><Relationship Id="rId10" Type="http://schemas.openxmlformats.org/officeDocument/2006/relationships/slideLayout" Target="../slideLayouts/slideLayout217.xml"/><Relationship Id="rId4" Type="http://schemas.openxmlformats.org/officeDocument/2006/relationships/slideLayout" Target="../slideLayouts/slideLayout211.xml"/><Relationship Id="rId9" Type="http://schemas.openxmlformats.org/officeDocument/2006/relationships/slideLayout" Target="../slideLayouts/slideLayout216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6.xml"/><Relationship Id="rId3" Type="http://schemas.openxmlformats.org/officeDocument/2006/relationships/slideLayout" Target="../slideLayouts/slideLayout221.xml"/><Relationship Id="rId7" Type="http://schemas.openxmlformats.org/officeDocument/2006/relationships/slideLayout" Target="../slideLayouts/slideLayout225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220.xml"/><Relationship Id="rId1" Type="http://schemas.openxmlformats.org/officeDocument/2006/relationships/slideLayout" Target="../slideLayouts/slideLayout219.xml"/><Relationship Id="rId6" Type="http://schemas.openxmlformats.org/officeDocument/2006/relationships/slideLayout" Target="../slideLayouts/slideLayout224.xml"/><Relationship Id="rId11" Type="http://schemas.openxmlformats.org/officeDocument/2006/relationships/slideLayout" Target="../slideLayouts/slideLayout229.xml"/><Relationship Id="rId5" Type="http://schemas.openxmlformats.org/officeDocument/2006/relationships/slideLayout" Target="../slideLayouts/slideLayout223.xml"/><Relationship Id="rId10" Type="http://schemas.openxmlformats.org/officeDocument/2006/relationships/slideLayout" Target="../slideLayouts/slideLayout228.xml"/><Relationship Id="rId4" Type="http://schemas.openxmlformats.org/officeDocument/2006/relationships/slideLayout" Target="../slideLayouts/slideLayout222.xml"/><Relationship Id="rId9" Type="http://schemas.openxmlformats.org/officeDocument/2006/relationships/slideLayout" Target="../slideLayouts/slideLayout227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7.xml"/><Relationship Id="rId3" Type="http://schemas.openxmlformats.org/officeDocument/2006/relationships/slideLayout" Target="../slideLayouts/slideLayout232.xml"/><Relationship Id="rId7" Type="http://schemas.openxmlformats.org/officeDocument/2006/relationships/slideLayout" Target="../slideLayouts/slideLayout236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31.xml"/><Relationship Id="rId1" Type="http://schemas.openxmlformats.org/officeDocument/2006/relationships/slideLayout" Target="../slideLayouts/slideLayout230.xml"/><Relationship Id="rId6" Type="http://schemas.openxmlformats.org/officeDocument/2006/relationships/slideLayout" Target="../slideLayouts/slideLayout235.xml"/><Relationship Id="rId11" Type="http://schemas.openxmlformats.org/officeDocument/2006/relationships/slideLayout" Target="../slideLayouts/slideLayout240.xml"/><Relationship Id="rId5" Type="http://schemas.openxmlformats.org/officeDocument/2006/relationships/slideLayout" Target="../slideLayouts/slideLayout234.xml"/><Relationship Id="rId10" Type="http://schemas.openxmlformats.org/officeDocument/2006/relationships/slideLayout" Target="../slideLayouts/slideLayout239.xml"/><Relationship Id="rId4" Type="http://schemas.openxmlformats.org/officeDocument/2006/relationships/slideLayout" Target="../slideLayouts/slideLayout233.xml"/><Relationship Id="rId9" Type="http://schemas.openxmlformats.org/officeDocument/2006/relationships/slideLayout" Target="../slideLayouts/slideLayout238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8.xml"/><Relationship Id="rId3" Type="http://schemas.openxmlformats.org/officeDocument/2006/relationships/slideLayout" Target="../slideLayouts/slideLayout243.xml"/><Relationship Id="rId7" Type="http://schemas.openxmlformats.org/officeDocument/2006/relationships/slideLayout" Target="../slideLayouts/slideLayout247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42.xml"/><Relationship Id="rId1" Type="http://schemas.openxmlformats.org/officeDocument/2006/relationships/slideLayout" Target="../slideLayouts/slideLayout241.xml"/><Relationship Id="rId6" Type="http://schemas.openxmlformats.org/officeDocument/2006/relationships/slideLayout" Target="../slideLayouts/slideLayout246.xml"/><Relationship Id="rId11" Type="http://schemas.openxmlformats.org/officeDocument/2006/relationships/slideLayout" Target="../slideLayouts/slideLayout251.xml"/><Relationship Id="rId5" Type="http://schemas.openxmlformats.org/officeDocument/2006/relationships/slideLayout" Target="../slideLayouts/slideLayout245.xml"/><Relationship Id="rId10" Type="http://schemas.openxmlformats.org/officeDocument/2006/relationships/slideLayout" Target="../slideLayouts/slideLayout250.xml"/><Relationship Id="rId4" Type="http://schemas.openxmlformats.org/officeDocument/2006/relationships/slideLayout" Target="../slideLayouts/slideLayout244.xml"/><Relationship Id="rId9" Type="http://schemas.openxmlformats.org/officeDocument/2006/relationships/slideLayout" Target="../slideLayouts/slideLayout249.xml"/></Relationships>
</file>

<file path=ppt/slideMasters/_rels/slideMaster24.xml.rels><?xml version="1.0" encoding="UTF-8" standalone="yes"?>
<Relationships xmlns="http://schemas.openxmlformats.org/package/2006/relationships"><Relationship Id="rId2" Type="http://schemas.openxmlformats.org/officeDocument/2006/relationships/theme" Target="../theme/theme24.xml"/><Relationship Id="rId1" Type="http://schemas.openxmlformats.org/officeDocument/2006/relationships/slideLayout" Target="../slideLayouts/slideLayout252.xml"/></Relationships>
</file>

<file path=ppt/slideMasters/_rels/slideMaster2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0.xml"/><Relationship Id="rId13" Type="http://schemas.openxmlformats.org/officeDocument/2006/relationships/slideLayout" Target="../slideLayouts/slideLayout265.xml"/><Relationship Id="rId3" Type="http://schemas.openxmlformats.org/officeDocument/2006/relationships/slideLayout" Target="../slideLayouts/slideLayout255.xml"/><Relationship Id="rId7" Type="http://schemas.openxmlformats.org/officeDocument/2006/relationships/slideLayout" Target="../slideLayouts/slideLayout259.xml"/><Relationship Id="rId12" Type="http://schemas.openxmlformats.org/officeDocument/2006/relationships/slideLayout" Target="../slideLayouts/slideLayout264.xml"/><Relationship Id="rId2" Type="http://schemas.openxmlformats.org/officeDocument/2006/relationships/slideLayout" Target="../slideLayouts/slideLayout254.xml"/><Relationship Id="rId1" Type="http://schemas.openxmlformats.org/officeDocument/2006/relationships/slideLayout" Target="../slideLayouts/slideLayout253.xml"/><Relationship Id="rId6" Type="http://schemas.openxmlformats.org/officeDocument/2006/relationships/slideLayout" Target="../slideLayouts/slideLayout258.xml"/><Relationship Id="rId11" Type="http://schemas.openxmlformats.org/officeDocument/2006/relationships/slideLayout" Target="../slideLayouts/slideLayout263.xml"/><Relationship Id="rId5" Type="http://schemas.openxmlformats.org/officeDocument/2006/relationships/slideLayout" Target="../slideLayouts/slideLayout257.xml"/><Relationship Id="rId10" Type="http://schemas.openxmlformats.org/officeDocument/2006/relationships/slideLayout" Target="../slideLayouts/slideLayout262.xml"/><Relationship Id="rId4" Type="http://schemas.openxmlformats.org/officeDocument/2006/relationships/slideLayout" Target="../slideLayouts/slideLayout256.xml"/><Relationship Id="rId9" Type="http://schemas.openxmlformats.org/officeDocument/2006/relationships/slideLayout" Target="../slideLayouts/slideLayout261.xml"/><Relationship Id="rId14" Type="http://schemas.openxmlformats.org/officeDocument/2006/relationships/theme" Target="../theme/theme25.xml"/></Relationships>
</file>

<file path=ppt/slideMasters/_rels/slideMaster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68.xml"/><Relationship Id="rId7" Type="http://schemas.openxmlformats.org/officeDocument/2006/relationships/slideLayout" Target="../slideLayouts/slideLayout272.xml"/><Relationship Id="rId12" Type="http://schemas.openxmlformats.org/officeDocument/2006/relationships/theme" Target="../theme/theme26.xml"/><Relationship Id="rId2" Type="http://schemas.openxmlformats.org/officeDocument/2006/relationships/slideLayout" Target="../slideLayouts/slideLayout267.xml"/><Relationship Id="rId1" Type="http://schemas.openxmlformats.org/officeDocument/2006/relationships/slideLayout" Target="../slideLayouts/slideLayout266.xml"/><Relationship Id="rId6" Type="http://schemas.openxmlformats.org/officeDocument/2006/relationships/slideLayout" Target="../slideLayouts/slideLayout271.xml"/><Relationship Id="rId11" Type="http://schemas.openxmlformats.org/officeDocument/2006/relationships/slideLayout" Target="../slideLayouts/slideLayout276.xml"/><Relationship Id="rId5" Type="http://schemas.openxmlformats.org/officeDocument/2006/relationships/slideLayout" Target="../slideLayouts/slideLayout270.xml"/><Relationship Id="rId15" Type="http://schemas.openxmlformats.org/officeDocument/2006/relationships/image" Target="../media/image6.png"/><Relationship Id="rId10" Type="http://schemas.openxmlformats.org/officeDocument/2006/relationships/slideLayout" Target="../slideLayouts/slideLayout275.xml"/><Relationship Id="rId4" Type="http://schemas.openxmlformats.org/officeDocument/2006/relationships/slideLayout" Target="../slideLayouts/slideLayout269.xml"/><Relationship Id="rId9" Type="http://schemas.openxmlformats.org/officeDocument/2006/relationships/slideLayout" Target="../slideLayouts/slideLayout274.xml"/><Relationship Id="rId14" Type="http://schemas.openxmlformats.org/officeDocument/2006/relationships/image" Target="../media/image5.png"/></Relationships>
</file>

<file path=ppt/slideMasters/_rels/slideMaster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4.xml"/><Relationship Id="rId3" Type="http://schemas.openxmlformats.org/officeDocument/2006/relationships/slideLayout" Target="../slideLayouts/slideLayout279.xml"/><Relationship Id="rId7" Type="http://schemas.openxmlformats.org/officeDocument/2006/relationships/slideLayout" Target="../slideLayouts/slideLayout283.xml"/><Relationship Id="rId12" Type="http://schemas.openxmlformats.org/officeDocument/2006/relationships/theme" Target="../theme/theme27.xml"/><Relationship Id="rId2" Type="http://schemas.openxmlformats.org/officeDocument/2006/relationships/slideLayout" Target="../slideLayouts/slideLayout278.xml"/><Relationship Id="rId1" Type="http://schemas.openxmlformats.org/officeDocument/2006/relationships/slideLayout" Target="../slideLayouts/slideLayout277.xml"/><Relationship Id="rId6" Type="http://schemas.openxmlformats.org/officeDocument/2006/relationships/slideLayout" Target="../slideLayouts/slideLayout282.xml"/><Relationship Id="rId11" Type="http://schemas.openxmlformats.org/officeDocument/2006/relationships/slideLayout" Target="../slideLayouts/slideLayout287.xml"/><Relationship Id="rId5" Type="http://schemas.openxmlformats.org/officeDocument/2006/relationships/slideLayout" Target="../slideLayouts/slideLayout281.xml"/><Relationship Id="rId10" Type="http://schemas.openxmlformats.org/officeDocument/2006/relationships/slideLayout" Target="../slideLayouts/slideLayout286.xml"/><Relationship Id="rId4" Type="http://schemas.openxmlformats.org/officeDocument/2006/relationships/slideLayout" Target="../slideLayouts/slideLayout280.xml"/><Relationship Id="rId9" Type="http://schemas.openxmlformats.org/officeDocument/2006/relationships/slideLayout" Target="../slideLayouts/slideLayout285.xml"/></Relationships>
</file>

<file path=ppt/slideMasters/_rels/slideMaster2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5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90.xml"/><Relationship Id="rId7" Type="http://schemas.openxmlformats.org/officeDocument/2006/relationships/slideLayout" Target="../slideLayouts/slideLayout294.xml"/><Relationship Id="rId12" Type="http://schemas.openxmlformats.org/officeDocument/2006/relationships/theme" Target="../theme/theme28.xml"/><Relationship Id="rId2" Type="http://schemas.openxmlformats.org/officeDocument/2006/relationships/slideLayout" Target="../slideLayouts/slideLayout289.xml"/><Relationship Id="rId1" Type="http://schemas.openxmlformats.org/officeDocument/2006/relationships/slideLayout" Target="../slideLayouts/slideLayout288.xml"/><Relationship Id="rId6" Type="http://schemas.openxmlformats.org/officeDocument/2006/relationships/slideLayout" Target="../slideLayouts/slideLayout293.xml"/><Relationship Id="rId11" Type="http://schemas.openxmlformats.org/officeDocument/2006/relationships/slideLayout" Target="../slideLayouts/slideLayout298.xml"/><Relationship Id="rId5" Type="http://schemas.openxmlformats.org/officeDocument/2006/relationships/slideLayout" Target="../slideLayouts/slideLayout292.xml"/><Relationship Id="rId15" Type="http://schemas.openxmlformats.org/officeDocument/2006/relationships/image" Target="../media/image6.png"/><Relationship Id="rId10" Type="http://schemas.openxmlformats.org/officeDocument/2006/relationships/slideLayout" Target="../slideLayouts/slideLayout297.xml"/><Relationship Id="rId4" Type="http://schemas.openxmlformats.org/officeDocument/2006/relationships/slideLayout" Target="../slideLayouts/slideLayout291.xml"/><Relationship Id="rId9" Type="http://schemas.openxmlformats.org/officeDocument/2006/relationships/slideLayout" Target="../slideLayouts/slideLayout296.xml"/><Relationship Id="rId14" Type="http://schemas.openxmlformats.org/officeDocument/2006/relationships/image" Target="../media/image5.png"/></Relationships>
</file>

<file path=ppt/slideMasters/_rels/slideMaster2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6.xml"/><Relationship Id="rId3" Type="http://schemas.openxmlformats.org/officeDocument/2006/relationships/slideLayout" Target="../slideLayouts/slideLayout301.xml"/><Relationship Id="rId7" Type="http://schemas.openxmlformats.org/officeDocument/2006/relationships/slideLayout" Target="../slideLayouts/slideLayout305.xml"/><Relationship Id="rId12" Type="http://schemas.openxmlformats.org/officeDocument/2006/relationships/theme" Target="../theme/theme29.xml"/><Relationship Id="rId2" Type="http://schemas.openxmlformats.org/officeDocument/2006/relationships/slideLayout" Target="../slideLayouts/slideLayout300.xml"/><Relationship Id="rId1" Type="http://schemas.openxmlformats.org/officeDocument/2006/relationships/slideLayout" Target="../slideLayouts/slideLayout299.xml"/><Relationship Id="rId6" Type="http://schemas.openxmlformats.org/officeDocument/2006/relationships/slideLayout" Target="../slideLayouts/slideLayout304.xml"/><Relationship Id="rId11" Type="http://schemas.openxmlformats.org/officeDocument/2006/relationships/slideLayout" Target="../slideLayouts/slideLayout309.xml"/><Relationship Id="rId5" Type="http://schemas.openxmlformats.org/officeDocument/2006/relationships/slideLayout" Target="../slideLayouts/slideLayout303.xml"/><Relationship Id="rId10" Type="http://schemas.openxmlformats.org/officeDocument/2006/relationships/slideLayout" Target="../slideLayouts/slideLayout308.xml"/><Relationship Id="rId4" Type="http://schemas.openxmlformats.org/officeDocument/2006/relationships/slideLayout" Target="../slideLayouts/slideLayout302.xml"/><Relationship Id="rId9" Type="http://schemas.openxmlformats.org/officeDocument/2006/relationships/slideLayout" Target="../slideLayouts/slideLayout307.xml"/></Relationships>
</file>

<file path=ppt/slideMasters/_rels/slideMaster3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7.xml"/><Relationship Id="rId3" Type="http://schemas.openxmlformats.org/officeDocument/2006/relationships/slideLayout" Target="../slideLayouts/slideLayout312.xml"/><Relationship Id="rId7" Type="http://schemas.openxmlformats.org/officeDocument/2006/relationships/slideLayout" Target="../slideLayouts/slideLayout316.xml"/><Relationship Id="rId12" Type="http://schemas.openxmlformats.org/officeDocument/2006/relationships/theme" Target="../theme/theme30.xml"/><Relationship Id="rId2" Type="http://schemas.openxmlformats.org/officeDocument/2006/relationships/slideLayout" Target="../slideLayouts/slideLayout311.xml"/><Relationship Id="rId1" Type="http://schemas.openxmlformats.org/officeDocument/2006/relationships/slideLayout" Target="../slideLayouts/slideLayout310.xml"/><Relationship Id="rId6" Type="http://schemas.openxmlformats.org/officeDocument/2006/relationships/slideLayout" Target="../slideLayouts/slideLayout315.xml"/><Relationship Id="rId11" Type="http://schemas.openxmlformats.org/officeDocument/2006/relationships/slideLayout" Target="../slideLayouts/slideLayout320.xml"/><Relationship Id="rId5" Type="http://schemas.openxmlformats.org/officeDocument/2006/relationships/slideLayout" Target="../slideLayouts/slideLayout314.xml"/><Relationship Id="rId10" Type="http://schemas.openxmlformats.org/officeDocument/2006/relationships/slideLayout" Target="../slideLayouts/slideLayout319.xml"/><Relationship Id="rId4" Type="http://schemas.openxmlformats.org/officeDocument/2006/relationships/slideLayout" Target="../slideLayouts/slideLayout313.xml"/><Relationship Id="rId9" Type="http://schemas.openxmlformats.org/officeDocument/2006/relationships/slideLayout" Target="../slideLayouts/slideLayout318.xml"/></Relationships>
</file>

<file path=ppt/slideMasters/_rels/slideMaster3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8.xml"/><Relationship Id="rId3" Type="http://schemas.openxmlformats.org/officeDocument/2006/relationships/slideLayout" Target="../slideLayouts/slideLayout323.xml"/><Relationship Id="rId7" Type="http://schemas.openxmlformats.org/officeDocument/2006/relationships/slideLayout" Target="../slideLayouts/slideLayout327.xml"/><Relationship Id="rId12" Type="http://schemas.openxmlformats.org/officeDocument/2006/relationships/theme" Target="../theme/theme31.xml"/><Relationship Id="rId2" Type="http://schemas.openxmlformats.org/officeDocument/2006/relationships/slideLayout" Target="../slideLayouts/slideLayout322.xml"/><Relationship Id="rId1" Type="http://schemas.openxmlformats.org/officeDocument/2006/relationships/slideLayout" Target="../slideLayouts/slideLayout321.xml"/><Relationship Id="rId6" Type="http://schemas.openxmlformats.org/officeDocument/2006/relationships/slideLayout" Target="../slideLayouts/slideLayout326.xml"/><Relationship Id="rId11" Type="http://schemas.openxmlformats.org/officeDocument/2006/relationships/slideLayout" Target="../slideLayouts/slideLayout331.xml"/><Relationship Id="rId5" Type="http://schemas.openxmlformats.org/officeDocument/2006/relationships/slideLayout" Target="../slideLayouts/slideLayout325.xml"/><Relationship Id="rId10" Type="http://schemas.openxmlformats.org/officeDocument/2006/relationships/slideLayout" Target="../slideLayouts/slideLayout330.xml"/><Relationship Id="rId4" Type="http://schemas.openxmlformats.org/officeDocument/2006/relationships/slideLayout" Target="../slideLayouts/slideLayout324.xml"/><Relationship Id="rId9" Type="http://schemas.openxmlformats.org/officeDocument/2006/relationships/slideLayout" Target="../slideLayouts/slideLayout329.xml"/></Relationships>
</file>

<file path=ppt/slideMasters/_rels/slideMaster3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9.xml"/><Relationship Id="rId3" Type="http://schemas.openxmlformats.org/officeDocument/2006/relationships/slideLayout" Target="../slideLayouts/slideLayout334.xml"/><Relationship Id="rId7" Type="http://schemas.openxmlformats.org/officeDocument/2006/relationships/slideLayout" Target="../slideLayouts/slideLayout338.xml"/><Relationship Id="rId12" Type="http://schemas.openxmlformats.org/officeDocument/2006/relationships/theme" Target="../theme/theme32.xml"/><Relationship Id="rId2" Type="http://schemas.openxmlformats.org/officeDocument/2006/relationships/slideLayout" Target="../slideLayouts/slideLayout333.xml"/><Relationship Id="rId1" Type="http://schemas.openxmlformats.org/officeDocument/2006/relationships/slideLayout" Target="../slideLayouts/slideLayout332.xml"/><Relationship Id="rId6" Type="http://schemas.openxmlformats.org/officeDocument/2006/relationships/slideLayout" Target="../slideLayouts/slideLayout337.xml"/><Relationship Id="rId11" Type="http://schemas.openxmlformats.org/officeDocument/2006/relationships/slideLayout" Target="../slideLayouts/slideLayout342.xml"/><Relationship Id="rId5" Type="http://schemas.openxmlformats.org/officeDocument/2006/relationships/slideLayout" Target="../slideLayouts/slideLayout336.xml"/><Relationship Id="rId10" Type="http://schemas.openxmlformats.org/officeDocument/2006/relationships/slideLayout" Target="../slideLayouts/slideLayout341.xml"/><Relationship Id="rId4" Type="http://schemas.openxmlformats.org/officeDocument/2006/relationships/slideLayout" Target="../slideLayouts/slideLayout335.xml"/><Relationship Id="rId9" Type="http://schemas.openxmlformats.org/officeDocument/2006/relationships/slideLayout" Target="../slideLayouts/slideLayout340.xml"/></Relationships>
</file>

<file path=ppt/slideMasters/_rels/slideMaster3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0.xml"/><Relationship Id="rId3" Type="http://schemas.openxmlformats.org/officeDocument/2006/relationships/slideLayout" Target="../slideLayouts/slideLayout345.xml"/><Relationship Id="rId7" Type="http://schemas.openxmlformats.org/officeDocument/2006/relationships/slideLayout" Target="../slideLayouts/slideLayout349.xml"/><Relationship Id="rId12" Type="http://schemas.openxmlformats.org/officeDocument/2006/relationships/theme" Target="../theme/theme33.xml"/><Relationship Id="rId2" Type="http://schemas.openxmlformats.org/officeDocument/2006/relationships/slideLayout" Target="../slideLayouts/slideLayout344.xml"/><Relationship Id="rId1" Type="http://schemas.openxmlformats.org/officeDocument/2006/relationships/slideLayout" Target="../slideLayouts/slideLayout343.xml"/><Relationship Id="rId6" Type="http://schemas.openxmlformats.org/officeDocument/2006/relationships/slideLayout" Target="../slideLayouts/slideLayout348.xml"/><Relationship Id="rId11" Type="http://schemas.openxmlformats.org/officeDocument/2006/relationships/slideLayout" Target="../slideLayouts/slideLayout353.xml"/><Relationship Id="rId5" Type="http://schemas.openxmlformats.org/officeDocument/2006/relationships/slideLayout" Target="../slideLayouts/slideLayout347.xml"/><Relationship Id="rId10" Type="http://schemas.openxmlformats.org/officeDocument/2006/relationships/slideLayout" Target="../slideLayouts/slideLayout352.xml"/><Relationship Id="rId4" Type="http://schemas.openxmlformats.org/officeDocument/2006/relationships/slideLayout" Target="../slideLayouts/slideLayout346.xml"/><Relationship Id="rId9" Type="http://schemas.openxmlformats.org/officeDocument/2006/relationships/slideLayout" Target="../slideLayouts/slideLayout351.xml"/></Relationships>
</file>

<file path=ppt/slideMasters/_rels/slideMaster3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1.xml"/><Relationship Id="rId3" Type="http://schemas.openxmlformats.org/officeDocument/2006/relationships/slideLayout" Target="../slideLayouts/slideLayout356.xml"/><Relationship Id="rId7" Type="http://schemas.openxmlformats.org/officeDocument/2006/relationships/slideLayout" Target="../slideLayouts/slideLayout360.xml"/><Relationship Id="rId12" Type="http://schemas.openxmlformats.org/officeDocument/2006/relationships/theme" Target="../theme/theme34.xml"/><Relationship Id="rId2" Type="http://schemas.openxmlformats.org/officeDocument/2006/relationships/slideLayout" Target="../slideLayouts/slideLayout355.xml"/><Relationship Id="rId1" Type="http://schemas.openxmlformats.org/officeDocument/2006/relationships/slideLayout" Target="../slideLayouts/slideLayout354.xml"/><Relationship Id="rId6" Type="http://schemas.openxmlformats.org/officeDocument/2006/relationships/slideLayout" Target="../slideLayouts/slideLayout359.xml"/><Relationship Id="rId11" Type="http://schemas.openxmlformats.org/officeDocument/2006/relationships/slideLayout" Target="../slideLayouts/slideLayout364.xml"/><Relationship Id="rId5" Type="http://schemas.openxmlformats.org/officeDocument/2006/relationships/slideLayout" Target="../slideLayouts/slideLayout358.xml"/><Relationship Id="rId10" Type="http://schemas.openxmlformats.org/officeDocument/2006/relationships/slideLayout" Target="../slideLayouts/slideLayout363.xml"/><Relationship Id="rId4" Type="http://schemas.openxmlformats.org/officeDocument/2006/relationships/slideLayout" Target="../slideLayouts/slideLayout357.xml"/><Relationship Id="rId9" Type="http://schemas.openxmlformats.org/officeDocument/2006/relationships/slideLayout" Target="../slideLayouts/slideLayout362.xml"/></Relationships>
</file>

<file path=ppt/slideMasters/_rels/slideMaster3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2.xml"/><Relationship Id="rId3" Type="http://schemas.openxmlformats.org/officeDocument/2006/relationships/slideLayout" Target="../slideLayouts/slideLayout367.xml"/><Relationship Id="rId7" Type="http://schemas.openxmlformats.org/officeDocument/2006/relationships/slideLayout" Target="../slideLayouts/slideLayout371.xml"/><Relationship Id="rId12" Type="http://schemas.openxmlformats.org/officeDocument/2006/relationships/theme" Target="../theme/theme35.xml"/><Relationship Id="rId2" Type="http://schemas.openxmlformats.org/officeDocument/2006/relationships/slideLayout" Target="../slideLayouts/slideLayout366.xml"/><Relationship Id="rId1" Type="http://schemas.openxmlformats.org/officeDocument/2006/relationships/slideLayout" Target="../slideLayouts/slideLayout365.xml"/><Relationship Id="rId6" Type="http://schemas.openxmlformats.org/officeDocument/2006/relationships/slideLayout" Target="../slideLayouts/slideLayout370.xml"/><Relationship Id="rId11" Type="http://schemas.openxmlformats.org/officeDocument/2006/relationships/slideLayout" Target="../slideLayouts/slideLayout375.xml"/><Relationship Id="rId5" Type="http://schemas.openxmlformats.org/officeDocument/2006/relationships/slideLayout" Target="../slideLayouts/slideLayout369.xml"/><Relationship Id="rId10" Type="http://schemas.openxmlformats.org/officeDocument/2006/relationships/slideLayout" Target="../slideLayouts/slideLayout374.xml"/><Relationship Id="rId4" Type="http://schemas.openxmlformats.org/officeDocument/2006/relationships/slideLayout" Target="../slideLayouts/slideLayout368.xml"/><Relationship Id="rId9" Type="http://schemas.openxmlformats.org/officeDocument/2006/relationships/slideLayout" Target="../slideLayouts/slideLayout373.xml"/></Relationships>
</file>

<file path=ppt/slideMasters/_rels/slideMaster3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3.xml"/><Relationship Id="rId13" Type="http://schemas.openxmlformats.org/officeDocument/2006/relationships/slideLayout" Target="../slideLayouts/slideLayout388.xml"/><Relationship Id="rId3" Type="http://schemas.openxmlformats.org/officeDocument/2006/relationships/slideLayout" Target="../slideLayouts/slideLayout378.xml"/><Relationship Id="rId7" Type="http://schemas.openxmlformats.org/officeDocument/2006/relationships/slideLayout" Target="../slideLayouts/slideLayout382.xml"/><Relationship Id="rId12" Type="http://schemas.openxmlformats.org/officeDocument/2006/relationships/slideLayout" Target="../slideLayouts/slideLayout387.xml"/><Relationship Id="rId2" Type="http://schemas.openxmlformats.org/officeDocument/2006/relationships/slideLayout" Target="../slideLayouts/slideLayout377.xml"/><Relationship Id="rId1" Type="http://schemas.openxmlformats.org/officeDocument/2006/relationships/slideLayout" Target="../slideLayouts/slideLayout376.xml"/><Relationship Id="rId6" Type="http://schemas.openxmlformats.org/officeDocument/2006/relationships/slideLayout" Target="../slideLayouts/slideLayout381.xml"/><Relationship Id="rId11" Type="http://schemas.openxmlformats.org/officeDocument/2006/relationships/slideLayout" Target="../slideLayouts/slideLayout386.xml"/><Relationship Id="rId5" Type="http://schemas.openxmlformats.org/officeDocument/2006/relationships/slideLayout" Target="../slideLayouts/slideLayout380.xml"/><Relationship Id="rId15" Type="http://schemas.openxmlformats.org/officeDocument/2006/relationships/theme" Target="../theme/theme36.xml"/><Relationship Id="rId10" Type="http://schemas.openxmlformats.org/officeDocument/2006/relationships/slideLayout" Target="../slideLayouts/slideLayout385.xml"/><Relationship Id="rId4" Type="http://schemas.openxmlformats.org/officeDocument/2006/relationships/slideLayout" Target="../slideLayouts/slideLayout379.xml"/><Relationship Id="rId9" Type="http://schemas.openxmlformats.org/officeDocument/2006/relationships/slideLayout" Target="../slideLayouts/slideLayout384.xml"/><Relationship Id="rId14" Type="http://schemas.openxmlformats.org/officeDocument/2006/relationships/slideLayout" Target="../slideLayouts/slideLayout389.xml"/></Relationships>
</file>

<file path=ppt/slideMasters/_rels/slideMaster37.xml.rels><?xml version="1.0" encoding="UTF-8" standalone="yes"?>
<Relationships xmlns="http://schemas.openxmlformats.org/package/2006/relationships"><Relationship Id="rId3" Type="http://schemas.openxmlformats.org/officeDocument/2006/relationships/theme" Target="../theme/theme37.xml"/><Relationship Id="rId2" Type="http://schemas.openxmlformats.org/officeDocument/2006/relationships/slideLayout" Target="../slideLayouts/slideLayout391.xml"/><Relationship Id="rId1" Type="http://schemas.openxmlformats.org/officeDocument/2006/relationships/slideLayout" Target="../slideLayouts/slideLayout390.xml"/></Relationships>
</file>

<file path=ppt/slideMasters/_rels/slideMaster3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9.xml"/><Relationship Id="rId3" Type="http://schemas.openxmlformats.org/officeDocument/2006/relationships/slideLayout" Target="../slideLayouts/slideLayout394.xml"/><Relationship Id="rId7" Type="http://schemas.openxmlformats.org/officeDocument/2006/relationships/slideLayout" Target="../slideLayouts/slideLayout398.xml"/><Relationship Id="rId12" Type="http://schemas.openxmlformats.org/officeDocument/2006/relationships/theme" Target="../theme/theme38.xml"/><Relationship Id="rId2" Type="http://schemas.openxmlformats.org/officeDocument/2006/relationships/slideLayout" Target="../slideLayouts/slideLayout393.xml"/><Relationship Id="rId1" Type="http://schemas.openxmlformats.org/officeDocument/2006/relationships/slideLayout" Target="../slideLayouts/slideLayout392.xml"/><Relationship Id="rId6" Type="http://schemas.openxmlformats.org/officeDocument/2006/relationships/slideLayout" Target="../slideLayouts/slideLayout397.xml"/><Relationship Id="rId11" Type="http://schemas.openxmlformats.org/officeDocument/2006/relationships/slideLayout" Target="../slideLayouts/slideLayout402.xml"/><Relationship Id="rId5" Type="http://schemas.openxmlformats.org/officeDocument/2006/relationships/slideLayout" Target="../slideLayouts/slideLayout396.xml"/><Relationship Id="rId10" Type="http://schemas.openxmlformats.org/officeDocument/2006/relationships/slideLayout" Target="../slideLayouts/slideLayout401.xml"/><Relationship Id="rId4" Type="http://schemas.openxmlformats.org/officeDocument/2006/relationships/slideLayout" Target="../slideLayouts/slideLayout395.xml"/><Relationship Id="rId9" Type="http://schemas.openxmlformats.org/officeDocument/2006/relationships/slideLayout" Target="../slideLayouts/slideLayout400.xml"/></Relationships>
</file>

<file path=ppt/slideMasters/_rels/slideMaster3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0.xml"/><Relationship Id="rId3" Type="http://schemas.openxmlformats.org/officeDocument/2006/relationships/slideLayout" Target="../slideLayouts/slideLayout405.xml"/><Relationship Id="rId7" Type="http://schemas.openxmlformats.org/officeDocument/2006/relationships/slideLayout" Target="../slideLayouts/slideLayout409.xml"/><Relationship Id="rId12" Type="http://schemas.openxmlformats.org/officeDocument/2006/relationships/theme" Target="../theme/theme39.xml"/><Relationship Id="rId2" Type="http://schemas.openxmlformats.org/officeDocument/2006/relationships/slideLayout" Target="../slideLayouts/slideLayout404.xml"/><Relationship Id="rId1" Type="http://schemas.openxmlformats.org/officeDocument/2006/relationships/slideLayout" Target="../slideLayouts/slideLayout403.xml"/><Relationship Id="rId6" Type="http://schemas.openxmlformats.org/officeDocument/2006/relationships/slideLayout" Target="../slideLayouts/slideLayout408.xml"/><Relationship Id="rId11" Type="http://schemas.openxmlformats.org/officeDocument/2006/relationships/slideLayout" Target="../slideLayouts/slideLayout413.xml"/><Relationship Id="rId5" Type="http://schemas.openxmlformats.org/officeDocument/2006/relationships/slideLayout" Target="../slideLayouts/slideLayout407.xml"/><Relationship Id="rId10" Type="http://schemas.openxmlformats.org/officeDocument/2006/relationships/slideLayout" Target="../slideLayouts/slideLayout412.xml"/><Relationship Id="rId4" Type="http://schemas.openxmlformats.org/officeDocument/2006/relationships/slideLayout" Target="../slideLayouts/slideLayout406.xml"/><Relationship Id="rId9" Type="http://schemas.openxmlformats.org/officeDocument/2006/relationships/slideLayout" Target="../slideLayouts/slideLayout4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9882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314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 i="0">
                <a:solidFill>
                  <a:srgbClr val="FFFFFF"/>
                </a:solidFill>
                <a:latin typeface="Arial Regular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 i="0">
                <a:solidFill>
                  <a:srgbClr val="FFFFFF"/>
                </a:solidFill>
                <a:latin typeface="Arial Regular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b="0" i="0">
                <a:solidFill>
                  <a:srgbClr val="FFFFFF"/>
                </a:solidFill>
                <a:latin typeface="Arial Regular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 smtClean="0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3869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b="0" i="0">
          <a:solidFill>
            <a:schemeClr val="tx1"/>
          </a:solidFill>
          <a:latin typeface="Arial Regular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b="0" i="0">
          <a:solidFill>
            <a:schemeClr val="tx1"/>
          </a:solidFill>
          <a:latin typeface="Arial Regular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b="0" i="0">
          <a:solidFill>
            <a:schemeClr val="tx1"/>
          </a:solidFill>
          <a:latin typeface="Arial Regular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b="0" i="0">
          <a:solidFill>
            <a:schemeClr val="tx1"/>
          </a:solidFill>
          <a:latin typeface="Arial Regular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b="0" i="0">
          <a:solidFill>
            <a:schemeClr val="tx1"/>
          </a:solidFill>
          <a:latin typeface="Arial Regular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b="0" i="0">
          <a:solidFill>
            <a:schemeClr val="tx1"/>
          </a:solidFill>
          <a:latin typeface="Arial Regular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5517" y="1633539"/>
            <a:ext cx="5001683" cy="491172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3" tIns="35713" rIns="35713" bIns="3571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161795" name="Line 3"/>
          <p:cNvSpPr>
            <a:spLocks noChangeShapeType="1"/>
          </p:cNvSpPr>
          <p:nvPr/>
        </p:nvSpPr>
        <p:spPr bwMode="auto">
          <a:xfrm>
            <a:off x="607484" y="1384301"/>
            <a:ext cx="4809067" cy="9525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lIns="0" tIns="0" rIns="0" bIns="0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61796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535517" y="231775"/>
            <a:ext cx="5001683" cy="101917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3" tIns="35713" rIns="35713" bIns="35713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 Light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25415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</p:sldLayoutIdLst>
  <p:transition/>
  <p:txStyles>
    <p:titleStyle>
      <a:lvl1pPr algn="l" defTabSz="642938" rtl="0" eaLnBrk="0" fontAlgn="base" hangingPunct="0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+mj-lt"/>
          <a:ea typeface="ＭＳ Ｐゴシック" pitchFamily="34" charset="-128"/>
          <a:cs typeface="ＭＳ Ｐゴシック" charset="0"/>
          <a:sym typeface="Gill Sans Light" charset="0"/>
        </a:defRPr>
      </a:lvl1pPr>
      <a:lvl2pPr algn="l" defTabSz="642938" rtl="0" eaLnBrk="0" fontAlgn="base" hangingPunct="0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Gill Sans Light" charset="0"/>
          <a:ea typeface="ＭＳ Ｐゴシック" pitchFamily="34" charset="-128"/>
          <a:cs typeface="ＭＳ Ｐゴシック" charset="0"/>
          <a:sym typeface="Gill Sans Light" charset="0"/>
        </a:defRPr>
      </a:lvl2pPr>
      <a:lvl3pPr algn="l" defTabSz="642938" rtl="0" eaLnBrk="0" fontAlgn="base" hangingPunct="0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Gill Sans Light" charset="0"/>
          <a:ea typeface="ＭＳ Ｐゴシック" pitchFamily="34" charset="-128"/>
          <a:cs typeface="ＭＳ Ｐゴシック" charset="0"/>
          <a:sym typeface="Gill Sans Light" charset="0"/>
        </a:defRPr>
      </a:lvl3pPr>
      <a:lvl4pPr algn="l" defTabSz="642938" rtl="0" eaLnBrk="0" fontAlgn="base" hangingPunct="0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Gill Sans Light" charset="0"/>
          <a:ea typeface="ＭＳ Ｐゴシック" pitchFamily="34" charset="-128"/>
          <a:cs typeface="ＭＳ Ｐゴシック" charset="0"/>
          <a:sym typeface="Gill Sans Light" charset="0"/>
        </a:defRPr>
      </a:lvl4pPr>
      <a:lvl5pPr algn="l" defTabSz="642938" rtl="0" eaLnBrk="0" fontAlgn="base" hangingPunct="0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Gill Sans Light" charset="0"/>
          <a:ea typeface="ＭＳ Ｐゴシック" pitchFamily="34" charset="-128"/>
          <a:cs typeface="ＭＳ Ｐゴシック" charset="0"/>
          <a:sym typeface="Gill Sans Light" charset="0"/>
        </a:defRPr>
      </a:lvl5pPr>
      <a:lvl6pPr marL="457200" algn="l" defTabSz="642938" rtl="0" fontAlgn="base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Gill Sans Light" charset="0"/>
          <a:sym typeface="Gill Sans Light" charset="0"/>
        </a:defRPr>
      </a:lvl6pPr>
      <a:lvl7pPr marL="914400" algn="l" defTabSz="642938" rtl="0" fontAlgn="base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Gill Sans Light" charset="0"/>
          <a:sym typeface="Gill Sans Light" charset="0"/>
        </a:defRPr>
      </a:lvl7pPr>
      <a:lvl8pPr marL="1371600" algn="l" defTabSz="642938" rtl="0" fontAlgn="base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Gill Sans Light" charset="0"/>
          <a:sym typeface="Gill Sans Light" charset="0"/>
        </a:defRPr>
      </a:lvl8pPr>
      <a:lvl9pPr marL="1828800" algn="l" defTabSz="642938" rtl="0" fontAlgn="base">
        <a:spcBef>
          <a:spcPct val="0"/>
        </a:spcBef>
        <a:spcAft>
          <a:spcPct val="0"/>
        </a:spcAft>
        <a:defRPr sz="3400">
          <a:solidFill>
            <a:schemeClr val="tx1"/>
          </a:solidFill>
          <a:latin typeface="Gill Sans Light" charset="0"/>
          <a:sym typeface="Gill Sans Light" charset="0"/>
        </a:defRPr>
      </a:lvl9pPr>
    </p:titleStyle>
    <p:bodyStyle>
      <a:lvl1pPr marL="187325" indent="-187325" algn="l" defTabSz="642938" rtl="0" eaLnBrk="0" fontAlgn="base" hangingPunct="0">
        <a:spcBef>
          <a:spcPts val="2113"/>
        </a:spcBef>
        <a:spcAft>
          <a:spcPct val="0"/>
        </a:spcAft>
        <a:buClr>
          <a:srgbClr val="000000"/>
        </a:buClr>
        <a:buSzPct val="100000"/>
        <a:buFont typeface="Helvetica Neue" charset="0"/>
        <a:buChar char="•"/>
        <a:defRPr>
          <a:solidFill>
            <a:schemeClr val="tx1"/>
          </a:solidFill>
          <a:latin typeface="+mn-lt"/>
          <a:ea typeface="ＭＳ Ｐゴシック" pitchFamily="34" charset="-128"/>
          <a:cs typeface="ＭＳ Ｐゴシック" charset="0"/>
          <a:sym typeface="Helvetica Neue" charset="0"/>
        </a:defRPr>
      </a:lvl1pPr>
      <a:lvl2pPr marL="463550" indent="-187325" algn="l" defTabSz="642938" rtl="0" eaLnBrk="0" fontAlgn="base" hangingPunct="0">
        <a:spcBef>
          <a:spcPts val="1263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2pPr>
      <a:lvl3pPr marL="776288" indent="-187325" algn="l" defTabSz="642938" rtl="0" eaLnBrk="0" fontAlgn="base" hangingPunct="0">
        <a:spcBef>
          <a:spcPts val="1263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3pPr>
      <a:lvl4pPr marL="1089025" indent="-187325" algn="l" defTabSz="642938" rtl="0" eaLnBrk="0" fontAlgn="base" hangingPunct="0">
        <a:spcBef>
          <a:spcPts val="3375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4pPr>
      <a:lvl5pPr marL="1401763" indent="-187325" algn="l" defTabSz="642938" rtl="0" eaLnBrk="0" fontAlgn="base" hangingPunct="0">
        <a:spcBef>
          <a:spcPts val="3375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5pPr>
      <a:lvl6pPr marL="1858963" indent="-187325" algn="l" defTabSz="642938" rtl="0" fontAlgn="base">
        <a:spcBef>
          <a:spcPts val="3375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6pPr>
      <a:lvl7pPr marL="2316163" indent="-187325" algn="l" defTabSz="642938" rtl="0" fontAlgn="base">
        <a:spcBef>
          <a:spcPts val="3375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7pPr>
      <a:lvl8pPr marL="2773363" indent="-187325" algn="l" defTabSz="642938" rtl="0" fontAlgn="base">
        <a:spcBef>
          <a:spcPts val="3375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8pPr>
      <a:lvl9pPr marL="3230563" indent="-187325" algn="l" defTabSz="642938" rtl="0" fontAlgn="base">
        <a:spcBef>
          <a:spcPts val="3375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454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2923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918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defTabSz="457200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F231DC-4AF7-6F40-9758-20E6FB813205}" type="datetimeFigureOut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6/2/24</a:t>
            </a:fld>
            <a:endParaRPr lang="en-US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457200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defTabSz="457200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609210-B9BB-F641-98EB-FCB45284AEDF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8768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 smtClean="0"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4478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58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2058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2058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3666AC4-BA7C-7044-BA09-D76930113EEF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2413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168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E15F7A-E576-A94D-B5BF-D0805C9B45AF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372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ransition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ＭＳ Ｐゴシック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ＭＳ Ｐゴシック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  <a:cs typeface="ＭＳ Ｐゴシック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  <a:cs typeface="ＭＳ Ｐゴシック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  <a:cs typeface="ＭＳ Ｐゴシック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  <a:cs typeface="ＭＳ Ｐゴシック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10" name="Rectangle 2"/>
          <p:cNvSpPr>
            <a:spLocks noChangeArrowheads="1"/>
          </p:cNvSpPr>
          <p:nvPr/>
        </p:nvSpPr>
        <p:spPr bwMode="auto">
          <a:xfrm>
            <a:off x="0" y="0"/>
            <a:ext cx="12192000" cy="744538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sp>
        <p:nvSpPr>
          <p:cNvPr id="4014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76770" y="977904"/>
            <a:ext cx="11360151" cy="4792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Textmasterformate durch Klicken bearbeiten</a:t>
            </a:r>
          </a:p>
          <a:p>
            <a:pPr lvl="1"/>
            <a:r>
              <a:rPr lang="en-GB"/>
              <a:t>Zweite Ebene</a:t>
            </a:r>
          </a:p>
        </p:txBody>
      </p:sp>
      <p:sp>
        <p:nvSpPr>
          <p:cNvPr id="40141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89470" y="103188"/>
            <a:ext cx="11360151" cy="544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Titelmasterformat durch Klicken bearbeiten</a:t>
            </a:r>
          </a:p>
        </p:txBody>
      </p:sp>
      <p:pic>
        <p:nvPicPr>
          <p:cNvPr id="401418" name="Picture 10" descr="DESY-Logo-cyan-RGB_ger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424" t="-7854" r="-18587" b="-12566"/>
          <a:stretch>
            <a:fillRect/>
          </a:stretch>
        </p:blipFill>
        <p:spPr bwMode="auto">
          <a:xfrm>
            <a:off x="11053233" y="6099175"/>
            <a:ext cx="1035051" cy="73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1404431" y="40212570"/>
            <a:ext cx="5388199" cy="1785985"/>
          </a:xfrm>
          <a:prstGeom prst="rect">
            <a:avLst/>
          </a:prstGeom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1607631" y="40364970"/>
            <a:ext cx="5388199" cy="1785985"/>
          </a:xfrm>
          <a:prstGeom prst="rect">
            <a:avLst/>
          </a:prstGeom>
        </p:spPr>
      </p:pic>
      <p:pic>
        <p:nvPicPr>
          <p:cNvPr id="10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1810831" y="40517370"/>
            <a:ext cx="5388199" cy="1785985"/>
          </a:xfrm>
          <a:prstGeom prst="rect">
            <a:avLst/>
          </a:prstGeom>
        </p:spPr>
      </p:pic>
      <p:pic>
        <p:nvPicPr>
          <p:cNvPr id="11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2014031" y="40669770"/>
            <a:ext cx="5388199" cy="1785985"/>
          </a:xfrm>
          <a:prstGeom prst="rect">
            <a:avLst/>
          </a:prstGeom>
        </p:spPr>
      </p:pic>
      <p:pic>
        <p:nvPicPr>
          <p:cNvPr id="12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2217231" y="40822170"/>
            <a:ext cx="5388199" cy="1785985"/>
          </a:xfrm>
          <a:prstGeom prst="rect">
            <a:avLst/>
          </a:prstGeom>
        </p:spPr>
      </p:pic>
      <p:pic>
        <p:nvPicPr>
          <p:cNvPr id="14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2420431" y="40974570"/>
            <a:ext cx="5388199" cy="1785985"/>
          </a:xfrm>
          <a:prstGeom prst="rect">
            <a:avLst/>
          </a:prstGeom>
        </p:spPr>
      </p:pic>
      <p:pic>
        <p:nvPicPr>
          <p:cNvPr id="16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2623631" y="41126970"/>
            <a:ext cx="5388199" cy="1785985"/>
          </a:xfrm>
          <a:prstGeom prst="rect">
            <a:avLst/>
          </a:prstGeom>
        </p:spPr>
      </p:pic>
      <p:sp>
        <p:nvSpPr>
          <p:cNvPr id="4" name="TextBox 3"/>
          <p:cNvSpPr txBox="1"/>
          <p:nvPr userDrawn="1"/>
        </p:nvSpPr>
        <p:spPr>
          <a:xfrm>
            <a:off x="948270" y="6197601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600">
              <a:solidFill>
                <a:srgbClr val="000000"/>
              </a:solidFill>
            </a:endParaRPr>
          </a:p>
        </p:txBody>
      </p:sp>
      <p:pic>
        <p:nvPicPr>
          <p:cNvPr id="18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2826831" y="41279370"/>
            <a:ext cx="5388199" cy="1785985"/>
          </a:xfrm>
          <a:prstGeom prst="rect">
            <a:avLst/>
          </a:prstGeom>
        </p:spPr>
      </p:pic>
      <p:pic>
        <p:nvPicPr>
          <p:cNvPr id="19" name="Bild 1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302045" y="6170709"/>
            <a:ext cx="1715907" cy="56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132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hf sldNum="0"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5pPr>
      <a:lvl6pPr marL="457189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6pPr>
      <a:lvl7pPr marL="914377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7pPr>
      <a:lvl8pPr marL="1371566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8pPr>
      <a:lvl9pPr marL="1828754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9pPr>
    </p:titleStyle>
    <p:bodyStyle>
      <a:lvl1pPr marL="265107" indent="-265107" algn="l" rtl="0" eaLnBrk="1" fontAlgn="base" hangingPunct="1">
        <a:spcBef>
          <a:spcPct val="0"/>
        </a:spcBef>
        <a:spcAft>
          <a:spcPct val="50000"/>
        </a:spcAft>
        <a:buClr>
          <a:srgbClr val="F28E00"/>
        </a:buClr>
        <a:buFont typeface="Arial Black" pitchFamily="34" charset="0"/>
        <a:buChar char="&gt;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628635" indent="-184146" algn="l" rtl="0" eaLnBrk="1" fontAlgn="base" hangingPunct="1">
        <a:spcBef>
          <a:spcPct val="0"/>
        </a:spcBef>
        <a:spcAft>
          <a:spcPct val="50000"/>
        </a:spcAft>
        <a:buClr>
          <a:schemeClr val="bg2"/>
        </a:buClr>
        <a:buFont typeface="Wingdings" pitchFamily="2" charset="2"/>
        <a:buChar char="§"/>
        <a:defRPr sz="1600">
          <a:solidFill>
            <a:schemeClr val="tx1"/>
          </a:solidFill>
          <a:latin typeface="+mn-lt"/>
        </a:defRPr>
      </a:lvl2pPr>
      <a:lvl3pPr marL="1236632" indent="-228594" algn="l" rtl="0" eaLnBrk="1" fontAlgn="base" hangingPunct="1">
        <a:spcBef>
          <a:spcPct val="0"/>
        </a:spcBef>
        <a:spcAft>
          <a:spcPct val="0"/>
        </a:spcAft>
        <a:buClr>
          <a:srgbClr val="FF9900"/>
        </a:buClr>
        <a:buFont typeface="Arial Black" pitchFamily="34" charset="0"/>
        <a:defRPr sz="1200">
          <a:solidFill>
            <a:schemeClr val="tx1"/>
          </a:solidFill>
          <a:latin typeface="+mn-lt"/>
        </a:defRPr>
      </a:lvl3pPr>
      <a:lvl4pPr marL="1644610" indent="-228594" algn="l" rtl="0" eaLnBrk="1" fontAlgn="base" hangingPunct="1">
        <a:spcBef>
          <a:spcPct val="0"/>
        </a:spcBef>
        <a:spcAft>
          <a:spcPct val="0"/>
        </a:spcAft>
        <a:buFont typeface="Wingdings" pitchFamily="2" charset="2"/>
        <a:buChar char="§"/>
        <a:defRPr sz="1400">
          <a:solidFill>
            <a:schemeClr val="tx1"/>
          </a:solidFill>
          <a:latin typeface="+mn-lt"/>
        </a:defRPr>
      </a:lvl4pPr>
      <a:lvl5pPr marL="2057349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5pPr>
      <a:lvl6pPr marL="2514537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6pPr>
      <a:lvl7pPr marL="2971726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7pPr>
      <a:lvl8pPr marL="3428914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8pPr>
      <a:lvl9pPr marL="3886103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9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2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9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9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9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5768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3429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6pPr>
      <a:lvl7pPr marL="6858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7pPr>
      <a:lvl8pPr marL="10287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8pPr>
      <a:lvl9pPr marL="13716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9pPr>
    </p:titleStyle>
    <p:bodyStyle>
      <a:lvl1pPr marL="257175" indent="-257175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57213" indent="-214313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100">
          <a:solidFill>
            <a:schemeClr val="tx1"/>
          </a:solidFill>
          <a:latin typeface="+mn-lt"/>
          <a:ea typeface="ＭＳ Ｐゴシック" charset="0"/>
        </a:defRPr>
      </a:lvl2pPr>
      <a:lvl3pPr marL="8572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800">
          <a:solidFill>
            <a:schemeClr val="tx1"/>
          </a:solidFill>
          <a:latin typeface="+mn-lt"/>
          <a:ea typeface="ＭＳ Ｐゴシック" charset="0"/>
        </a:defRPr>
      </a:lvl3pPr>
      <a:lvl4pPr marL="12001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1500">
          <a:solidFill>
            <a:schemeClr val="tx1"/>
          </a:solidFill>
          <a:latin typeface="+mn-lt"/>
          <a:ea typeface="ＭＳ Ｐゴシック" charset="0"/>
        </a:defRPr>
      </a:lvl4pPr>
      <a:lvl5pPr marL="15430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1500">
          <a:solidFill>
            <a:schemeClr val="tx1"/>
          </a:solidFill>
          <a:latin typeface="+mn-lt"/>
          <a:ea typeface="ＭＳ Ｐゴシック" charset="0"/>
        </a:defRPr>
      </a:lvl5pPr>
      <a:lvl6pPr marL="1885950" indent="-171450" algn="l" defTabSz="3429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defTabSz="3429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defTabSz="3429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defTabSz="3429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996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 charset="0"/>
              <a:cs typeface="ＭＳ Ｐゴシック" charset="0"/>
            </a:endParaRPr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 charset="0"/>
              <a:cs typeface="ＭＳ Ｐゴシック" charset="0"/>
            </a:endParaRPr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6D8B4C-A382-1D4B-A87A-A452B21F275E}" type="slidenum">
              <a:rPr lang="en-US">
                <a:solidFill>
                  <a:srgbClr val="000000"/>
                </a:solidFill>
                <a:latin typeface="Times New Roman"/>
                <a:ea typeface="ＭＳ Ｐゴシック" charset="0"/>
                <a:cs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imes New Roman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606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7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Arial" charset="0"/>
                <a:ea typeface="+mn-ea"/>
                <a:cs typeface="Arial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Arial" charset="0"/>
                <a:ea typeface="+mn-ea"/>
                <a:cs typeface="Arial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B6000D3-67CE-6F43-B5ED-5D47A18965CA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544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  <p:sldLayoutId id="2147483962" r:id="rId11"/>
  </p:sldLayoutIdLst>
  <p:transition spd="slow"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861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9" r:id="rId1"/>
    <p:sldLayoutId id="2147483990" r:id="rId2"/>
    <p:sldLayoutId id="2147483991" r:id="rId3"/>
    <p:sldLayoutId id="2147483992" r:id="rId4"/>
    <p:sldLayoutId id="2147483993" r:id="rId5"/>
    <p:sldLayoutId id="2147483994" r:id="rId6"/>
    <p:sldLayoutId id="2147483995" r:id="rId7"/>
    <p:sldLayoutId id="2147483996" r:id="rId8"/>
    <p:sldLayoutId id="2147483997" r:id="rId9"/>
    <p:sldLayoutId id="2147483998" r:id="rId10"/>
    <p:sldLayoutId id="21474839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v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26" name="Rectangle 2"/>
          <p:cNvSpPr>
            <a:spLocks noChangeArrowheads="1"/>
          </p:cNvSpPr>
          <p:nvPr/>
        </p:nvSpPr>
        <p:spPr bwMode="auto">
          <a:xfrm>
            <a:off x="0" y="0"/>
            <a:ext cx="12192000" cy="744538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7178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76767" y="977901"/>
            <a:ext cx="11360151" cy="4792663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Textmasterformate durch Klicken bearbeiten</a:t>
            </a:r>
          </a:p>
          <a:p>
            <a:pPr lvl="1"/>
            <a:r>
              <a:rPr lang="en-GB"/>
              <a:t>Zweite Ebene</a:t>
            </a:r>
          </a:p>
        </p:txBody>
      </p:sp>
      <p:sp>
        <p:nvSpPr>
          <p:cNvPr id="7178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89467" y="103188"/>
            <a:ext cx="11360151" cy="54451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Titelmasterformat durch Klicken bearbeiten</a:t>
            </a:r>
          </a:p>
        </p:txBody>
      </p:sp>
      <p:pic>
        <p:nvPicPr>
          <p:cNvPr id="717829" name="Picture 10" descr="DESY-Logo-cyan-RGB_ger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9424" t="-7854" r="-18587" b="-12566"/>
          <a:stretch>
            <a:fillRect/>
          </a:stretch>
        </p:blipFill>
        <p:spPr bwMode="auto">
          <a:xfrm>
            <a:off x="11053233" y="6099175"/>
            <a:ext cx="1035051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0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04985" y="402129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1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608185" y="403653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2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811385" y="405177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3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014585" y="406701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4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217785" y="408225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5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20985" y="409749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6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24185" y="411273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837" name="TextBox 3"/>
          <p:cNvSpPr txBox="1">
            <a:spLocks noChangeArrowheads="1"/>
          </p:cNvSpPr>
          <p:nvPr userDrawn="1"/>
        </p:nvSpPr>
        <p:spPr bwMode="auto">
          <a:xfrm>
            <a:off x="948267" y="6197600"/>
            <a:ext cx="18473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>
              <a:solidFill>
                <a:srgbClr val="000000"/>
              </a:solidFill>
            </a:endParaRPr>
          </a:p>
        </p:txBody>
      </p:sp>
      <p:pic>
        <p:nvPicPr>
          <p:cNvPr id="717838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827385" y="41279764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9" name="Bild 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02751" y="6170614"/>
            <a:ext cx="17145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6498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+mj-lt"/>
          <a:ea typeface="ＭＳ Ｐゴシック" charset="0"/>
          <a:cs typeface="ＭＳ Ｐゴシック" charset="0"/>
        </a:defRPr>
      </a:lvl1pPr>
      <a:lvl2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9pPr>
    </p:titleStyle>
    <p:bodyStyle>
      <a:lvl1pPr marL="265113" indent="-265113" algn="l" rtl="0" fontAlgn="base">
        <a:spcBef>
          <a:spcPct val="0"/>
        </a:spcBef>
        <a:spcAft>
          <a:spcPct val="50000"/>
        </a:spcAft>
        <a:buClr>
          <a:srgbClr val="F28E00"/>
        </a:buClr>
        <a:buFont typeface="Arial Black" charset="0"/>
        <a:buChar char="&gt;"/>
        <a:defRPr sz="20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628650" indent="-184150" algn="l" rtl="0" fontAlgn="base">
        <a:spcBef>
          <a:spcPct val="0"/>
        </a:spcBef>
        <a:spcAft>
          <a:spcPct val="50000"/>
        </a:spcAft>
        <a:buClr>
          <a:schemeClr val="bg2"/>
        </a:buClr>
        <a:buFont typeface="Wingdings" charset="0"/>
        <a:buChar char="§"/>
        <a:defRPr sz="1600">
          <a:solidFill>
            <a:schemeClr val="tx1"/>
          </a:solidFill>
          <a:latin typeface="+mn-lt"/>
          <a:ea typeface="ＭＳ Ｐゴシック" charset="0"/>
        </a:defRPr>
      </a:lvl2pPr>
      <a:lvl3pPr marL="1236663" indent="-228600" algn="l" rtl="0" fontAlgn="base">
        <a:spcBef>
          <a:spcPct val="0"/>
        </a:spcBef>
        <a:spcAft>
          <a:spcPct val="0"/>
        </a:spcAft>
        <a:buClr>
          <a:srgbClr val="FF9900"/>
        </a:buClr>
        <a:buFont typeface="Arial Black" charset="0"/>
        <a:defRPr sz="1200">
          <a:solidFill>
            <a:schemeClr val="tx1"/>
          </a:solidFill>
          <a:latin typeface="+mn-lt"/>
          <a:ea typeface="ＭＳ Ｐゴシック" charset="0"/>
        </a:defRPr>
      </a:lvl3pPr>
      <a:lvl4pPr marL="1644650" indent="-228600" algn="l" rtl="0" fontAlgn="base">
        <a:spcBef>
          <a:spcPct val="0"/>
        </a:spcBef>
        <a:spcAft>
          <a:spcPct val="0"/>
        </a:spcAft>
        <a:buFont typeface="Wingdings" charset="0"/>
        <a:buChar char="§"/>
        <a:defRPr sz="14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1"/>
            <a:ext cx="9448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7" name="Picture 6" descr="glassyDOM_dec9.tif"/>
          <p:cNvPicPr>
            <a:picLocks noChangeAspect="1"/>
          </p:cNvPicPr>
          <p:nvPr/>
        </p:nvPicPr>
        <p:blipFill>
          <a:blip r:embed="rId13" cstate="print"/>
          <a:srcRect l="26122" r="37306"/>
          <a:stretch>
            <a:fillRect/>
          </a:stretch>
        </p:blipFill>
        <p:spPr>
          <a:xfrm>
            <a:off x="0" y="0"/>
            <a:ext cx="21336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25600" y="274638"/>
            <a:ext cx="995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631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70" r:id="rId1"/>
    <p:sldLayoutId id="2147484171" r:id="rId2"/>
    <p:sldLayoutId id="2147484172" r:id="rId3"/>
    <p:sldLayoutId id="2147484173" r:id="rId4"/>
    <p:sldLayoutId id="2147484174" r:id="rId5"/>
    <p:sldLayoutId id="2147484175" r:id="rId6"/>
    <p:sldLayoutId id="2147484176" r:id="rId7"/>
    <p:sldLayoutId id="2147484177" r:id="rId8"/>
    <p:sldLayoutId id="2147484178" r:id="rId9"/>
    <p:sldLayoutId id="2147484179" r:id="rId10"/>
    <p:sldLayoutId id="2147484180" r:id="rId11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400" kern="1200" baseline="0">
          <a:solidFill>
            <a:srgbClr val="29B5FF"/>
          </a:solidFill>
          <a:latin typeface="Arial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1"/>
            <a:ext cx="9448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7" name="Picture 6" descr="glassyDOM_dec9.tif"/>
          <p:cNvPicPr>
            <a:picLocks noChangeAspect="1"/>
          </p:cNvPicPr>
          <p:nvPr/>
        </p:nvPicPr>
        <p:blipFill>
          <a:blip r:embed="rId13" cstate="print"/>
          <a:srcRect l="26122" r="37306"/>
          <a:stretch>
            <a:fillRect/>
          </a:stretch>
        </p:blipFill>
        <p:spPr>
          <a:xfrm>
            <a:off x="0" y="0"/>
            <a:ext cx="21336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25600" y="274638"/>
            <a:ext cx="995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r>
              <a:rPr lang="en-US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49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82" r:id="rId1"/>
    <p:sldLayoutId id="2147484183" r:id="rId2"/>
    <p:sldLayoutId id="2147484184" r:id="rId3"/>
    <p:sldLayoutId id="2147484185" r:id="rId4"/>
    <p:sldLayoutId id="2147484186" r:id="rId5"/>
    <p:sldLayoutId id="2147484187" r:id="rId6"/>
    <p:sldLayoutId id="2147484188" r:id="rId7"/>
    <p:sldLayoutId id="2147484189" r:id="rId8"/>
    <p:sldLayoutId id="2147484190" r:id="rId9"/>
    <p:sldLayoutId id="2147484191" r:id="rId10"/>
    <p:sldLayoutId id="2147484192" r:id="rId11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400" kern="1200" baseline="0">
          <a:solidFill>
            <a:srgbClr val="29B5FF"/>
          </a:solidFill>
          <a:latin typeface="Arial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47" y="42869"/>
            <a:ext cx="11563712" cy="85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47" y="1039619"/>
            <a:ext cx="11563712" cy="50865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1667" y="6419456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BBE1E-0273-B548-A1DF-EAD1EA2498A4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419456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8403" y="6419456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580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5" r:id="rId1"/>
    <p:sldLayoutId id="2147484356" r:id="rId2"/>
    <p:sldLayoutId id="2147484357" r:id="rId3"/>
    <p:sldLayoutId id="2147484358" r:id="rId4"/>
    <p:sldLayoutId id="2147484359" r:id="rId5"/>
    <p:sldLayoutId id="2147484360" r:id="rId6"/>
    <p:sldLayoutId id="2147484361" r:id="rId7"/>
    <p:sldLayoutId id="2147484362" r:id="rId8"/>
    <p:sldLayoutId id="2147484363" r:id="rId9"/>
    <p:sldLayoutId id="2147484364" r:id="rId10"/>
    <p:sldLayoutId id="2147484365" r:id="rId11"/>
  </p:sldLayoutIdLst>
  <p:hf hdr="0" dt="0"/>
  <p:txStyles>
    <p:titleStyle>
      <a:lvl1pPr algn="ctr" defTabSz="457200" rtl="0" eaLnBrk="1" latinLnBrk="0" hangingPunct="1"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9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3" r:id="rId1"/>
    <p:sldLayoutId id="2147484404" r:id="rId2"/>
    <p:sldLayoutId id="2147484405" r:id="rId3"/>
    <p:sldLayoutId id="2147484406" r:id="rId4"/>
    <p:sldLayoutId id="2147484407" r:id="rId5"/>
    <p:sldLayoutId id="2147484408" r:id="rId6"/>
    <p:sldLayoutId id="2147484409" r:id="rId7"/>
    <p:sldLayoutId id="2147484410" r:id="rId8"/>
    <p:sldLayoutId id="2147484411" r:id="rId9"/>
    <p:sldLayoutId id="2147484412" r:id="rId10"/>
    <p:sldLayoutId id="214748441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b="0" i="0" kern="1200">
          <a:solidFill>
            <a:schemeClr val="tx1"/>
          </a:solidFill>
          <a:latin typeface="Arial Regular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0" i="0" kern="1200">
          <a:solidFill>
            <a:schemeClr val="tx1"/>
          </a:solidFill>
          <a:latin typeface="Arial Regular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0" i="0" kern="1200">
          <a:solidFill>
            <a:schemeClr val="tx1"/>
          </a:solidFill>
          <a:latin typeface="Arial Regular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0" i="0" kern="1200">
          <a:solidFill>
            <a:schemeClr val="tx1"/>
          </a:solidFill>
          <a:latin typeface="Arial Regular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0" i="0" kern="1200">
          <a:solidFill>
            <a:schemeClr val="tx1"/>
          </a:solidFill>
          <a:latin typeface="Arial Regular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0" i="0" kern="1200">
          <a:solidFill>
            <a:schemeClr val="tx1"/>
          </a:solidFill>
          <a:latin typeface="Arial Regular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EC12117-CA1C-6945-B3AD-9746546563A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A2B810C-0A9A-2145-AE59-3BF650BA91F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B3EDD-AD66-3840-B05D-175D9DA5A2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6C27FAAC-385C-1D40-BF77-B59C6DE26D0F}" type="datetime1">
              <a:rPr lang="en-US" altLang="en-US"/>
              <a:pPr>
                <a:defRPr/>
              </a:pPr>
              <a:t>6/2/24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03D52-1993-7A4F-9F94-5FF528342E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5E518-0E2A-1840-A144-FE6F4CEF89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6E5CE825-E897-A746-A92A-E63C0A4611E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4869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89" r:id="rId1"/>
    <p:sldLayoutId id="2147484490" r:id="rId2"/>
    <p:sldLayoutId id="2147484491" r:id="rId3"/>
    <p:sldLayoutId id="2147484492" r:id="rId4"/>
    <p:sldLayoutId id="2147484493" r:id="rId5"/>
    <p:sldLayoutId id="2147484494" r:id="rId6"/>
    <p:sldLayoutId id="2147484495" r:id="rId7"/>
    <p:sldLayoutId id="2147484496" r:id="rId8"/>
    <p:sldLayoutId id="2147484497" r:id="rId9"/>
    <p:sldLayoutId id="2147484498" r:id="rId10"/>
    <p:sldLayoutId id="2147484499" r:id="rId11"/>
  </p:sldLayoutIdLst>
  <p:hf hdr="0" ftr="0" dt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54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80" r:id="rId1"/>
    <p:sldLayoutId id="2147484781" r:id="rId2"/>
    <p:sldLayoutId id="2147484782" r:id="rId3"/>
    <p:sldLayoutId id="2147484783" r:id="rId4"/>
    <p:sldLayoutId id="2147484784" r:id="rId5"/>
    <p:sldLayoutId id="2147484785" r:id="rId6"/>
    <p:sldLayoutId id="2147484786" r:id="rId7"/>
    <p:sldLayoutId id="2147484787" r:id="rId8"/>
    <p:sldLayoutId id="2147484788" r:id="rId9"/>
    <p:sldLayoutId id="2147484789" r:id="rId10"/>
    <p:sldLayoutId id="2147484790" r:id="rId11"/>
  </p:sldLayoutIdLst>
  <p:txStyles>
    <p:titleStyle>
      <a:lvl1pPr algn="ctr" defTabSz="3429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3429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buFont typeface="Arial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ct val="20000"/>
        </a:spcBef>
        <a:buFont typeface="Arial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ct val="20000"/>
        </a:spcBef>
        <a:buFont typeface="Arial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050">
                <a:solidFill>
                  <a:srgbClr val="000000"/>
                </a:solidFill>
                <a:latin typeface="Arial"/>
                <a:ea typeface="ＭＳ Ｐゴシック"/>
                <a:cs typeface="+mn-cs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050">
                <a:solidFill>
                  <a:srgbClr val="000000"/>
                </a:solidFill>
                <a:latin typeface="Arial"/>
                <a:ea typeface="ＭＳ Ｐゴシック"/>
                <a:cs typeface="+mn-cs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050">
                <a:solidFill>
                  <a:srgbClr val="000000"/>
                </a:solidFill>
                <a:cs typeface="ＭＳ Ｐゴシック" charset="0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394D0FED-A3C9-934D-A6E4-0DB81186B6B4}" type="slidenum">
              <a:rPr lang="en-US" smtClean="0"/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423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92" r:id="rId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5pPr>
      <a:lvl6pPr marL="342900" algn="ctr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6pPr>
      <a:lvl7pPr marL="685800" algn="ctr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7pPr>
      <a:lvl8pPr marL="1028700" algn="ctr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8pPr>
      <a:lvl9pPr marL="1371600" algn="ctr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  <a:ea typeface="+mn-ea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+mn-ea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+mn-ea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5pPr>
      <a:lvl6pPr marL="18859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6pPr>
      <a:lvl7pPr marL="22288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7pPr>
      <a:lvl8pPr marL="25717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8pPr>
      <a:lvl9pPr marL="29146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42"/>
          <p:cNvSpPr txBox="1">
            <a:spLocks noGrp="1"/>
          </p:cNvSpPr>
          <p:nvPr>
            <p:ph type="title"/>
          </p:nvPr>
        </p:nvSpPr>
        <p:spPr>
          <a:xfrm>
            <a:off x="838200" y="365126"/>
            <a:ext cx="10515600" cy="627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alibri"/>
              <a:buNone/>
              <a:defRPr sz="40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p42"/>
          <p:cNvSpPr txBox="1">
            <a:spLocks noGrp="1"/>
          </p:cNvSpPr>
          <p:nvPr>
            <p:ph type="body" idx="1"/>
          </p:nvPr>
        </p:nvSpPr>
        <p:spPr>
          <a:xfrm>
            <a:off x="838200" y="1140543"/>
            <a:ext cx="10515600" cy="50364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42"/>
          <p:cNvSpPr txBox="1">
            <a:spLocks noGrp="1"/>
          </p:cNvSpPr>
          <p:nvPr>
            <p:ph type="sldNum" idx="12"/>
          </p:nvPr>
        </p:nvSpPr>
        <p:spPr>
          <a:xfrm>
            <a:off x="11417347" y="6400458"/>
            <a:ext cx="310080" cy="276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sp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libri"/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050"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7724291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819" r:id="rId1"/>
    <p:sldLayoutId id="2147484820" r:id="rId2"/>
    <p:sldLayoutId id="2147484821" r:id="rId3"/>
    <p:sldLayoutId id="2147484823" r:id="rId4"/>
    <p:sldLayoutId id="2147484824" r:id="rId5"/>
    <p:sldLayoutId id="2147484825" r:id="rId6"/>
    <p:sldLayoutId id="2147484826" r:id="rId7"/>
    <p:sldLayoutId id="2147484827" r:id="rId8"/>
    <p:sldLayoutId id="2147484828" r:id="rId9"/>
    <p:sldLayoutId id="2147484829" r:id="rId10"/>
    <p:sldLayoutId id="2147484830" r:id="rId11"/>
    <p:sldLayoutId id="2147484831" r:id="rId12"/>
    <p:sldLayoutId id="2147484832" r:id="rId1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26" name="Rectangle 2"/>
          <p:cNvSpPr>
            <a:spLocks noChangeArrowheads="1"/>
          </p:cNvSpPr>
          <p:nvPr/>
        </p:nvSpPr>
        <p:spPr bwMode="auto">
          <a:xfrm>
            <a:off x="0" y="0"/>
            <a:ext cx="12192000" cy="744538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200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7178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76768" y="977903"/>
            <a:ext cx="11360151" cy="4792663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Textmasterformate durch Klicken bearbeiten</a:t>
            </a:r>
          </a:p>
          <a:p>
            <a:pPr lvl="1"/>
            <a:r>
              <a:rPr lang="en-GB"/>
              <a:t>Zweite Ebene</a:t>
            </a:r>
          </a:p>
        </p:txBody>
      </p:sp>
      <p:sp>
        <p:nvSpPr>
          <p:cNvPr id="7178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89468" y="103188"/>
            <a:ext cx="11360151" cy="54451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Titelmasterformat durch Klicken bearbeiten</a:t>
            </a:r>
          </a:p>
        </p:txBody>
      </p:sp>
      <p:pic>
        <p:nvPicPr>
          <p:cNvPr id="717829" name="Picture 10" descr="DESY-Logo-cyan-RGB_ger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9424" t="-7854" r="-18587" b="-12566"/>
          <a:stretch>
            <a:fillRect/>
          </a:stretch>
        </p:blipFill>
        <p:spPr bwMode="auto">
          <a:xfrm>
            <a:off x="11053233" y="6099175"/>
            <a:ext cx="1035051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0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04986" y="402129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1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608186" y="403653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2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811386" y="405177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3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014586" y="406701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4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217786" y="408225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5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20986" y="409749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6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24186" y="411273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837" name="TextBox 3"/>
          <p:cNvSpPr txBox="1">
            <a:spLocks noChangeArrowheads="1"/>
          </p:cNvSpPr>
          <p:nvPr userDrawn="1"/>
        </p:nvSpPr>
        <p:spPr bwMode="auto">
          <a:xfrm>
            <a:off x="948269" y="6197602"/>
            <a:ext cx="18473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endParaRPr lang="en-US" sz="1200">
              <a:solidFill>
                <a:srgbClr val="000000"/>
              </a:solidFill>
            </a:endParaRPr>
          </a:p>
        </p:txBody>
      </p:sp>
      <p:pic>
        <p:nvPicPr>
          <p:cNvPr id="717838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827386" y="412797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9" name="Bild 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02751" y="6170616"/>
            <a:ext cx="17145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527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50" r:id="rId1"/>
    <p:sldLayoutId id="2147484851" r:id="rId2"/>
    <p:sldLayoutId id="2147484852" r:id="rId3"/>
    <p:sldLayoutId id="2147484853" r:id="rId4"/>
    <p:sldLayoutId id="2147484854" r:id="rId5"/>
    <p:sldLayoutId id="2147484855" r:id="rId6"/>
    <p:sldLayoutId id="2147484856" r:id="rId7"/>
    <p:sldLayoutId id="2147484857" r:id="rId8"/>
    <p:sldLayoutId id="2147484858" r:id="rId9"/>
    <p:sldLayoutId id="2147484859" r:id="rId10"/>
    <p:sldLayoutId id="2147484860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+mj-lt"/>
          <a:ea typeface="ＭＳ Ｐゴシック" charset="0"/>
          <a:cs typeface="ＭＳ Ｐゴシック" charset="0"/>
        </a:defRPr>
      </a:lvl1pPr>
      <a:lvl2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5pPr>
      <a:lvl6pPr marL="342900" algn="l" rtl="0" eaLnBrk="1" fontAlgn="base" hangingPunct="1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</a:defRPr>
      </a:lvl6pPr>
      <a:lvl7pPr marL="685800" algn="l" rtl="0" eaLnBrk="1" fontAlgn="base" hangingPunct="1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</a:defRPr>
      </a:lvl7pPr>
      <a:lvl8pPr marL="1028700" algn="l" rtl="0" eaLnBrk="1" fontAlgn="base" hangingPunct="1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</a:defRPr>
      </a:lvl8pPr>
      <a:lvl9pPr marL="1371600" algn="l" rtl="0" eaLnBrk="1" fontAlgn="base" hangingPunct="1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</a:defRPr>
      </a:lvl9pPr>
    </p:titleStyle>
    <p:bodyStyle>
      <a:lvl1pPr marL="198835" indent="-198835" algn="l" rtl="0" fontAlgn="base">
        <a:spcBef>
          <a:spcPct val="0"/>
        </a:spcBef>
        <a:spcAft>
          <a:spcPct val="50000"/>
        </a:spcAft>
        <a:buClr>
          <a:srgbClr val="F28E00"/>
        </a:buClr>
        <a:buFont typeface="Arial Black" charset="0"/>
        <a:buChar char="&gt;"/>
        <a:defRPr sz="15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471488" indent="-138113" algn="l" rtl="0" fontAlgn="base">
        <a:spcBef>
          <a:spcPct val="0"/>
        </a:spcBef>
        <a:spcAft>
          <a:spcPct val="50000"/>
        </a:spcAft>
        <a:buClr>
          <a:schemeClr val="bg2"/>
        </a:buClr>
        <a:buFont typeface="Wingdings" charset="0"/>
        <a:buChar char="§"/>
        <a:defRPr sz="1200">
          <a:solidFill>
            <a:schemeClr val="tx1"/>
          </a:solidFill>
          <a:latin typeface="+mn-lt"/>
          <a:ea typeface="ＭＳ Ｐゴシック" charset="0"/>
        </a:defRPr>
      </a:lvl2pPr>
      <a:lvl3pPr marL="927497" indent="-171450" algn="l" rtl="0" fontAlgn="base">
        <a:spcBef>
          <a:spcPct val="0"/>
        </a:spcBef>
        <a:spcAft>
          <a:spcPct val="0"/>
        </a:spcAft>
        <a:buClr>
          <a:srgbClr val="FF9900"/>
        </a:buClr>
        <a:buFont typeface="Arial Black" charset="0"/>
        <a:defRPr sz="900">
          <a:solidFill>
            <a:schemeClr val="tx1"/>
          </a:solidFill>
          <a:latin typeface="+mn-lt"/>
          <a:ea typeface="ＭＳ Ｐゴシック" charset="0"/>
        </a:defRPr>
      </a:lvl3pPr>
      <a:lvl4pPr marL="1233488" indent="-171450" algn="l" rtl="0" fontAlgn="base">
        <a:spcBef>
          <a:spcPct val="0"/>
        </a:spcBef>
        <a:spcAft>
          <a:spcPct val="0"/>
        </a:spcAft>
        <a:buFont typeface="Wingdings" charset="0"/>
        <a:buChar char="§"/>
        <a:defRPr sz="1050">
          <a:solidFill>
            <a:schemeClr val="tx1"/>
          </a:solidFill>
          <a:latin typeface="+mn-lt"/>
          <a:ea typeface="ＭＳ Ｐゴシック" charset="0"/>
        </a:defRPr>
      </a:lvl4pPr>
      <a:lvl5pPr marL="1543050" indent="-171450" algn="l" rtl="0" fontAlgn="base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  <a:ea typeface="ＭＳ Ｐゴシック" charset="0"/>
        </a:defRPr>
      </a:lvl5pPr>
      <a:lvl6pPr marL="1885950" indent="-171450" algn="l" rtl="0" eaLnBrk="1" fontAlgn="base" hangingPunct="1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</a:defRPr>
      </a:lvl6pPr>
      <a:lvl7pPr marL="2228850" indent="-171450" algn="l" rtl="0" eaLnBrk="1" fontAlgn="base" hangingPunct="1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</a:defRPr>
      </a:lvl7pPr>
      <a:lvl8pPr marL="2571750" indent="-171450" algn="l" rtl="0" eaLnBrk="1" fontAlgn="base" hangingPunct="1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</a:defRPr>
      </a:lvl8pPr>
      <a:lvl9pPr marL="2914650" indent="-171450" algn="l" rtl="0" eaLnBrk="1" fontAlgn="base" hangingPunct="1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4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0C4F4-934C-9B4A-8BBA-F13120A3266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5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F3B9C-9624-6D49-B41F-5ABAC5FA239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671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62" r:id="rId1"/>
    <p:sldLayoutId id="2147484863" r:id="rId2"/>
    <p:sldLayoutId id="2147484864" r:id="rId3"/>
    <p:sldLayoutId id="2147484865" r:id="rId4"/>
    <p:sldLayoutId id="2147484866" r:id="rId5"/>
    <p:sldLayoutId id="2147484867" r:id="rId6"/>
    <p:sldLayoutId id="2147484868" r:id="rId7"/>
    <p:sldLayoutId id="2147484869" r:id="rId8"/>
    <p:sldLayoutId id="2147484870" r:id="rId9"/>
    <p:sldLayoutId id="2147484871" r:id="rId10"/>
    <p:sldLayoutId id="2147484872" r:id="rId11"/>
  </p:sldLayoutIdLst>
  <p:txStyles>
    <p:titleStyle>
      <a:lvl1pPr algn="ctr" defTabSz="257175" rtl="0" eaLnBrk="1" latinLnBrk="0" hangingPunct="1"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881" indent="-192881" algn="l" defTabSz="257175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7910" indent="-160735" algn="l" defTabSz="257175" rtl="0" eaLnBrk="1" latinLnBrk="0" hangingPunct="1">
        <a:spcBef>
          <a:spcPct val="20000"/>
        </a:spcBef>
        <a:buFont typeface="Arial"/>
        <a:buChar char="–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257175" rtl="0" eaLnBrk="1" latinLnBrk="0" hangingPunct="1">
        <a:spcBef>
          <a:spcPct val="20000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257175" rtl="0" eaLnBrk="1" latinLnBrk="0" hangingPunct="1">
        <a:spcBef>
          <a:spcPct val="20000"/>
        </a:spcBef>
        <a:buFont typeface="Arial"/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257175" rtl="0" eaLnBrk="1" latinLnBrk="0" hangingPunct="1">
        <a:spcBef>
          <a:spcPct val="20000"/>
        </a:spcBef>
        <a:buFont typeface="Arial"/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257175" rtl="0" eaLnBrk="1" latinLnBrk="0" hangingPunct="1">
        <a:spcBef>
          <a:spcPct val="20000"/>
        </a:spcBef>
        <a:buFont typeface="Arial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257175" rtl="0" eaLnBrk="1" latinLnBrk="0" hangingPunct="1">
        <a:spcBef>
          <a:spcPct val="20000"/>
        </a:spcBef>
        <a:buFont typeface="Arial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257175" rtl="0" eaLnBrk="1" latinLnBrk="0" hangingPunct="1">
        <a:spcBef>
          <a:spcPct val="20000"/>
        </a:spcBef>
        <a:buFont typeface="Arial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257175" rtl="0" eaLnBrk="1" latinLnBrk="0" hangingPunct="1">
        <a:spcBef>
          <a:spcPct val="20000"/>
        </a:spcBef>
        <a:buFont typeface="Arial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257175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26" name="Rectangle 2"/>
          <p:cNvSpPr>
            <a:spLocks noChangeArrowheads="1"/>
          </p:cNvSpPr>
          <p:nvPr/>
        </p:nvSpPr>
        <p:spPr bwMode="auto">
          <a:xfrm>
            <a:off x="0" y="0"/>
            <a:ext cx="12192000" cy="744538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2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7178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76768" y="977903"/>
            <a:ext cx="11360151" cy="4792663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Textmasterformate durch Klicken bearbeiten</a:t>
            </a:r>
          </a:p>
          <a:p>
            <a:pPr lvl="1"/>
            <a:r>
              <a:rPr lang="en-GB"/>
              <a:t>Zweite Ebene</a:t>
            </a:r>
          </a:p>
        </p:txBody>
      </p:sp>
      <p:sp>
        <p:nvSpPr>
          <p:cNvPr id="7178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89468" y="103188"/>
            <a:ext cx="11360151" cy="54451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Titelmasterformat durch Klicken bearbeiten</a:t>
            </a:r>
          </a:p>
        </p:txBody>
      </p:sp>
      <p:pic>
        <p:nvPicPr>
          <p:cNvPr id="717829" name="Picture 10" descr="DESY-Logo-cyan-RGB_ger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9424" t="-7854" r="-18587" b="-12566"/>
          <a:stretch>
            <a:fillRect/>
          </a:stretch>
        </p:blipFill>
        <p:spPr bwMode="auto">
          <a:xfrm>
            <a:off x="11053233" y="6099175"/>
            <a:ext cx="1035051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0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04986" y="402129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1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608186" y="403653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2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811386" y="405177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3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014586" y="406701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4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217786" y="408225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5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20986" y="409749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6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24186" y="411273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837" name="TextBox 3"/>
          <p:cNvSpPr txBox="1">
            <a:spLocks noChangeArrowheads="1"/>
          </p:cNvSpPr>
          <p:nvPr userDrawn="1"/>
        </p:nvSpPr>
        <p:spPr bwMode="auto">
          <a:xfrm>
            <a:off x="948269" y="6197602"/>
            <a:ext cx="18473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200">
              <a:solidFill>
                <a:srgbClr val="000000"/>
              </a:solidFill>
            </a:endParaRPr>
          </a:p>
        </p:txBody>
      </p:sp>
      <p:pic>
        <p:nvPicPr>
          <p:cNvPr id="717838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827386" y="41279766"/>
            <a:ext cx="5386916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9" name="Bild 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02751" y="6170616"/>
            <a:ext cx="17145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2387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74" r:id="rId1"/>
    <p:sldLayoutId id="2147484875" r:id="rId2"/>
    <p:sldLayoutId id="2147484876" r:id="rId3"/>
    <p:sldLayoutId id="2147484877" r:id="rId4"/>
    <p:sldLayoutId id="2147484878" r:id="rId5"/>
    <p:sldLayoutId id="2147484879" r:id="rId6"/>
    <p:sldLayoutId id="2147484880" r:id="rId7"/>
    <p:sldLayoutId id="2147484881" r:id="rId8"/>
    <p:sldLayoutId id="2147484882" r:id="rId9"/>
    <p:sldLayoutId id="2147484883" r:id="rId10"/>
    <p:sldLayoutId id="2147484884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+mj-lt"/>
          <a:ea typeface="ＭＳ Ｐゴシック" charset="0"/>
          <a:cs typeface="ＭＳ Ｐゴシック" charset="0"/>
        </a:defRPr>
      </a:lvl1pPr>
      <a:lvl2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fontAlgn="base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5pPr>
      <a:lvl6pPr marL="342900" algn="l" rtl="0" eaLnBrk="1" fontAlgn="base" hangingPunct="1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</a:defRPr>
      </a:lvl6pPr>
      <a:lvl7pPr marL="685800" algn="l" rtl="0" eaLnBrk="1" fontAlgn="base" hangingPunct="1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</a:defRPr>
      </a:lvl7pPr>
      <a:lvl8pPr marL="1028700" algn="l" rtl="0" eaLnBrk="1" fontAlgn="base" hangingPunct="1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</a:defRPr>
      </a:lvl8pPr>
      <a:lvl9pPr marL="1371600" algn="l" rtl="0" eaLnBrk="1" fontAlgn="base" hangingPunct="1">
        <a:spcBef>
          <a:spcPct val="0"/>
        </a:spcBef>
        <a:spcAft>
          <a:spcPct val="0"/>
        </a:spcAft>
        <a:defRPr sz="1800" b="1">
          <a:solidFill>
            <a:schemeClr val="bg1"/>
          </a:solidFill>
          <a:latin typeface="Arial" charset="0"/>
        </a:defRPr>
      </a:lvl9pPr>
    </p:titleStyle>
    <p:bodyStyle>
      <a:lvl1pPr marL="198835" indent="-198835" algn="l" rtl="0" fontAlgn="base">
        <a:spcBef>
          <a:spcPct val="0"/>
        </a:spcBef>
        <a:spcAft>
          <a:spcPct val="50000"/>
        </a:spcAft>
        <a:buClr>
          <a:srgbClr val="F28E00"/>
        </a:buClr>
        <a:buFont typeface="Arial Black" charset="0"/>
        <a:buChar char="&gt;"/>
        <a:defRPr sz="15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471488" indent="-138113" algn="l" rtl="0" fontAlgn="base">
        <a:spcBef>
          <a:spcPct val="0"/>
        </a:spcBef>
        <a:spcAft>
          <a:spcPct val="50000"/>
        </a:spcAft>
        <a:buClr>
          <a:schemeClr val="bg2"/>
        </a:buClr>
        <a:buFont typeface="Wingdings" charset="0"/>
        <a:buChar char="§"/>
        <a:defRPr sz="1200">
          <a:solidFill>
            <a:schemeClr val="tx1"/>
          </a:solidFill>
          <a:latin typeface="+mn-lt"/>
          <a:ea typeface="ＭＳ Ｐゴシック" charset="0"/>
        </a:defRPr>
      </a:lvl2pPr>
      <a:lvl3pPr marL="927497" indent="-171450" algn="l" rtl="0" fontAlgn="base">
        <a:spcBef>
          <a:spcPct val="0"/>
        </a:spcBef>
        <a:spcAft>
          <a:spcPct val="0"/>
        </a:spcAft>
        <a:buClr>
          <a:srgbClr val="FF9900"/>
        </a:buClr>
        <a:buFont typeface="Arial Black" charset="0"/>
        <a:defRPr sz="900">
          <a:solidFill>
            <a:schemeClr val="tx1"/>
          </a:solidFill>
          <a:latin typeface="+mn-lt"/>
          <a:ea typeface="ＭＳ Ｐゴシック" charset="0"/>
        </a:defRPr>
      </a:lvl3pPr>
      <a:lvl4pPr marL="1233488" indent="-171450" algn="l" rtl="0" fontAlgn="base">
        <a:spcBef>
          <a:spcPct val="0"/>
        </a:spcBef>
        <a:spcAft>
          <a:spcPct val="0"/>
        </a:spcAft>
        <a:buFont typeface="Wingdings" charset="0"/>
        <a:buChar char="§"/>
        <a:defRPr sz="1050">
          <a:solidFill>
            <a:schemeClr val="tx1"/>
          </a:solidFill>
          <a:latin typeface="+mn-lt"/>
          <a:ea typeface="ＭＳ Ｐゴシック" charset="0"/>
        </a:defRPr>
      </a:lvl4pPr>
      <a:lvl5pPr marL="1543050" indent="-171450" algn="l" rtl="0" fontAlgn="base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  <a:ea typeface="ＭＳ Ｐゴシック" charset="0"/>
        </a:defRPr>
      </a:lvl5pPr>
      <a:lvl6pPr marL="1885950" indent="-171450" algn="l" rtl="0" eaLnBrk="1" fontAlgn="base" hangingPunct="1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</a:defRPr>
      </a:lvl6pPr>
      <a:lvl7pPr marL="2228850" indent="-171450" algn="l" rtl="0" eaLnBrk="1" fontAlgn="base" hangingPunct="1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</a:defRPr>
      </a:lvl7pPr>
      <a:lvl8pPr marL="2571750" indent="-171450" algn="l" rtl="0" eaLnBrk="1" fontAlgn="base" hangingPunct="1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</a:defRPr>
      </a:lvl8pPr>
      <a:lvl9pPr marL="2914650" indent="-171450" algn="l" rtl="0" eaLnBrk="1" fontAlgn="base" hangingPunct="1">
        <a:spcBef>
          <a:spcPct val="20000"/>
        </a:spcBef>
        <a:spcAft>
          <a:spcPct val="0"/>
        </a:spcAft>
        <a:defRPr sz="15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 smtClean="0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3077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98" r:id="rId1"/>
    <p:sldLayoutId id="2147484899" r:id="rId2"/>
    <p:sldLayoutId id="2147484900" r:id="rId3"/>
    <p:sldLayoutId id="2147484901" r:id="rId4"/>
    <p:sldLayoutId id="2147484902" r:id="rId5"/>
    <p:sldLayoutId id="2147484903" r:id="rId6"/>
    <p:sldLayoutId id="2147484904" r:id="rId7"/>
    <p:sldLayoutId id="2147484905" r:id="rId8"/>
    <p:sldLayoutId id="2147484906" r:id="rId9"/>
    <p:sldLayoutId id="2147484907" r:id="rId10"/>
    <p:sldLayoutId id="21474849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 smtClean="0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415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10" r:id="rId1"/>
    <p:sldLayoutId id="2147484911" r:id="rId2"/>
    <p:sldLayoutId id="2147484912" r:id="rId3"/>
    <p:sldLayoutId id="2147484913" r:id="rId4"/>
    <p:sldLayoutId id="2147484914" r:id="rId5"/>
    <p:sldLayoutId id="2147484915" r:id="rId6"/>
    <p:sldLayoutId id="2147484916" r:id="rId7"/>
    <p:sldLayoutId id="2147484917" r:id="rId8"/>
    <p:sldLayoutId id="2147484918" r:id="rId9"/>
    <p:sldLayoutId id="2147484919" r:id="rId10"/>
    <p:sldLayoutId id="21474849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2780AF-CFDC-EE5B-7D43-5BE1F70FB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9480D9-4B67-9F6B-790F-2B51746DE1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A1C75-938A-5AA8-1320-93B810603D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837448-9BF7-824E-AF52-4EB97C4EF18F}" type="datetimeFigureOut">
              <a:rPr lang="en-US" smtClean="0"/>
              <a:t>6/2/24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6509B-FFAE-28B1-72A5-6AD10D3FEB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F64AC-2EBC-EA4E-6F29-16D4C266C0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18968-4D26-6148-872B-4F6CA52A9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34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2" r:id="rId1"/>
    <p:sldLayoutId id="2147484923" r:id="rId2"/>
    <p:sldLayoutId id="2147484924" r:id="rId3"/>
    <p:sldLayoutId id="2147484925" r:id="rId4"/>
    <p:sldLayoutId id="2147484926" r:id="rId5"/>
    <p:sldLayoutId id="2147484927" r:id="rId6"/>
    <p:sldLayoutId id="2147484928" r:id="rId7"/>
    <p:sldLayoutId id="2147484929" r:id="rId8"/>
    <p:sldLayoutId id="2147484930" r:id="rId9"/>
    <p:sldLayoutId id="2147484931" r:id="rId10"/>
    <p:sldLayoutId id="21474849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034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56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3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342900" fontAlgn="auto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D520036B-1E10-BC4B-A95C-2D6B06DBFF0A}" type="datetimeFigureOut">
              <a:rPr lang="en-US"/>
              <a:pPr>
                <a:defRPr/>
              </a:pPr>
              <a:t>6/2/24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342900" fontAlgn="auto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defTabSz="342900" fontAlgn="auto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fld id="{4518C171-7963-1547-A15A-7E5CDA4D03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158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34" r:id="rId1"/>
    <p:sldLayoutId id="2147484935" r:id="rId2"/>
    <p:sldLayoutId id="2147484936" r:id="rId3"/>
    <p:sldLayoutId id="2147484937" r:id="rId4"/>
    <p:sldLayoutId id="2147484938" r:id="rId5"/>
    <p:sldLayoutId id="2147484939" r:id="rId6"/>
    <p:sldLayoutId id="2147484940" r:id="rId7"/>
    <p:sldLayoutId id="2147484941" r:id="rId8"/>
    <p:sldLayoutId id="2147484942" r:id="rId9"/>
    <p:sldLayoutId id="2147484943" r:id="rId10"/>
    <p:sldLayoutId id="2147484944" r:id="rId11"/>
  </p:sldLayoutIdLst>
  <p:transition spd="slow">
    <p:randomBar dir="vert"/>
  </p:transition>
  <p:txStyles>
    <p:titleStyle>
      <a:lvl1pPr algn="ctr" defTabSz="342900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3429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6858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0287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3716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257175" indent="-257175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57213" indent="-214313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8572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8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2001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15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5430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15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fld id="{CD5F907C-FDF9-7C42-8B5B-41580FCEEB13}" type="datetimeFigureOut">
              <a:rPr lang="en-US" smtClean="0"/>
              <a:pPr/>
              <a:t>6/2/24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0" i="0">
                <a:solidFill>
                  <a:schemeClr val="tx1">
                    <a:tint val="75000"/>
                  </a:schemeClr>
                </a:solidFill>
                <a:latin typeface="Arial Regular"/>
              </a:defRPr>
            </a:lvl1pPr>
          </a:lstStyle>
          <a:p>
            <a:fld id="{1494DB9E-2A2C-4E4B-94DA-051F18220C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655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46" r:id="rId1"/>
    <p:sldLayoutId id="2147484947" r:id="rId2"/>
    <p:sldLayoutId id="2147484948" r:id="rId3"/>
    <p:sldLayoutId id="2147484949" r:id="rId4"/>
    <p:sldLayoutId id="2147484950" r:id="rId5"/>
    <p:sldLayoutId id="2147484951" r:id="rId6"/>
    <p:sldLayoutId id="2147484952" r:id="rId7"/>
    <p:sldLayoutId id="2147484953" r:id="rId8"/>
    <p:sldLayoutId id="2147484954" r:id="rId9"/>
    <p:sldLayoutId id="2147484955" r:id="rId10"/>
    <p:sldLayoutId id="2147484956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b="0" i="0" kern="1200">
          <a:solidFill>
            <a:schemeClr val="tx1"/>
          </a:solidFill>
          <a:latin typeface="Arial Regular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rial Regular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b="0" i="0" kern="1200">
          <a:solidFill>
            <a:schemeClr val="tx1"/>
          </a:solidFill>
          <a:latin typeface="Arial Regular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b="0" i="0" kern="1200">
          <a:solidFill>
            <a:schemeClr val="tx1"/>
          </a:solidFill>
          <a:latin typeface="Arial Regular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b="0" i="0" kern="1200">
          <a:solidFill>
            <a:schemeClr val="tx1"/>
          </a:solidFill>
          <a:latin typeface="Arial Regular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 smtClean="0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868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58" r:id="rId1"/>
    <p:sldLayoutId id="2147484959" r:id="rId2"/>
    <p:sldLayoutId id="2147484960" r:id="rId3"/>
    <p:sldLayoutId id="2147484961" r:id="rId4"/>
    <p:sldLayoutId id="2147484962" r:id="rId5"/>
    <p:sldLayoutId id="2147484963" r:id="rId6"/>
    <p:sldLayoutId id="2147484964" r:id="rId7"/>
    <p:sldLayoutId id="2147484965" r:id="rId8"/>
    <p:sldLayoutId id="2147484966" r:id="rId9"/>
    <p:sldLayoutId id="2147484967" r:id="rId10"/>
    <p:sldLayoutId id="214748496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76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976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976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5A5C5D6-D77E-034D-8A3C-060E733DE7A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950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70" r:id="rId1"/>
    <p:sldLayoutId id="2147484971" r:id="rId2"/>
    <p:sldLayoutId id="2147484972" r:id="rId3"/>
    <p:sldLayoutId id="2147484973" r:id="rId4"/>
    <p:sldLayoutId id="2147484974" r:id="rId5"/>
    <p:sldLayoutId id="2147484975" r:id="rId6"/>
    <p:sldLayoutId id="2147484976" r:id="rId7"/>
    <p:sldLayoutId id="2147484977" r:id="rId8"/>
    <p:sldLayoutId id="2147484978" r:id="rId9"/>
    <p:sldLayoutId id="2147484979" r:id="rId10"/>
    <p:sldLayoutId id="2147484980" r:id="rId11"/>
  </p:sldLayoutIdLst>
  <p:transition spd="slow"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6/2/24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503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82" r:id="rId1"/>
    <p:sldLayoutId id="2147484983" r:id="rId2"/>
    <p:sldLayoutId id="2147484984" r:id="rId3"/>
    <p:sldLayoutId id="2147484985" r:id="rId4"/>
    <p:sldLayoutId id="2147484986" r:id="rId5"/>
    <p:sldLayoutId id="2147484987" r:id="rId6"/>
    <p:sldLayoutId id="2147484988" r:id="rId7"/>
    <p:sldLayoutId id="2147484989" r:id="rId8"/>
    <p:sldLayoutId id="2147484990" r:id="rId9"/>
    <p:sldLayoutId id="2147484991" r:id="rId10"/>
    <p:sldLayoutId id="2147484992" r:id="rId11"/>
    <p:sldLayoutId id="2147484993" r:id="rId12"/>
    <p:sldLayoutId id="2147484994" r:id="rId13"/>
    <p:sldLayoutId id="2147484995" r:id="rId14"/>
  </p:sldLayoutIdLst>
  <p:txStyles>
    <p:titleStyle>
      <a:lvl1pPr algn="ctr" defTabSz="3429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3429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buFont typeface="Arial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ct val="20000"/>
        </a:spcBef>
        <a:buFont typeface="Arial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ct val="20000"/>
        </a:spcBef>
        <a:buFont typeface="Arial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5517" y="1633541"/>
            <a:ext cx="5001683" cy="491172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3" tIns="35713" rIns="35713" bIns="3571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161795" name="Line 3"/>
          <p:cNvSpPr>
            <a:spLocks noChangeShapeType="1"/>
          </p:cNvSpPr>
          <p:nvPr/>
        </p:nvSpPr>
        <p:spPr bwMode="auto">
          <a:xfrm>
            <a:off x="607485" y="1384303"/>
            <a:ext cx="4809067" cy="9525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lIns="0" tIns="0" rIns="0" bIns="0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350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61796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535517" y="231775"/>
            <a:ext cx="5001683" cy="101917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3" tIns="35713" rIns="35713" bIns="35713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 Light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70587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97" r:id="rId1"/>
    <p:sldLayoutId id="2147484998" r:id="rId2"/>
  </p:sldLayoutIdLst>
  <p:transition/>
  <p:txStyles>
    <p:titleStyle>
      <a:lvl1pPr algn="l" defTabSz="482204" rtl="0" eaLnBrk="0" fontAlgn="base" hangingPunct="0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+mj-lt"/>
          <a:ea typeface="ＭＳ Ｐゴシック" pitchFamily="34" charset="-128"/>
          <a:cs typeface="ＭＳ Ｐゴシック" charset="0"/>
          <a:sym typeface="Gill Sans Light" charset="0"/>
        </a:defRPr>
      </a:lvl1pPr>
      <a:lvl2pPr algn="l" defTabSz="482204" rtl="0" eaLnBrk="0" fontAlgn="base" hangingPunct="0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Gill Sans Light" charset="0"/>
          <a:ea typeface="ＭＳ Ｐゴシック" pitchFamily="34" charset="-128"/>
          <a:cs typeface="ＭＳ Ｐゴシック" charset="0"/>
          <a:sym typeface="Gill Sans Light" charset="0"/>
        </a:defRPr>
      </a:lvl2pPr>
      <a:lvl3pPr algn="l" defTabSz="482204" rtl="0" eaLnBrk="0" fontAlgn="base" hangingPunct="0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Gill Sans Light" charset="0"/>
          <a:ea typeface="ＭＳ Ｐゴシック" pitchFamily="34" charset="-128"/>
          <a:cs typeface="ＭＳ Ｐゴシック" charset="0"/>
          <a:sym typeface="Gill Sans Light" charset="0"/>
        </a:defRPr>
      </a:lvl3pPr>
      <a:lvl4pPr algn="l" defTabSz="482204" rtl="0" eaLnBrk="0" fontAlgn="base" hangingPunct="0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Gill Sans Light" charset="0"/>
          <a:ea typeface="ＭＳ Ｐゴシック" pitchFamily="34" charset="-128"/>
          <a:cs typeface="ＭＳ Ｐゴシック" charset="0"/>
          <a:sym typeface="Gill Sans Light" charset="0"/>
        </a:defRPr>
      </a:lvl4pPr>
      <a:lvl5pPr algn="l" defTabSz="482204" rtl="0" eaLnBrk="0" fontAlgn="base" hangingPunct="0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Gill Sans Light" charset="0"/>
          <a:ea typeface="ＭＳ Ｐゴシック" pitchFamily="34" charset="-128"/>
          <a:cs typeface="ＭＳ Ｐゴシック" charset="0"/>
          <a:sym typeface="Gill Sans Light" charset="0"/>
        </a:defRPr>
      </a:lvl5pPr>
      <a:lvl6pPr marL="342900" algn="l" defTabSz="482204" rtl="0" fontAlgn="base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Gill Sans Light" charset="0"/>
          <a:sym typeface="Gill Sans Light" charset="0"/>
        </a:defRPr>
      </a:lvl6pPr>
      <a:lvl7pPr marL="685800" algn="l" defTabSz="482204" rtl="0" fontAlgn="base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Gill Sans Light" charset="0"/>
          <a:sym typeface="Gill Sans Light" charset="0"/>
        </a:defRPr>
      </a:lvl7pPr>
      <a:lvl8pPr marL="1028700" algn="l" defTabSz="482204" rtl="0" fontAlgn="base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Gill Sans Light" charset="0"/>
          <a:sym typeface="Gill Sans Light" charset="0"/>
        </a:defRPr>
      </a:lvl8pPr>
      <a:lvl9pPr marL="1371600" algn="l" defTabSz="482204" rtl="0" fontAlgn="base">
        <a:spcBef>
          <a:spcPct val="0"/>
        </a:spcBef>
        <a:spcAft>
          <a:spcPct val="0"/>
        </a:spcAft>
        <a:defRPr sz="2550">
          <a:solidFill>
            <a:schemeClr val="tx1"/>
          </a:solidFill>
          <a:latin typeface="Gill Sans Light" charset="0"/>
          <a:sym typeface="Gill Sans Light" charset="0"/>
        </a:defRPr>
      </a:lvl9pPr>
    </p:titleStyle>
    <p:bodyStyle>
      <a:lvl1pPr marL="140494" indent="-140494" algn="l" defTabSz="482204" rtl="0" eaLnBrk="0" fontAlgn="base" hangingPunct="0">
        <a:spcBef>
          <a:spcPts val="1585"/>
        </a:spcBef>
        <a:spcAft>
          <a:spcPct val="0"/>
        </a:spcAft>
        <a:buClr>
          <a:srgbClr val="000000"/>
        </a:buClr>
        <a:buSzPct val="100000"/>
        <a:buFont typeface="Helvetica Neue" charset="0"/>
        <a:buChar char="•"/>
        <a:defRPr>
          <a:solidFill>
            <a:schemeClr val="tx1"/>
          </a:solidFill>
          <a:latin typeface="+mn-lt"/>
          <a:ea typeface="ＭＳ Ｐゴシック" pitchFamily="34" charset="-128"/>
          <a:cs typeface="ＭＳ Ｐゴシック" charset="0"/>
          <a:sym typeface="Helvetica Neue" charset="0"/>
        </a:defRPr>
      </a:lvl1pPr>
      <a:lvl2pPr marL="347663" indent="-140494" algn="l" defTabSz="482204" rtl="0" eaLnBrk="0" fontAlgn="base" hangingPunct="0">
        <a:spcBef>
          <a:spcPts val="947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2pPr>
      <a:lvl3pPr marL="582216" indent="-140494" algn="l" defTabSz="482204" rtl="0" eaLnBrk="0" fontAlgn="base" hangingPunct="0">
        <a:spcBef>
          <a:spcPts val="947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3pPr>
      <a:lvl4pPr marL="816769" indent="-140494" algn="l" defTabSz="482204" rtl="0" eaLnBrk="0" fontAlgn="base" hangingPunct="0">
        <a:spcBef>
          <a:spcPts val="2531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4pPr>
      <a:lvl5pPr marL="1051322" indent="-140494" algn="l" defTabSz="482204" rtl="0" eaLnBrk="0" fontAlgn="base" hangingPunct="0">
        <a:spcBef>
          <a:spcPts val="2531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5pPr>
      <a:lvl6pPr marL="1394222" indent="-140494" algn="l" defTabSz="482204" rtl="0" fontAlgn="base">
        <a:spcBef>
          <a:spcPts val="2531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6pPr>
      <a:lvl7pPr marL="1737122" indent="-140494" algn="l" defTabSz="482204" rtl="0" fontAlgn="base">
        <a:spcBef>
          <a:spcPts val="2531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7pPr>
      <a:lvl8pPr marL="2080022" indent="-140494" algn="l" defTabSz="482204" rtl="0" fontAlgn="base">
        <a:spcBef>
          <a:spcPts val="2531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8pPr>
      <a:lvl9pPr marL="2422922" indent="-140494" algn="l" defTabSz="482204" rtl="0" fontAlgn="base">
        <a:spcBef>
          <a:spcPts val="2531"/>
        </a:spcBef>
        <a:spcAft>
          <a:spcPct val="0"/>
        </a:spcAft>
        <a:buClr>
          <a:srgbClr val="747474"/>
        </a:buClr>
        <a:buSzPct val="100000"/>
        <a:buFont typeface="Helvetica Neue" charset="0"/>
        <a:buChar char="•"/>
        <a:defRPr>
          <a:solidFill>
            <a:srgbClr val="747474"/>
          </a:solidFill>
          <a:latin typeface="+mn-lt"/>
          <a:ea typeface="ＭＳ Ｐゴシック" charset="-128"/>
          <a:sym typeface="Helvetica Neue" charset="0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3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900" b="0" i="0">
                <a:solidFill>
                  <a:srgbClr val="FFFFFF"/>
                </a:solidFill>
                <a:latin typeface="Arial Regular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900" b="0" i="0">
                <a:solidFill>
                  <a:srgbClr val="FFFFFF"/>
                </a:solidFill>
                <a:latin typeface="Arial Regular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900" b="0" i="0">
                <a:solidFill>
                  <a:srgbClr val="FFFFFF"/>
                </a:solidFill>
                <a:latin typeface="Arial Regular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 smtClean="0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9701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5000" r:id="rId1"/>
    <p:sldLayoutId id="2147485001" r:id="rId2"/>
    <p:sldLayoutId id="2147485002" r:id="rId3"/>
    <p:sldLayoutId id="2147485003" r:id="rId4"/>
    <p:sldLayoutId id="2147485004" r:id="rId5"/>
    <p:sldLayoutId id="2147485005" r:id="rId6"/>
    <p:sldLayoutId id="2147485006" r:id="rId7"/>
    <p:sldLayoutId id="2147485007" r:id="rId8"/>
    <p:sldLayoutId id="2147485008" r:id="rId9"/>
    <p:sldLayoutId id="2147485009" r:id="rId10"/>
    <p:sldLayoutId id="2147485010" r:id="rId11"/>
  </p:sldLayoutIdLst>
  <p:txStyles>
    <p:titleStyle>
      <a:lvl1pPr algn="ctr" defTabSz="342900" rtl="0" eaLnBrk="0" fontAlgn="base" hangingPunct="0">
        <a:spcBef>
          <a:spcPct val="0"/>
        </a:spcBef>
        <a:spcAft>
          <a:spcPct val="0"/>
        </a:spcAft>
        <a:defRPr sz="3300" b="0" i="0">
          <a:solidFill>
            <a:schemeClr val="tx1"/>
          </a:solidFill>
          <a:latin typeface="Arial Regular"/>
          <a:ea typeface="ＭＳ Ｐゴシック" charset="0"/>
          <a:cs typeface="ＭＳ Ｐゴシック" charset="0"/>
        </a:defRPr>
      </a:lvl1pPr>
      <a:lvl2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3429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3429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6pPr>
      <a:lvl7pPr marL="6858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7pPr>
      <a:lvl8pPr marL="10287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8pPr>
      <a:lvl9pPr marL="1371600" algn="ctr" defTabSz="3429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9pPr>
    </p:titleStyle>
    <p:bodyStyle>
      <a:lvl1pPr marL="257175" indent="-257175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b="0" i="0">
          <a:solidFill>
            <a:schemeClr val="tx1"/>
          </a:solidFill>
          <a:latin typeface="Arial Regular"/>
          <a:ea typeface="ＭＳ Ｐゴシック" charset="0"/>
          <a:cs typeface="ＭＳ Ｐゴシック" charset="0"/>
        </a:defRPr>
      </a:lvl1pPr>
      <a:lvl2pPr marL="557213" indent="-214313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100" b="0" i="0">
          <a:solidFill>
            <a:schemeClr val="tx1"/>
          </a:solidFill>
          <a:latin typeface="Arial Regular"/>
          <a:ea typeface="ＭＳ Ｐゴシック" charset="0"/>
        </a:defRPr>
      </a:lvl2pPr>
      <a:lvl3pPr marL="8572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800" b="0" i="0">
          <a:solidFill>
            <a:schemeClr val="tx1"/>
          </a:solidFill>
          <a:latin typeface="Arial Regular"/>
          <a:ea typeface="ＭＳ Ｐゴシック" charset="0"/>
        </a:defRPr>
      </a:lvl3pPr>
      <a:lvl4pPr marL="12001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1500" b="0" i="0">
          <a:solidFill>
            <a:schemeClr val="tx1"/>
          </a:solidFill>
          <a:latin typeface="Arial Regular"/>
          <a:ea typeface="ＭＳ Ｐゴシック" charset="0"/>
        </a:defRPr>
      </a:lvl4pPr>
      <a:lvl5pPr marL="1543050" indent="-171450" algn="l" defTabSz="3429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1500" b="0" i="0">
          <a:solidFill>
            <a:schemeClr val="tx1"/>
          </a:solidFill>
          <a:latin typeface="Arial Regular"/>
          <a:ea typeface="ＭＳ Ｐゴシック" charset="0"/>
        </a:defRPr>
      </a:lvl5pPr>
      <a:lvl6pPr marL="1885950" indent="-171450" algn="l" defTabSz="3429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defTabSz="3429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defTabSz="3429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defTabSz="3429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sv-S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71C3D-08EC-4E32-BCAC-44E8A0483DD4}" type="datetimeFigureOut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2024-06-02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E4225-946B-4CD9-8CF5-14E9779C8BC1}" type="slidenum">
              <a:rPr lang="sv-S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sv-S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4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012" r:id="rId1"/>
    <p:sldLayoutId id="2147485013" r:id="rId2"/>
    <p:sldLayoutId id="2147485014" r:id="rId3"/>
    <p:sldLayoutId id="2147485015" r:id="rId4"/>
    <p:sldLayoutId id="2147485016" r:id="rId5"/>
    <p:sldLayoutId id="2147485017" r:id="rId6"/>
    <p:sldLayoutId id="2147485018" r:id="rId7"/>
    <p:sldLayoutId id="2147485019" r:id="rId8"/>
    <p:sldLayoutId id="2147485020" r:id="rId9"/>
    <p:sldLayoutId id="2147485021" r:id="rId10"/>
    <p:sldLayoutId id="2147485022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v-SE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10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3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8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6.xml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9.xml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emf"/><Relationship Id="rId3" Type="http://schemas.openxmlformats.org/officeDocument/2006/relationships/oleObject" Target="../embeddings/oleObject1.bin"/><Relationship Id="rId7" Type="http://schemas.openxmlformats.org/officeDocument/2006/relationships/image" Target="../media/image29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0.xml"/><Relationship Id="rId6" Type="http://schemas.openxmlformats.org/officeDocument/2006/relationships/image" Target="../media/image28.emf"/><Relationship Id="rId5" Type="http://schemas.openxmlformats.org/officeDocument/2006/relationships/image" Target="../media/image27.jpeg"/><Relationship Id="rId4" Type="http://schemas.openxmlformats.org/officeDocument/2006/relationships/image" Target="../media/image26.png"/><Relationship Id="rId9" Type="http://schemas.openxmlformats.org/officeDocument/2006/relationships/image" Target="../media/image3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4.xml"/><Relationship Id="rId6" Type="http://schemas.openxmlformats.org/officeDocument/2006/relationships/image" Target="../media/image34.emf"/><Relationship Id="rId5" Type="http://schemas.openxmlformats.org/officeDocument/2006/relationships/image" Target="../media/image28.emf"/><Relationship Id="rId4" Type="http://schemas.openxmlformats.org/officeDocument/2006/relationships/image" Target="../media/image33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0.xml"/><Relationship Id="rId4" Type="http://schemas.openxmlformats.org/officeDocument/2006/relationships/image" Target="../media/image3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3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8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8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microsoft.com/office/2007/relationships/media" Target="../media/media2.mov"/><Relationship Id="rId7" Type="http://schemas.openxmlformats.org/officeDocument/2006/relationships/image" Target="../media/image2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oleObject" Target="../embeddings/oleObject2.bin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2.mov"/><Relationship Id="rId9" Type="http://schemas.openxmlformats.org/officeDocument/2006/relationships/image" Target="../media/image4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iff"/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49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4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10.xml"/><Relationship Id="rId5" Type="http://schemas.openxmlformats.org/officeDocument/2006/relationships/hyperlink" Target="https://arxiv.org/abs/2205.03740" TargetMode="Externa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8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67.xml"/><Relationship Id="rId6" Type="http://schemas.openxmlformats.org/officeDocument/2006/relationships/image" Target="../media/image52.jpeg"/><Relationship Id="rId5" Type="http://schemas.openxmlformats.org/officeDocument/2006/relationships/image" Target="../media/image51.pn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47.xml"/><Relationship Id="rId4" Type="http://schemas.openxmlformats.org/officeDocument/2006/relationships/image" Target="../media/image55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3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306.17275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5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27.xml"/><Relationship Id="rId5" Type="http://schemas.openxmlformats.org/officeDocument/2006/relationships/image" Target="../media/image60.emf"/><Relationship Id="rId4" Type="http://schemas.openxmlformats.org/officeDocument/2006/relationships/image" Target="../media/image59.em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5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30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305.xml"/><Relationship Id="rId4" Type="http://schemas.openxmlformats.org/officeDocument/2006/relationships/image" Target="../media/image64.e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4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0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316.xml"/><Relationship Id="rId4" Type="http://schemas.openxmlformats.org/officeDocument/2006/relationships/image" Target="../media/image68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tiff"/><Relationship Id="rId1" Type="http://schemas.openxmlformats.org/officeDocument/2006/relationships/slideLayout" Target="../slideLayouts/slideLayout34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7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73.tiff"/><Relationship Id="rId4" Type="http://schemas.openxmlformats.org/officeDocument/2006/relationships/image" Target="../media/image72.tif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74.png"/><Relationship Id="rId4" Type="http://schemas.openxmlformats.org/officeDocument/2006/relationships/notesSlide" Target="../notesSlides/notesSlide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0.xml"/><Relationship Id="rId4" Type="http://schemas.openxmlformats.org/officeDocument/2006/relationships/image" Target="../media/image76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4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55.xml"/><Relationship Id="rId4" Type="http://schemas.openxmlformats.org/officeDocument/2006/relationships/image" Target="../media/image78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55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7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360.xml"/><Relationship Id="rId4" Type="http://schemas.openxmlformats.org/officeDocument/2006/relationships/image" Target="../media/image8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71.xml"/><Relationship Id="rId4" Type="http://schemas.openxmlformats.org/officeDocument/2006/relationships/image" Target="../media/image8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31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391.xml"/><Relationship Id="rId4" Type="http://schemas.openxmlformats.org/officeDocument/2006/relationships/image" Target="../media/image89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26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38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71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73.tiff"/><Relationship Id="rId4" Type="http://schemas.openxmlformats.org/officeDocument/2006/relationships/image" Target="../media/image72.tiff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74.png"/><Relationship Id="rId4" Type="http://schemas.openxmlformats.org/officeDocument/2006/relationships/notesSlide" Target="../notesSlides/notesSlide2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70.xml"/><Relationship Id="rId4" Type="http://schemas.openxmlformats.org/officeDocument/2006/relationships/image" Target="../media/image7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55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55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55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tiff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38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emf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100.emf"/><Relationship Id="rId5" Type="http://schemas.openxmlformats.org/officeDocument/2006/relationships/image" Target="../media/image99.emf"/><Relationship Id="rId4" Type="http://schemas.openxmlformats.org/officeDocument/2006/relationships/image" Target="../media/image98.emf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70.xml"/><Relationship Id="rId4" Type="http://schemas.openxmlformats.org/officeDocument/2006/relationships/image" Target="../media/image102.jpeg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9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6.xml"/><Relationship Id="rId5" Type="http://schemas.openxmlformats.org/officeDocument/2006/relationships/image" Target="../media/image103.tiff"/><Relationship Id="rId4" Type="http://schemas.openxmlformats.org/officeDocument/2006/relationships/image" Target="../media/image23.pn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13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205.03740" TargetMode="External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13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3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7.xml"/><Relationship Id="rId5" Type="http://schemas.openxmlformats.org/officeDocument/2006/relationships/image" Target="../media/image106.png"/><Relationship Id="rId4" Type="http://schemas.openxmlformats.org/officeDocument/2006/relationships/image" Target="../media/image26.pn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3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2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emf"/><Relationship Id="rId1" Type="http://schemas.openxmlformats.org/officeDocument/2006/relationships/slideLayout" Target="../slideLayouts/slideLayout32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emf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2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49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7" Type="http://schemas.openxmlformats.org/officeDocument/2006/relationships/image" Target="../media/image117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348.xm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image" Target="../media/image114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4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47.xml"/><Relationship Id="rId4" Type="http://schemas.openxmlformats.org/officeDocument/2006/relationships/image" Target="../media/image120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microsoft.com/office/2007/relationships/media" Target="../media/media2.mov"/><Relationship Id="rId7" Type="http://schemas.openxmlformats.org/officeDocument/2006/relationships/image" Target="../media/image2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oleObject" Target="../embeddings/oleObject6.bin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2.mov"/><Relationship Id="rId9" Type="http://schemas.openxmlformats.org/officeDocument/2006/relationships/image" Target="../media/image46.pn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98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tif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09.xml"/><Relationship Id="rId4" Type="http://schemas.openxmlformats.org/officeDocument/2006/relationships/image" Target="../media/image76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tiff"/><Relationship Id="rId2" Type="http://schemas.openxmlformats.org/officeDocument/2006/relationships/image" Target="../media/image75.tiff"/><Relationship Id="rId1" Type="http://schemas.openxmlformats.org/officeDocument/2006/relationships/slideLayout" Target="../slideLayouts/slideLayout126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0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9.xml"/><Relationship Id="rId4" Type="http://schemas.openxmlformats.org/officeDocument/2006/relationships/image" Target="../media/image25.jpeg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tiff"/><Relationship Id="rId1" Type="http://schemas.openxmlformats.org/officeDocument/2006/relationships/slideLayout" Target="../slideLayouts/slideLayout3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81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7" Type="http://schemas.openxmlformats.org/officeDocument/2006/relationships/image" Target="../media/image117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35.xm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image" Target="../media/image114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tiff"/><Relationship Id="rId2" Type="http://schemas.openxmlformats.org/officeDocument/2006/relationships/image" Target="../media/image125.tiff"/><Relationship Id="rId1" Type="http://schemas.openxmlformats.org/officeDocument/2006/relationships/slideLayout" Target="../slideLayouts/slideLayout126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13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28.tiff"/><Relationship Id="rId1" Type="http://schemas.openxmlformats.org/officeDocument/2006/relationships/slideLayout" Target="../slideLayouts/slideLayout225.xml"/><Relationship Id="rId4" Type="http://schemas.openxmlformats.org/officeDocument/2006/relationships/image" Target="../media/image49.emf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emf"/><Relationship Id="rId2" Type="http://schemas.openxmlformats.org/officeDocument/2006/relationships/image" Target="../media/image130.tiff"/><Relationship Id="rId1" Type="http://schemas.openxmlformats.org/officeDocument/2006/relationships/slideLayout" Target="../slideLayouts/slideLayout45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45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209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316.xml"/><Relationship Id="rId4" Type="http://schemas.openxmlformats.org/officeDocument/2006/relationships/image" Target="../media/image137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137.xml"/><Relationship Id="rId4" Type="http://schemas.openxmlformats.org/officeDocument/2006/relationships/image" Target="../media/image138.png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emf"/><Relationship Id="rId1" Type="http://schemas.openxmlformats.org/officeDocument/2006/relationships/slideLayout" Target="../slideLayouts/slideLayout137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327.xml"/><Relationship Id="rId4" Type="http://schemas.openxmlformats.org/officeDocument/2006/relationships/image" Target="../media/image142.png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13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8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tif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8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38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38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0.xml"/><Relationship Id="rId5" Type="http://schemas.openxmlformats.org/officeDocument/2006/relationships/image" Target="../media/image149.jpeg"/><Relationship Id="rId4" Type="http://schemas.openxmlformats.org/officeDocument/2006/relationships/image" Target="../media/image148.sv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2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102705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351545" y="58846"/>
            <a:ext cx="8483078" cy="6740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neutrino astronomy and the origin of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   cosmic rays</a:t>
            </a: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 err="1">
                <a:solidFill>
                  <a:srgbClr val="FFFFFF"/>
                </a:solidFill>
                <a:cs typeface="ＭＳ Ｐゴシック" charset="0"/>
              </a:rPr>
              <a:t>IceCube</a:t>
            </a: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the cosmic neutrino energy spectrum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ea typeface="+mn-ea"/>
                <a:cs typeface="Arial" panose="020B0604020202020204" pitchFamily="34" charset="0"/>
              </a:rPr>
              <a:t>first sources of neutrinos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and the answer is: supermassive black holes at the cores of active galaxies ?</a:t>
            </a: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defTabSz="91440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9707791" y="6245007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 err="1">
                <a:solidFill>
                  <a:srgbClr val="FFFFFF"/>
                </a:solidFill>
                <a:cs typeface="ＭＳ Ｐゴシック" charset="0"/>
              </a:rPr>
              <a:t>IceCube.wisc.edu</a:t>
            </a:r>
            <a:endParaRPr lang="en-US" sz="2000" dirty="0">
              <a:solidFill>
                <a:srgbClr val="FFFFFF"/>
              </a:solidFill>
              <a:cs typeface="ＭＳ Ｐゴシック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75D22C-D463-074B-AE11-2E31DA77E401}"/>
              </a:ext>
            </a:extLst>
          </p:cNvPr>
          <p:cNvSpPr txBox="1"/>
          <p:nvPr/>
        </p:nvSpPr>
        <p:spPr>
          <a:xfrm>
            <a:off x="108058" y="102471"/>
            <a:ext cx="68922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IceCube</a:t>
            </a: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: the First Decade of Neutrino Astronomy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 err="1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francis</a:t>
            </a:r>
            <a:r>
              <a:rPr lang="en-US" dirty="0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 </a:t>
            </a:r>
            <a:r>
              <a:rPr lang="en-US" dirty="0" err="1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halzen</a:t>
            </a:r>
            <a:endParaRPr lang="en-US" dirty="0">
              <a:solidFill>
                <a:srgbClr val="FFFFFF"/>
              </a:solidFill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A56F626-0050-B32B-86C1-4623BA382D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52411" y="221045"/>
            <a:ext cx="1644542" cy="1644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584950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0594" name="Picture 3"/>
          <p:cNvPicPr>
            <a:picLocks noChangeAspect="1"/>
          </p:cNvPicPr>
          <p:nvPr/>
        </p:nvPicPr>
        <p:blipFill>
          <a:blip r:embed="rId3" cstate="print">
            <a:alphaModFix amt="27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59014" y="2063750"/>
            <a:ext cx="8135937" cy="347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>
                    <a:alpha val="27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0595" name="Picture 1" descr="horizons_high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905001"/>
            <a:ext cx="8870950" cy="447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50596" name="Group 7"/>
          <p:cNvGrpSpPr>
            <a:grpSpLocks/>
          </p:cNvGrpSpPr>
          <p:nvPr/>
        </p:nvGrpSpPr>
        <p:grpSpPr bwMode="auto">
          <a:xfrm>
            <a:off x="2266950" y="1023938"/>
            <a:ext cx="8128000" cy="976312"/>
            <a:chOff x="1047537" y="1315998"/>
            <a:chExt cx="8110728" cy="976730"/>
          </a:xfrm>
        </p:grpSpPr>
        <p:sp>
          <p:nvSpPr>
            <p:cNvPr id="9" name="Rectangle 8"/>
            <p:cNvSpPr/>
            <p:nvPr/>
          </p:nvSpPr>
          <p:spPr>
            <a:xfrm>
              <a:off x="1047537" y="1411289"/>
              <a:ext cx="8110728" cy="88143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>
                  <a:solidFill>
                    <a:srgbClr val="FFFFFF"/>
                  </a:solidFill>
                  <a:latin typeface="Times New Roman"/>
                  <a:ea typeface="ＭＳ Ｐゴシック"/>
                  <a:cs typeface="ＭＳ Ｐゴシック"/>
                </a:rPr>
                <a:t>?</a:t>
              </a:r>
            </a:p>
          </p:txBody>
        </p:sp>
        <p:pic>
          <p:nvPicPr>
            <p:cNvPr id="750610" name="Picture 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9653" y="1563362"/>
              <a:ext cx="1436259" cy="716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50611" name="Picture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4162" y="1546394"/>
              <a:ext cx="1410692" cy="7078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50612" name="Picture 1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10365" y="1563362"/>
              <a:ext cx="1449698" cy="716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5234384" y="2197437"/>
              <a:ext cx="264549" cy="95291"/>
            </a:xfrm>
            <a:prstGeom prst="rect">
              <a:avLst/>
            </a:prstGeom>
            <a:solidFill>
              <a:srgbClr val="000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srgbClr val="FFFFFF"/>
                </a:solidFill>
                <a:latin typeface="Times New Roman"/>
                <a:ea typeface="ＭＳ Ｐゴシック"/>
                <a:cs typeface="ＭＳ Ｐゴシック"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3832431" y="2191085"/>
              <a:ext cx="264550" cy="95291"/>
            </a:xfrm>
            <a:prstGeom prst="rect">
              <a:avLst/>
            </a:prstGeom>
            <a:solidFill>
              <a:srgbClr val="000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srgbClr val="FFFFFF"/>
                </a:solidFill>
                <a:latin typeface="Times New Roman"/>
                <a:ea typeface="ＭＳ Ｐゴシック"/>
                <a:cs typeface="ＭＳ Ｐゴシック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417807" y="2165674"/>
              <a:ext cx="262965" cy="95291"/>
            </a:xfrm>
            <a:prstGeom prst="rect">
              <a:avLst/>
            </a:prstGeom>
            <a:solidFill>
              <a:srgbClr val="000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srgbClr val="FFFFFF"/>
                </a:solidFill>
                <a:latin typeface="Times New Roman"/>
                <a:ea typeface="ＭＳ Ｐゴシック"/>
                <a:cs typeface="ＭＳ Ｐゴシック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090309" y="2197437"/>
              <a:ext cx="262965" cy="95291"/>
            </a:xfrm>
            <a:prstGeom prst="rect">
              <a:avLst/>
            </a:prstGeom>
            <a:solidFill>
              <a:srgbClr val="000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srgbClr val="FFFFFF"/>
                </a:solidFill>
                <a:latin typeface="Times New Roman"/>
                <a:ea typeface="ＭＳ Ｐゴシック"/>
                <a:cs typeface="ＭＳ Ｐゴシック"/>
              </a:endParaRPr>
            </a:p>
          </p:txBody>
        </p:sp>
        <p:sp>
          <p:nvSpPr>
            <p:cNvPr id="750617" name="TextBox 17"/>
            <p:cNvSpPr txBox="1">
              <a:spLocks noChangeArrowheads="1"/>
            </p:cNvSpPr>
            <p:nvPr/>
          </p:nvSpPr>
          <p:spPr bwMode="auto">
            <a:xfrm>
              <a:off x="6851650" y="1727200"/>
              <a:ext cx="18466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800">
                <a:solidFill>
                  <a:srgbClr val="000000"/>
                </a:solidFill>
                <a:latin typeface="Times New Roman" charset="0"/>
              </a:endParaRPr>
            </a:p>
          </p:txBody>
        </p:sp>
        <p:sp>
          <p:nvSpPr>
            <p:cNvPr id="750618" name="TextBox 18"/>
            <p:cNvSpPr txBox="1">
              <a:spLocks noChangeArrowheads="1"/>
            </p:cNvSpPr>
            <p:nvPr/>
          </p:nvSpPr>
          <p:spPr bwMode="auto">
            <a:xfrm>
              <a:off x="2731581" y="1335048"/>
              <a:ext cx="676813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400">
                  <a:solidFill>
                    <a:srgbClr val="FFFFFF"/>
                  </a:solidFill>
                  <a:latin typeface="Times New Roman" charset="0"/>
                </a:rPr>
                <a:t>optical</a:t>
              </a:r>
            </a:p>
          </p:txBody>
        </p:sp>
        <p:sp>
          <p:nvSpPr>
            <p:cNvPr id="750619" name="TextBox 19"/>
            <p:cNvSpPr txBox="1">
              <a:spLocks noChangeArrowheads="1"/>
            </p:cNvSpPr>
            <p:nvPr/>
          </p:nvSpPr>
          <p:spPr bwMode="auto">
            <a:xfrm>
              <a:off x="1220580" y="1335048"/>
              <a:ext cx="992579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400">
                  <a:solidFill>
                    <a:srgbClr val="FFFFFF"/>
                  </a:solidFill>
                  <a:latin typeface="Times New Roman" charset="0"/>
                </a:rPr>
                <a:t>microwave</a:t>
              </a:r>
            </a:p>
          </p:txBody>
        </p:sp>
        <p:sp>
          <p:nvSpPr>
            <p:cNvPr id="750620" name="TextBox 20"/>
            <p:cNvSpPr txBox="1">
              <a:spLocks noChangeArrowheads="1"/>
            </p:cNvSpPr>
            <p:nvPr/>
          </p:nvSpPr>
          <p:spPr bwMode="auto">
            <a:xfrm>
              <a:off x="4211022" y="1315998"/>
              <a:ext cx="672151" cy="3079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4572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400">
                  <a:solidFill>
                    <a:srgbClr val="FFFFFF"/>
                  </a:solidFill>
                  <a:latin typeface="Times New Roman" charset="0"/>
                </a:rPr>
                <a:t>X-rays</a:t>
              </a:r>
            </a:p>
          </p:txBody>
        </p:sp>
      </p:grpSp>
      <p:pic>
        <p:nvPicPr>
          <p:cNvPr id="750597" name="Picture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48613" y="1254126"/>
            <a:ext cx="1509712" cy="73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Donut 23"/>
          <p:cNvSpPr/>
          <p:nvPr/>
        </p:nvSpPr>
        <p:spPr>
          <a:xfrm>
            <a:off x="7642226" y="939800"/>
            <a:ext cx="2117725" cy="1384300"/>
          </a:xfrm>
          <a:prstGeom prst="donut">
            <a:avLst>
              <a:gd name="adj" fmla="val 24746"/>
            </a:avLst>
          </a:pr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000000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pic>
        <p:nvPicPr>
          <p:cNvPr id="750599" name="Picture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54776" y="1271589"/>
            <a:ext cx="139382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0600" name="TextBox 28"/>
          <p:cNvSpPr txBox="1">
            <a:spLocks noChangeArrowheads="1"/>
          </p:cNvSpPr>
          <p:nvPr/>
        </p:nvSpPr>
        <p:spPr bwMode="auto">
          <a:xfrm>
            <a:off x="6610351" y="1025526"/>
            <a:ext cx="10826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1400">
                <a:solidFill>
                  <a:srgbClr val="FFFFFF"/>
                </a:solidFill>
                <a:latin typeface="Times New Roman" charset="0"/>
              </a:rPr>
              <a:t>gamma-rays</a:t>
            </a:r>
          </a:p>
        </p:txBody>
      </p:sp>
      <p:sp>
        <p:nvSpPr>
          <p:cNvPr id="750601" name="TextBox 29"/>
          <p:cNvSpPr txBox="1">
            <a:spLocks noChangeArrowheads="1"/>
          </p:cNvSpPr>
          <p:nvPr/>
        </p:nvSpPr>
        <p:spPr bwMode="auto">
          <a:xfrm>
            <a:off x="8194676" y="1028701"/>
            <a:ext cx="206659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1400">
                <a:solidFill>
                  <a:srgbClr val="FFFFFF"/>
                </a:solidFill>
                <a:latin typeface="Times New Roman" charset="0"/>
              </a:rPr>
              <a:t> neutrinos       cosmic rays</a:t>
            </a:r>
          </a:p>
        </p:txBody>
      </p:sp>
      <p:pic>
        <p:nvPicPr>
          <p:cNvPr id="750602" name="Grafik 3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983832">
            <a:off x="9691688" y="1357314"/>
            <a:ext cx="360362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0603" name="Grafik 3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153936" flipH="1">
            <a:off x="9671051" y="1022350"/>
            <a:ext cx="512763" cy="1055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0604" name="TextBox 36"/>
          <p:cNvSpPr txBox="1">
            <a:spLocks noChangeArrowheads="1"/>
          </p:cNvSpPr>
          <p:nvPr/>
        </p:nvSpPr>
        <p:spPr bwMode="auto">
          <a:xfrm>
            <a:off x="7900198" y="2413000"/>
            <a:ext cx="2428871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terra incognita: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revealed by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neutrinos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1800" dirty="0">
                <a:solidFill>
                  <a:srgbClr val="FFFFFF"/>
                </a:solidFill>
                <a:latin typeface="Times New Roman" charset="0"/>
              </a:rPr>
              <a:t>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1800" dirty="0">
                <a:solidFill>
                  <a:srgbClr val="FFFFFF"/>
                </a:solidFill>
                <a:latin typeface="Times New Roman" charset="0"/>
              </a:rPr>
              <a:t> 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268538" y="2000250"/>
            <a:ext cx="8126412" cy="6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Times New Roman"/>
              <a:ea typeface="ＭＳ Ｐゴシック"/>
              <a:cs typeface="ＭＳ Ｐゴシック"/>
            </a:endParaRPr>
          </a:p>
        </p:txBody>
      </p:sp>
      <p:sp>
        <p:nvSpPr>
          <p:cNvPr id="750606" name="Rectangle 4"/>
          <p:cNvSpPr>
            <a:spLocks noChangeArrowheads="1"/>
          </p:cNvSpPr>
          <p:nvPr/>
        </p:nvSpPr>
        <p:spPr bwMode="auto">
          <a:xfrm>
            <a:off x="6213475" y="5113339"/>
            <a:ext cx="4572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>
                <a:solidFill>
                  <a:srgbClr val="000000"/>
                </a:solidFill>
                <a:latin typeface="Times New Roman" charset="0"/>
                <a:ea typeface="ＭＳ Ｐゴシック" charset="0"/>
                <a:cs typeface="ＭＳ Ｐゴシック" charset="0"/>
              </a:rPr>
              <a:t>Gravitational waves - ripples in space-time</a:t>
            </a:r>
          </a:p>
        </p:txBody>
      </p:sp>
      <p:sp>
        <p:nvSpPr>
          <p:cNvPr id="6" name="Rectangle 5"/>
          <p:cNvSpPr/>
          <p:nvPr/>
        </p:nvSpPr>
        <p:spPr>
          <a:xfrm>
            <a:off x="857355" y="265365"/>
            <a:ext cx="10477290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highest energy “radiation” from the Universe: cosmic rays, mostly protons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D2138-5F32-EA43-A1F7-309E368E7790}"/>
              </a:ext>
            </a:extLst>
          </p:cNvPr>
          <p:cNvSpPr txBox="1"/>
          <p:nvPr/>
        </p:nvSpPr>
        <p:spPr>
          <a:xfrm>
            <a:off x="1650317" y="6219226"/>
            <a:ext cx="96089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the Extreme Universe is opaque to gamma rays beyond our Galaxy</a:t>
            </a:r>
          </a:p>
        </p:txBody>
      </p:sp>
      <p:sp>
        <p:nvSpPr>
          <p:cNvPr id="2" name="Right Arrow 1">
            <a:extLst>
              <a:ext uri="{FF2B5EF4-FFF2-40B4-BE49-F238E27FC236}">
                <a16:creationId xmlns:a16="http://schemas.microsoft.com/office/drawing/2014/main" id="{09CF0B06-2983-270D-A43A-013EDF9E0716}"/>
              </a:ext>
            </a:extLst>
          </p:cNvPr>
          <p:cNvSpPr/>
          <p:nvPr/>
        </p:nvSpPr>
        <p:spPr>
          <a:xfrm rot="16200000">
            <a:off x="8490003" y="5089250"/>
            <a:ext cx="394692" cy="513909"/>
          </a:xfrm>
          <a:prstGeom prst="rightArrow">
            <a:avLst/>
          </a:prstGeom>
          <a:noFill/>
          <a:ln w="41275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81285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60F547-BC32-3442-865B-DFC48C1B6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3872" y="825897"/>
            <a:ext cx="9544538" cy="5195342"/>
          </a:xfrm>
          <a:prstGeom prst="rect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3342944-64E0-3749-A601-7162BB6E2750}"/>
              </a:ext>
            </a:extLst>
          </p:cNvPr>
          <p:cNvSpPr txBox="1"/>
          <p:nvPr/>
        </p:nvSpPr>
        <p:spPr>
          <a:xfrm>
            <a:off x="2153698" y="6317087"/>
            <a:ext cx="80169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25717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Arial" panose="020B0604020202020204" pitchFamily="34" charset="0"/>
              </a:rPr>
              <a:t>in the extreme universe neutrinos are unique astronomical messengers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44A441E-9866-314A-A2DF-545E5BA691A7}"/>
              </a:ext>
            </a:extLst>
          </p:cNvPr>
          <p:cNvCxnSpPr>
            <a:cxnSpLocks/>
          </p:cNvCxnSpPr>
          <p:nvPr/>
        </p:nvCxnSpPr>
        <p:spPr>
          <a:xfrm>
            <a:off x="7091669" y="3477369"/>
            <a:ext cx="0" cy="21706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CD7540-839D-BF43-A0D3-F10CCCEFD21D}"/>
              </a:ext>
            </a:extLst>
          </p:cNvPr>
          <p:cNvCxnSpPr>
            <a:cxnSpLocks/>
          </p:cNvCxnSpPr>
          <p:nvPr/>
        </p:nvCxnSpPr>
        <p:spPr>
          <a:xfrm>
            <a:off x="7144362" y="3429001"/>
            <a:ext cx="0" cy="483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6B59288-D208-2149-90E8-C5BCC213381C}"/>
              </a:ext>
            </a:extLst>
          </p:cNvPr>
          <p:cNvCxnSpPr>
            <a:cxnSpLocks/>
          </p:cNvCxnSpPr>
          <p:nvPr/>
        </p:nvCxnSpPr>
        <p:spPr>
          <a:xfrm>
            <a:off x="7192337" y="3552870"/>
            <a:ext cx="0" cy="10381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C9DF488-8BF1-BE4B-903C-30190C415EFF}"/>
              </a:ext>
            </a:extLst>
          </p:cNvPr>
          <p:cNvCxnSpPr>
            <a:cxnSpLocks/>
          </p:cNvCxnSpPr>
          <p:nvPr/>
        </p:nvCxnSpPr>
        <p:spPr>
          <a:xfrm>
            <a:off x="7240311" y="3590620"/>
            <a:ext cx="0" cy="16751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54FB2A-3FE1-B146-9724-5D04AB7A1A3A}"/>
              </a:ext>
            </a:extLst>
          </p:cNvPr>
          <p:cNvCxnSpPr>
            <a:cxnSpLocks/>
          </p:cNvCxnSpPr>
          <p:nvPr/>
        </p:nvCxnSpPr>
        <p:spPr>
          <a:xfrm>
            <a:off x="7293005" y="3552871"/>
            <a:ext cx="0" cy="14156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0621822-FA07-6F48-AB3B-A31F5BB4A323}"/>
              </a:ext>
            </a:extLst>
          </p:cNvPr>
          <p:cNvCxnSpPr>
            <a:cxnSpLocks/>
          </p:cNvCxnSpPr>
          <p:nvPr/>
        </p:nvCxnSpPr>
        <p:spPr>
          <a:xfrm>
            <a:off x="7388167" y="3536355"/>
            <a:ext cx="0" cy="5898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6CA564A0-D83A-CC4A-958E-4105F5552C78}"/>
              </a:ext>
            </a:extLst>
          </p:cNvPr>
          <p:cNvCxnSpPr>
            <a:cxnSpLocks/>
          </p:cNvCxnSpPr>
          <p:nvPr/>
        </p:nvCxnSpPr>
        <p:spPr>
          <a:xfrm>
            <a:off x="7341766" y="3729824"/>
            <a:ext cx="0" cy="1014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5BC67D45-FA28-1941-A05C-63AC63455B31}"/>
              </a:ext>
            </a:extLst>
          </p:cNvPr>
          <p:cNvCxnSpPr>
            <a:cxnSpLocks/>
          </p:cNvCxnSpPr>
          <p:nvPr/>
        </p:nvCxnSpPr>
        <p:spPr>
          <a:xfrm>
            <a:off x="7441647" y="3721173"/>
            <a:ext cx="0" cy="1014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29E2C4E0-7F44-6A47-9E0D-722ADC940F49}"/>
              </a:ext>
            </a:extLst>
          </p:cNvPr>
          <p:cNvCxnSpPr>
            <a:cxnSpLocks/>
          </p:cNvCxnSpPr>
          <p:nvPr/>
        </p:nvCxnSpPr>
        <p:spPr>
          <a:xfrm>
            <a:off x="7489622" y="3821054"/>
            <a:ext cx="0" cy="1014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E2F43BCA-50CF-F98A-91FC-85809C12790C}"/>
              </a:ext>
            </a:extLst>
          </p:cNvPr>
          <p:cNvSpPr txBox="1"/>
          <p:nvPr/>
        </p:nvSpPr>
        <p:spPr>
          <a:xfrm>
            <a:off x="3888303" y="230474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photon energy in the Universe as a function of color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B21790-73FD-7731-1572-A88270448062}"/>
              </a:ext>
            </a:extLst>
          </p:cNvPr>
          <p:cNvSpPr txBox="1"/>
          <p:nvPr/>
        </p:nvSpPr>
        <p:spPr>
          <a:xfrm>
            <a:off x="7319283" y="1198030"/>
            <a:ext cx="2836999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itchFamily="2" charset="2"/>
              </a:rPr>
              <a:t>                   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neutrinos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CBC95218-DE07-D525-64FD-8F1FC17D4157}"/>
              </a:ext>
            </a:extLst>
          </p:cNvPr>
          <p:cNvSpPr/>
          <p:nvPr/>
        </p:nvSpPr>
        <p:spPr>
          <a:xfrm>
            <a:off x="7772899" y="1215715"/>
            <a:ext cx="498357" cy="52322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86D90E-FB1D-2C8E-6192-1F9FD2D20CD6}"/>
              </a:ext>
            </a:extLst>
          </p:cNvPr>
          <p:cNvSpPr txBox="1"/>
          <p:nvPr/>
        </p:nvSpPr>
        <p:spPr>
          <a:xfrm rot="1927626">
            <a:off x="6308617" y="2922392"/>
            <a:ext cx="1003650" cy="30008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D3530ED-E882-953B-17FE-DC681A4D07FA}"/>
              </a:ext>
            </a:extLst>
          </p:cNvPr>
          <p:cNvCxnSpPr>
            <a:cxnSpLocks/>
          </p:cNvCxnSpPr>
          <p:nvPr/>
        </p:nvCxnSpPr>
        <p:spPr>
          <a:xfrm>
            <a:off x="7599872" y="4108201"/>
            <a:ext cx="1664898" cy="759125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ACBB8306-F593-28F8-DE31-CDEE19BA6A28}"/>
              </a:ext>
            </a:extLst>
          </p:cNvPr>
          <p:cNvSpPr txBox="1"/>
          <p:nvPr/>
        </p:nvSpPr>
        <p:spPr>
          <a:xfrm>
            <a:off x="8652294" y="4075370"/>
            <a:ext cx="184731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877163F-3ED5-6543-CB39-3C6F480B4090}"/>
              </a:ext>
            </a:extLst>
          </p:cNvPr>
          <p:cNvSpPr txBox="1"/>
          <p:nvPr/>
        </p:nvSpPr>
        <p:spPr>
          <a:xfrm rot="1478832">
            <a:off x="6995640" y="3417074"/>
            <a:ext cx="2551233" cy="90671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4A98732-DDB5-1DBA-0863-8E8A3F204659}"/>
              </a:ext>
            </a:extLst>
          </p:cNvPr>
          <p:cNvSpPr txBox="1"/>
          <p:nvPr/>
        </p:nvSpPr>
        <p:spPr>
          <a:xfrm>
            <a:off x="7108921" y="2470090"/>
            <a:ext cx="1198303" cy="86880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70A3FF7-3E3E-A6C3-2725-9C88BC6AAEBE}"/>
              </a:ext>
            </a:extLst>
          </p:cNvPr>
          <p:cNvSpPr txBox="1"/>
          <p:nvPr/>
        </p:nvSpPr>
        <p:spPr>
          <a:xfrm>
            <a:off x="6892345" y="3359759"/>
            <a:ext cx="15702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CGB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FB92805-38EA-D4B9-69C8-D1AF90DF50D1}"/>
              </a:ext>
            </a:extLst>
          </p:cNvPr>
          <p:cNvSpPr txBox="1"/>
          <p:nvPr/>
        </p:nvSpPr>
        <p:spPr>
          <a:xfrm>
            <a:off x="7806849" y="2835306"/>
            <a:ext cx="10390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cosmic rays</a:t>
            </a:r>
          </a:p>
        </p:txBody>
      </p:sp>
    </p:spTree>
    <p:extLst>
      <p:ext uri="{BB962C8B-B14F-4D97-AF65-F5344CB8AC3E}">
        <p14:creationId xmlns:p14="http://schemas.microsoft.com/office/powerpoint/2010/main" val="905816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 descr="AGN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260899" y="677781"/>
            <a:ext cx="2943225" cy="2902744"/>
          </a:xfrm>
          <a:effectLst>
            <a:softEdge rad="355600"/>
          </a:effectLst>
        </p:spPr>
      </p:pic>
      <p:pic>
        <p:nvPicPr>
          <p:cNvPr id="751619" name="Picture 4" descr="test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445104" y="3108725"/>
            <a:ext cx="1079897" cy="1077515"/>
          </a:xfrm>
        </p:spPr>
      </p:pic>
      <p:sp>
        <p:nvSpPr>
          <p:cNvPr id="2" name="Freeform 1"/>
          <p:cNvSpPr/>
          <p:nvPr/>
        </p:nvSpPr>
        <p:spPr>
          <a:xfrm>
            <a:off x="4171951" y="2705101"/>
            <a:ext cx="638175" cy="447675"/>
          </a:xfrm>
          <a:custGeom>
            <a:avLst/>
            <a:gdLst>
              <a:gd name="connsiteX0" fmla="*/ 0 w 850900"/>
              <a:gd name="connsiteY0" fmla="*/ 0 h 596900"/>
              <a:gd name="connsiteX1" fmla="*/ 304800 w 850900"/>
              <a:gd name="connsiteY1" fmla="*/ 317500 h 596900"/>
              <a:gd name="connsiteX2" fmla="*/ 368300 w 850900"/>
              <a:gd name="connsiteY2" fmla="*/ 355600 h 596900"/>
              <a:gd name="connsiteX3" fmla="*/ 469900 w 850900"/>
              <a:gd name="connsiteY3" fmla="*/ 419100 h 596900"/>
              <a:gd name="connsiteX4" fmla="*/ 508000 w 850900"/>
              <a:gd name="connsiteY4" fmla="*/ 444500 h 596900"/>
              <a:gd name="connsiteX5" fmla="*/ 698500 w 850900"/>
              <a:gd name="connsiteY5" fmla="*/ 520700 h 596900"/>
              <a:gd name="connsiteX6" fmla="*/ 736600 w 850900"/>
              <a:gd name="connsiteY6" fmla="*/ 533400 h 596900"/>
              <a:gd name="connsiteX7" fmla="*/ 825500 w 850900"/>
              <a:gd name="connsiteY7" fmla="*/ 571500 h 596900"/>
              <a:gd name="connsiteX8" fmla="*/ 850900 w 850900"/>
              <a:gd name="connsiteY8" fmla="*/ 596900 h 5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0900" h="596900">
                <a:moveTo>
                  <a:pt x="0" y="0"/>
                </a:moveTo>
                <a:cubicBezTo>
                  <a:pt x="101600" y="105833"/>
                  <a:pt x="199258" y="215597"/>
                  <a:pt x="304800" y="317500"/>
                </a:cubicBezTo>
                <a:cubicBezTo>
                  <a:pt x="322558" y="334646"/>
                  <a:pt x="347277" y="342663"/>
                  <a:pt x="368300" y="355600"/>
                </a:cubicBezTo>
                <a:cubicBezTo>
                  <a:pt x="402313" y="376531"/>
                  <a:pt x="436670" y="396947"/>
                  <a:pt x="469900" y="419100"/>
                </a:cubicBezTo>
                <a:cubicBezTo>
                  <a:pt x="482600" y="427567"/>
                  <a:pt x="494657" y="437087"/>
                  <a:pt x="508000" y="444500"/>
                </a:cubicBezTo>
                <a:cubicBezTo>
                  <a:pt x="592091" y="491217"/>
                  <a:pt x="596900" y="486833"/>
                  <a:pt x="698500" y="520700"/>
                </a:cubicBezTo>
                <a:lnTo>
                  <a:pt x="736600" y="533400"/>
                </a:lnTo>
                <a:cubicBezTo>
                  <a:pt x="770467" y="544689"/>
                  <a:pt x="794113" y="550575"/>
                  <a:pt x="825500" y="571500"/>
                </a:cubicBezTo>
                <a:cubicBezTo>
                  <a:pt x="835463" y="578142"/>
                  <a:pt x="842433" y="588433"/>
                  <a:pt x="850900" y="596900"/>
                </a:cubicBezTo>
              </a:path>
            </a:pathLst>
          </a:custGeom>
        </p:spPr>
        <p:txBody>
          <a:bodyPr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2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Freeform 2"/>
          <p:cNvSpPr/>
          <p:nvPr/>
        </p:nvSpPr>
        <p:spPr>
          <a:xfrm>
            <a:off x="5512596" y="1571625"/>
            <a:ext cx="1475185" cy="381000"/>
          </a:xfrm>
          <a:custGeom>
            <a:avLst/>
            <a:gdLst>
              <a:gd name="connsiteX0" fmla="*/ 1044799 w 1967308"/>
              <a:gd name="connsiteY0" fmla="*/ 76200 h 508519"/>
              <a:gd name="connsiteX1" fmla="*/ 1933799 w 1967308"/>
              <a:gd name="connsiteY1" fmla="*/ 508000 h 508519"/>
              <a:gd name="connsiteX2" fmla="*/ 3399 w 1967308"/>
              <a:gd name="connsiteY2" fmla="*/ 0 h 50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67308" h="508519">
                <a:moveTo>
                  <a:pt x="1044799" y="76200"/>
                </a:moveTo>
                <a:cubicBezTo>
                  <a:pt x="1576082" y="298450"/>
                  <a:pt x="2107366" y="520700"/>
                  <a:pt x="1933799" y="508000"/>
                </a:cubicBezTo>
                <a:cubicBezTo>
                  <a:pt x="1760232" y="495300"/>
                  <a:pt x="-89734" y="289983"/>
                  <a:pt x="3399" y="0"/>
                </a:cubicBezTo>
              </a:path>
            </a:pathLst>
          </a:custGeom>
        </p:spPr>
        <p:txBody>
          <a:bodyPr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2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5748646" y="2669283"/>
            <a:ext cx="2709554" cy="1015503"/>
          </a:xfrm>
          <a:custGeom>
            <a:avLst/>
            <a:gdLst>
              <a:gd name="connsiteX0" fmla="*/ 6220865 w 6220865"/>
              <a:gd name="connsiteY0" fmla="*/ 0 h 2588120"/>
              <a:gd name="connsiteX1" fmla="*/ 4125365 w 6220865"/>
              <a:gd name="connsiteY1" fmla="*/ 1371600 h 2588120"/>
              <a:gd name="connsiteX2" fmla="*/ 2956965 w 6220865"/>
              <a:gd name="connsiteY2" fmla="*/ 1460500 h 2588120"/>
              <a:gd name="connsiteX3" fmla="*/ 23265 w 6220865"/>
              <a:gd name="connsiteY3" fmla="*/ 2463800 h 2588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20865" h="2588120">
                <a:moveTo>
                  <a:pt x="6220865" y="0"/>
                </a:moveTo>
                <a:cubicBezTo>
                  <a:pt x="5445106" y="564091"/>
                  <a:pt x="4669348" y="1128183"/>
                  <a:pt x="4125365" y="1371600"/>
                </a:cubicBezTo>
                <a:cubicBezTo>
                  <a:pt x="3581382" y="1615017"/>
                  <a:pt x="3640648" y="1278467"/>
                  <a:pt x="2956965" y="1460500"/>
                </a:cubicBezTo>
                <a:cubicBezTo>
                  <a:pt x="2273282" y="1642533"/>
                  <a:pt x="-268835" y="2999317"/>
                  <a:pt x="23265" y="2463800"/>
                </a:cubicBezTo>
              </a:path>
            </a:pathLst>
          </a:custGeom>
        </p:spPr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b="1" dirty="0">
                <a:solidFill>
                  <a:srgbClr val="FFFFFF"/>
                </a:solidFill>
                <a:latin typeface="Symbol" charset="2"/>
                <a:cs typeface="Symbol" charset="2"/>
              </a:rPr>
              <a:t>g</a:t>
            </a:r>
            <a:endParaRPr lang="en-US" sz="2800" b="1" baseline="30000" dirty="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  <p:sp>
        <p:nvSpPr>
          <p:cNvPr id="23" name="Freeform 6"/>
          <p:cNvSpPr>
            <a:spLocks/>
          </p:cNvSpPr>
          <p:nvPr/>
        </p:nvSpPr>
        <p:spPr bwMode="auto">
          <a:xfrm rot="458141">
            <a:off x="4238626" y="1695451"/>
            <a:ext cx="4543425" cy="1285875"/>
          </a:xfrm>
          <a:custGeom>
            <a:avLst/>
            <a:gdLst>
              <a:gd name="T0" fmla="*/ 0 w 3312"/>
              <a:gd name="T1" fmla="*/ 2147483647 h 1080"/>
              <a:gd name="T2" fmla="*/ 2147483647 w 3312"/>
              <a:gd name="T3" fmla="*/ 2147483647 h 1080"/>
              <a:gd name="T4" fmla="*/ 2147483647 w 3312"/>
              <a:gd name="T5" fmla="*/ 2147483647 h 1080"/>
              <a:gd name="T6" fmla="*/ 2147483647 w 3312"/>
              <a:gd name="T7" fmla="*/ 2147483647 h 1080"/>
              <a:gd name="T8" fmla="*/ 2147483647 w 3312"/>
              <a:gd name="T9" fmla="*/ 2147483647 h 1080"/>
              <a:gd name="T10" fmla="*/ 2147483647 w 3312"/>
              <a:gd name="T11" fmla="*/ 2147483647 h 1080"/>
              <a:gd name="T12" fmla="*/ 2147483647 w 3312"/>
              <a:gd name="T13" fmla="*/ 2147483647 h 1080"/>
              <a:gd name="T14" fmla="*/ 2147483647 w 3312"/>
              <a:gd name="T15" fmla="*/ 2147483647 h 1080"/>
              <a:gd name="T16" fmla="*/ 2147483647 w 3312"/>
              <a:gd name="T17" fmla="*/ 2147483647 h 108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312"/>
              <a:gd name="T28" fmla="*/ 0 h 1080"/>
              <a:gd name="T29" fmla="*/ 3312 w 3312"/>
              <a:gd name="T30" fmla="*/ 1080 h 1080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312" h="1080">
                <a:moveTo>
                  <a:pt x="0" y="1080"/>
                </a:moveTo>
                <a:cubicBezTo>
                  <a:pt x="348" y="1068"/>
                  <a:pt x="696" y="1056"/>
                  <a:pt x="864" y="984"/>
                </a:cubicBezTo>
                <a:cubicBezTo>
                  <a:pt x="1032" y="912"/>
                  <a:pt x="1024" y="712"/>
                  <a:pt x="1008" y="648"/>
                </a:cubicBezTo>
                <a:cubicBezTo>
                  <a:pt x="992" y="584"/>
                  <a:pt x="808" y="568"/>
                  <a:pt x="768" y="600"/>
                </a:cubicBezTo>
                <a:cubicBezTo>
                  <a:pt x="728" y="632"/>
                  <a:pt x="704" y="808"/>
                  <a:pt x="768" y="840"/>
                </a:cubicBezTo>
                <a:cubicBezTo>
                  <a:pt x="832" y="872"/>
                  <a:pt x="992" y="904"/>
                  <a:pt x="1152" y="792"/>
                </a:cubicBezTo>
                <a:cubicBezTo>
                  <a:pt x="1312" y="680"/>
                  <a:pt x="1488" y="288"/>
                  <a:pt x="1728" y="168"/>
                </a:cubicBezTo>
                <a:cubicBezTo>
                  <a:pt x="1968" y="48"/>
                  <a:pt x="2328" y="0"/>
                  <a:pt x="2592" y="72"/>
                </a:cubicBezTo>
                <a:cubicBezTo>
                  <a:pt x="2856" y="144"/>
                  <a:pt x="3192" y="512"/>
                  <a:pt x="3312" y="600"/>
                </a:cubicBezTo>
              </a:path>
            </a:pathLst>
          </a:custGeom>
          <a:noFill/>
          <a:ln w="28575" cmpd="sng">
            <a:solidFill>
              <a:schemeClr val="bg1"/>
            </a:solidFill>
            <a:round/>
            <a:headEnd type="none"/>
            <a:tailEnd type="triangle"/>
          </a:ln>
        </p:spPr>
        <p:txBody>
          <a:bodyPr wrap="none" lIns="68555" tIns="34277" rIns="68555" bIns="34277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de-DE" sz="12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751624" name="Rectangle 44"/>
          <p:cNvSpPr txBox="1">
            <a:spLocks noChangeArrowheads="1"/>
          </p:cNvSpPr>
          <p:nvPr/>
        </p:nvSpPr>
        <p:spPr bwMode="auto">
          <a:xfrm>
            <a:off x="166692" y="138173"/>
            <a:ext cx="5372100" cy="47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6858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2800" dirty="0">
                <a:solidFill>
                  <a:srgbClr val="FFFFFF"/>
                </a:solidFill>
                <a:latin typeface="Arial"/>
                <a:cs typeface="Century Gothic" charset="0"/>
              </a:rPr>
              <a:t>the </a:t>
            </a:r>
            <a:r>
              <a:rPr lang="de-DE" sz="2800" dirty="0" err="1">
                <a:solidFill>
                  <a:srgbClr val="FFFFFF"/>
                </a:solidFill>
                <a:latin typeface="Arial"/>
                <a:cs typeface="Century Gothic" charset="0"/>
              </a:rPr>
              <a:t>opaque</a:t>
            </a:r>
            <a:r>
              <a:rPr lang="de-DE" sz="2800" dirty="0">
                <a:solidFill>
                  <a:srgbClr val="FFFFFF"/>
                </a:solidFill>
                <a:latin typeface="Arial"/>
                <a:cs typeface="Century Gothic" charset="0"/>
              </a:rPr>
              <a:t> extreme Universe:</a:t>
            </a:r>
            <a:endParaRPr lang="en-US" sz="2800" dirty="0">
              <a:solidFill>
                <a:srgbClr val="FFFF00"/>
              </a:solidFill>
              <a:latin typeface="Arial"/>
              <a:cs typeface="Century Gothic" charset="0"/>
            </a:endParaRPr>
          </a:p>
        </p:txBody>
      </p:sp>
      <p:sp>
        <p:nvSpPr>
          <p:cNvPr id="751625" name="Text Box 10"/>
          <p:cNvSpPr txBox="1">
            <a:spLocks noChangeArrowheads="1"/>
          </p:cNvSpPr>
          <p:nvPr/>
        </p:nvSpPr>
        <p:spPr bwMode="auto">
          <a:xfrm>
            <a:off x="7828360" y="1603773"/>
            <a:ext cx="333746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2100">
                <a:solidFill>
                  <a:srgbClr val="FFFFFF"/>
                </a:solidFill>
                <a:sym typeface="Symbol" charset="0"/>
              </a:rPr>
              <a:t>p</a:t>
            </a:r>
            <a:endParaRPr lang="de-DE" sz="1800">
              <a:solidFill>
                <a:srgbClr val="FFFFFF"/>
              </a:solidFill>
              <a:sym typeface="Symbol" charset="0"/>
            </a:endParaRPr>
          </a:p>
        </p:txBody>
      </p:sp>
      <p:grpSp>
        <p:nvGrpSpPr>
          <p:cNvPr id="751626" name="Group 9"/>
          <p:cNvGrpSpPr>
            <a:grpSpLocks/>
          </p:cNvGrpSpPr>
          <p:nvPr/>
        </p:nvGrpSpPr>
        <p:grpSpPr bwMode="auto">
          <a:xfrm>
            <a:off x="4144568" y="2527700"/>
            <a:ext cx="3815641" cy="1522925"/>
            <a:chOff x="1247" y="1482"/>
            <a:chExt cx="2727" cy="624"/>
          </a:xfrm>
        </p:grpSpPr>
        <p:sp>
          <p:nvSpPr>
            <p:cNvPr id="751627" name="Text Box 10"/>
            <p:cNvSpPr txBox="1">
              <a:spLocks noChangeArrowheads="1"/>
            </p:cNvSpPr>
            <p:nvPr/>
          </p:nvSpPr>
          <p:spPr bwMode="auto">
            <a:xfrm>
              <a:off x="2733" y="1482"/>
              <a:ext cx="132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800">
                <a:solidFill>
                  <a:srgbClr val="FFFFFF"/>
                </a:solidFill>
                <a:sym typeface="Symbol" charset="0"/>
              </a:endParaRPr>
            </a:p>
          </p:txBody>
        </p:sp>
        <p:grpSp>
          <p:nvGrpSpPr>
            <p:cNvPr id="751628" name="Group 11"/>
            <p:cNvGrpSpPr>
              <a:grpSpLocks/>
            </p:cNvGrpSpPr>
            <p:nvPr/>
          </p:nvGrpSpPr>
          <p:grpSpPr bwMode="auto">
            <a:xfrm>
              <a:off x="1247" y="1570"/>
              <a:ext cx="2727" cy="536"/>
              <a:chOff x="1247" y="1570"/>
              <a:chExt cx="2727" cy="536"/>
            </a:xfrm>
          </p:grpSpPr>
          <p:sp>
            <p:nvSpPr>
              <p:cNvPr id="26" name="Line 12"/>
              <p:cNvSpPr>
                <a:spLocks noChangeShapeType="1"/>
              </p:cNvSpPr>
              <p:nvPr/>
            </p:nvSpPr>
            <p:spPr bwMode="auto">
              <a:xfrm>
                <a:off x="1247" y="1584"/>
                <a:ext cx="1833" cy="26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6858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2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27" name="Line 13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521" cy="8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6858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2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29" name="Line 14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489" cy="14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6858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2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751632" name="Text Box 15"/>
              <p:cNvSpPr txBox="1">
                <a:spLocks noChangeArrowheads="1"/>
              </p:cNvSpPr>
              <p:nvPr/>
            </p:nvSpPr>
            <p:spPr bwMode="auto">
              <a:xfrm>
                <a:off x="3617" y="1789"/>
                <a:ext cx="357" cy="1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defTabSz="685800"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sz="2000" dirty="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sz="2000" baseline="30000" dirty="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+</a:t>
                </a:r>
              </a:p>
            </p:txBody>
          </p:sp>
          <p:sp>
            <p:nvSpPr>
              <p:cNvPr id="751633" name="Text Box 16"/>
              <p:cNvSpPr txBox="1">
                <a:spLocks noChangeArrowheads="1"/>
              </p:cNvSpPr>
              <p:nvPr/>
            </p:nvSpPr>
            <p:spPr bwMode="auto">
              <a:xfrm>
                <a:off x="3597" y="1942"/>
                <a:ext cx="308" cy="1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sz="2000" dirty="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sz="2800" baseline="30000" dirty="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-</a:t>
                </a:r>
                <a:endParaRPr lang="en-US" sz="2000" baseline="30000" dirty="0">
                  <a:solidFill>
                    <a:srgbClr val="FFFFFF"/>
                  </a:solidFill>
                  <a:latin typeface="Century Gothic" charset="0"/>
                  <a:cs typeface="Century Gothic" charset="0"/>
                </a:endParaRPr>
              </a:p>
            </p:txBody>
          </p:sp>
          <p:sp>
            <p:nvSpPr>
              <p:cNvPr id="33" name="Rectangle 18"/>
              <p:cNvSpPr>
                <a:spLocks noChangeArrowheads="1"/>
              </p:cNvSpPr>
              <p:nvPr/>
            </p:nvSpPr>
            <p:spPr bwMode="auto">
              <a:xfrm>
                <a:off x="3275" y="1570"/>
                <a:ext cx="132" cy="1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200" dirty="0">
                  <a:solidFill>
                    <a:srgbClr val="FFFF99"/>
                  </a:solidFill>
                  <a:latin typeface="Arial"/>
                  <a:ea typeface="ＭＳ Ｐゴシック" charset="0"/>
                  <a:cs typeface="ＭＳ Ｐゴシック" charset="0"/>
                  <a:sym typeface="Symbol" charset="0"/>
                </a:endParaRPr>
              </a:p>
            </p:txBody>
          </p:sp>
        </p:grpSp>
      </p:grpSp>
      <p:sp>
        <p:nvSpPr>
          <p:cNvPr id="6" name="TextBox 5"/>
          <p:cNvSpPr txBox="1"/>
          <p:nvPr/>
        </p:nvSpPr>
        <p:spPr>
          <a:xfrm>
            <a:off x="573760" y="4586593"/>
            <a:ext cx="3289683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342900">
              <a:defRPr/>
            </a:pPr>
            <a:r>
              <a:rPr lang="en-US" sz="4000" dirty="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g</a:t>
            </a:r>
            <a:r>
              <a:rPr lang="en-US" sz="3200" dirty="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 + </a:t>
            </a:r>
            <a:r>
              <a:rPr lang="en-US" sz="4000" dirty="0" err="1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g</a:t>
            </a:r>
            <a:r>
              <a:rPr lang="en-US" sz="2800" baseline="-25000" dirty="0" err="1">
                <a:solidFill>
                  <a:srgbClr val="FFFFFF"/>
                </a:solidFill>
                <a:latin typeface="Century Gothic" panose="020B0502020202020204" pitchFamily="34" charset="0"/>
                <a:ea typeface="Symbol" charset="2"/>
                <a:cs typeface="Symbol" charset="2"/>
              </a:rPr>
              <a:t>CMB</a:t>
            </a:r>
            <a:r>
              <a:rPr lang="en-US" sz="3200" dirty="0">
                <a:solidFill>
                  <a:srgbClr val="FFFFFF"/>
                </a:solidFill>
                <a:latin typeface="Century Gothic" panose="020B0502020202020204" pitchFamily="34" charset="0"/>
                <a:ea typeface="Symbol" charset="2"/>
                <a:cs typeface="Symbol" charset="2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Century Gothic" panose="020B0502020202020204" pitchFamily="34" charset="0"/>
                <a:ea typeface="Symbol" charset="2"/>
                <a:cs typeface="Symbol" charset="2"/>
                <a:sym typeface="Wingdings"/>
              </a:rPr>
              <a:t></a:t>
            </a:r>
            <a:r>
              <a:rPr lang="en-US" sz="3200" dirty="0">
                <a:solidFill>
                  <a:srgbClr val="FFFFFF"/>
                </a:solidFill>
                <a:latin typeface="Century Gothic" panose="020B0502020202020204" pitchFamily="34" charset="0"/>
                <a:ea typeface="Symbol" charset="2"/>
                <a:cs typeface="Symbol" charset="2"/>
                <a:sym typeface="Wingdings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Century Gothic" panose="020B0502020202020204" pitchFamily="34" charset="0"/>
                <a:ea typeface="Symbol" charset="2"/>
                <a:cs typeface="Symbol" charset="2"/>
                <a:sym typeface="Wingdings"/>
              </a:rPr>
              <a:t>e</a:t>
            </a:r>
            <a:r>
              <a:rPr lang="en-US" sz="2800" baseline="30000" dirty="0">
                <a:solidFill>
                  <a:srgbClr val="FFFFFF"/>
                </a:solidFill>
                <a:latin typeface="Century Gothic" panose="020B0502020202020204" pitchFamily="34" charset="0"/>
                <a:ea typeface="Symbol" charset="2"/>
                <a:cs typeface="Symbol" charset="2"/>
                <a:sym typeface="Wingdings"/>
              </a:rPr>
              <a:t>+</a:t>
            </a:r>
            <a:r>
              <a:rPr lang="en-US" sz="2800" dirty="0">
                <a:solidFill>
                  <a:srgbClr val="FFFFFF"/>
                </a:solidFill>
                <a:latin typeface="Century Gothic" panose="020B0502020202020204" pitchFamily="34" charset="0"/>
                <a:ea typeface="Symbol" charset="2"/>
                <a:cs typeface="Symbol" charset="2"/>
                <a:sym typeface="Wingdings"/>
              </a:rPr>
              <a:t> + e</a:t>
            </a:r>
            <a:r>
              <a:rPr lang="en-US" sz="3600" baseline="30000" dirty="0">
                <a:solidFill>
                  <a:srgbClr val="FFFFFF"/>
                </a:solidFill>
                <a:latin typeface="Century Gothic" panose="020B0502020202020204" pitchFamily="34" charset="0"/>
                <a:ea typeface="Symbol" charset="2"/>
                <a:cs typeface="Symbol" charset="2"/>
                <a:sym typeface="Wingdings"/>
              </a:rPr>
              <a:t>-</a:t>
            </a:r>
            <a:endParaRPr lang="en-US" sz="2400" dirty="0">
              <a:solidFill>
                <a:srgbClr val="FFFFFF"/>
              </a:solidFill>
              <a:latin typeface="Century Gothic" panose="020B0502020202020204" pitchFamily="34" charset="0"/>
              <a:ea typeface="Symbol" charset="2"/>
              <a:cs typeface="Symbol" charset="2"/>
              <a:sym typeface="Wingdings"/>
            </a:endParaRPr>
          </a:p>
          <a:p>
            <a:pPr defTabSz="342900">
              <a:defRPr/>
            </a:pPr>
            <a:endParaRPr lang="en-US" sz="3300" baseline="30000" dirty="0">
              <a:solidFill>
                <a:srgbClr val="FFFFFF"/>
              </a:solidFill>
              <a:latin typeface="Symbol" charset="2"/>
              <a:ea typeface="Symbol" charset="2"/>
              <a:cs typeface="Symbol" charset="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7285" y="5458699"/>
            <a:ext cx="90128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3429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ea typeface="Century Gothic" charset="0"/>
                <a:cs typeface="Century Gothic" charset="0"/>
              </a:rPr>
              <a:t>&gt; </a:t>
            </a:r>
            <a:r>
              <a:rPr lang="en-US" sz="2400" dirty="0" err="1">
                <a:solidFill>
                  <a:srgbClr val="FFFFFF"/>
                </a:solidFill>
                <a:latin typeface="Arial"/>
                <a:ea typeface="Century Gothic" charset="0"/>
                <a:cs typeface="Century Gothic" charset="0"/>
              </a:rPr>
              <a:t>PeV</a:t>
            </a:r>
            <a:r>
              <a:rPr lang="en-US" sz="2400" dirty="0">
                <a:solidFill>
                  <a:srgbClr val="FFFFFF"/>
                </a:solidFill>
                <a:latin typeface="Arial"/>
                <a:ea typeface="Century Gothic" charset="0"/>
                <a:cs typeface="Century Gothic" charset="0"/>
              </a:rPr>
              <a:t> photons interact with microwave photons (411/cm</a:t>
            </a:r>
            <a:r>
              <a:rPr lang="en-US" sz="2400" baseline="30000" dirty="0">
                <a:solidFill>
                  <a:srgbClr val="FFFFFF"/>
                </a:solidFill>
                <a:latin typeface="Arial"/>
                <a:ea typeface="Century Gothic" charset="0"/>
                <a:cs typeface="Century Gothic" charset="0"/>
              </a:rPr>
              <a:t>3</a:t>
            </a:r>
            <a:r>
              <a:rPr lang="en-US" sz="2400" dirty="0">
                <a:solidFill>
                  <a:srgbClr val="FFFFFF"/>
                </a:solidFill>
                <a:latin typeface="Arial"/>
                <a:ea typeface="Century Gothic" charset="0"/>
                <a:cs typeface="Century Gothic" charset="0"/>
              </a:rPr>
              <a:t>) before reaching our telescopes</a:t>
            </a:r>
          </a:p>
          <a:p>
            <a:pPr marL="342900" indent="-342900" defTabSz="342900">
              <a:buFont typeface="Arial" panose="020B0604020202020204" pitchFamily="34" charset="0"/>
              <a:buChar char="•"/>
              <a:defRPr/>
            </a:pPr>
            <a:r>
              <a:rPr lang="de-DE" sz="2400" dirty="0" err="1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their</a:t>
            </a:r>
            <a:r>
              <a:rPr lang="de-DE" sz="2400" dirty="0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 </a:t>
            </a:r>
            <a:r>
              <a:rPr lang="de-DE" sz="2400" dirty="0" err="1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energy</a:t>
            </a:r>
            <a:r>
              <a:rPr lang="de-DE" sz="2400" dirty="0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 </a:t>
            </a:r>
            <a:r>
              <a:rPr lang="de-DE" sz="2400" dirty="0" err="1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appears</a:t>
            </a:r>
            <a:r>
              <a:rPr lang="de-DE" sz="2400" dirty="0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 </a:t>
            </a:r>
            <a:r>
              <a:rPr lang="de-DE" sz="2400" dirty="0" err="1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reprocessed</a:t>
            </a:r>
            <a:r>
              <a:rPr lang="de-DE" sz="2400" dirty="0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 in </a:t>
            </a:r>
            <a:r>
              <a:rPr lang="de-DE" sz="2400" dirty="0" err="1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GeV</a:t>
            </a:r>
            <a:r>
              <a:rPr lang="de-DE" sz="2400" dirty="0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 </a:t>
            </a:r>
            <a:r>
              <a:rPr lang="de-DE" sz="2400" dirty="0" err="1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photons</a:t>
            </a:r>
            <a:r>
              <a:rPr lang="de-DE" sz="2400" dirty="0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 </a:t>
            </a:r>
            <a:r>
              <a:rPr lang="de-DE" sz="2400" dirty="0" err="1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or</a:t>
            </a:r>
            <a:r>
              <a:rPr lang="de-DE" sz="2400" dirty="0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 </a:t>
            </a:r>
            <a:r>
              <a:rPr lang="de-DE" sz="2400" dirty="0" err="1">
                <a:solidFill>
                  <a:srgbClr val="FFFFFF"/>
                </a:solidFill>
                <a:latin typeface="Arial"/>
                <a:ea typeface="ＭＳ Ｐゴシック" charset="0"/>
                <a:cs typeface="Century Gothic" charset="0"/>
              </a:rPr>
              <a:t>beyond</a:t>
            </a:r>
            <a:endParaRPr lang="de-DE" sz="2400" dirty="0">
              <a:solidFill>
                <a:srgbClr val="FFFFFF"/>
              </a:solidFill>
              <a:latin typeface="Arial"/>
              <a:ea typeface="ＭＳ Ｐゴシック" charset="0"/>
              <a:cs typeface="Century Gothic" charset="0"/>
              <a:sym typeface="Symbo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0610730"/>
      </p:ext>
    </p:extLst>
  </p:cSld>
  <p:clrMapOvr>
    <a:masterClrMapping/>
  </p:clrMapOvr>
  <p:transition spd="med"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 descr="AGN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42648" y="-17364"/>
            <a:ext cx="3924300" cy="3870325"/>
          </a:xfrm>
          <a:effectLst>
            <a:softEdge rad="355600"/>
          </a:effectLst>
        </p:spPr>
      </p:pic>
      <p:pic>
        <p:nvPicPr>
          <p:cNvPr id="752643" name="Picture 4" descr="test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228138" y="3001964"/>
            <a:ext cx="1439862" cy="1436687"/>
          </a:xfrm>
        </p:spPr>
      </p:pic>
      <p:sp>
        <p:nvSpPr>
          <p:cNvPr id="2" name="Freeform 1"/>
          <p:cNvSpPr/>
          <p:nvPr/>
        </p:nvSpPr>
        <p:spPr>
          <a:xfrm>
            <a:off x="3530600" y="2463800"/>
            <a:ext cx="850900" cy="596900"/>
          </a:xfrm>
          <a:custGeom>
            <a:avLst/>
            <a:gdLst>
              <a:gd name="connsiteX0" fmla="*/ 0 w 850900"/>
              <a:gd name="connsiteY0" fmla="*/ 0 h 596900"/>
              <a:gd name="connsiteX1" fmla="*/ 304800 w 850900"/>
              <a:gd name="connsiteY1" fmla="*/ 317500 h 596900"/>
              <a:gd name="connsiteX2" fmla="*/ 368300 w 850900"/>
              <a:gd name="connsiteY2" fmla="*/ 355600 h 596900"/>
              <a:gd name="connsiteX3" fmla="*/ 469900 w 850900"/>
              <a:gd name="connsiteY3" fmla="*/ 419100 h 596900"/>
              <a:gd name="connsiteX4" fmla="*/ 508000 w 850900"/>
              <a:gd name="connsiteY4" fmla="*/ 444500 h 596900"/>
              <a:gd name="connsiteX5" fmla="*/ 698500 w 850900"/>
              <a:gd name="connsiteY5" fmla="*/ 520700 h 596900"/>
              <a:gd name="connsiteX6" fmla="*/ 736600 w 850900"/>
              <a:gd name="connsiteY6" fmla="*/ 533400 h 596900"/>
              <a:gd name="connsiteX7" fmla="*/ 825500 w 850900"/>
              <a:gd name="connsiteY7" fmla="*/ 571500 h 596900"/>
              <a:gd name="connsiteX8" fmla="*/ 850900 w 850900"/>
              <a:gd name="connsiteY8" fmla="*/ 596900 h 5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0900" h="596900">
                <a:moveTo>
                  <a:pt x="0" y="0"/>
                </a:moveTo>
                <a:cubicBezTo>
                  <a:pt x="101600" y="105833"/>
                  <a:pt x="199258" y="215597"/>
                  <a:pt x="304800" y="317500"/>
                </a:cubicBezTo>
                <a:cubicBezTo>
                  <a:pt x="322558" y="334646"/>
                  <a:pt x="347277" y="342663"/>
                  <a:pt x="368300" y="355600"/>
                </a:cubicBezTo>
                <a:cubicBezTo>
                  <a:pt x="402313" y="376531"/>
                  <a:pt x="436670" y="396947"/>
                  <a:pt x="469900" y="419100"/>
                </a:cubicBezTo>
                <a:cubicBezTo>
                  <a:pt x="482600" y="427567"/>
                  <a:pt x="494657" y="437087"/>
                  <a:pt x="508000" y="444500"/>
                </a:cubicBezTo>
                <a:cubicBezTo>
                  <a:pt x="592091" y="491217"/>
                  <a:pt x="596900" y="486833"/>
                  <a:pt x="698500" y="520700"/>
                </a:cubicBezTo>
                <a:lnTo>
                  <a:pt x="736600" y="533400"/>
                </a:lnTo>
                <a:cubicBezTo>
                  <a:pt x="770467" y="544689"/>
                  <a:pt x="794113" y="550575"/>
                  <a:pt x="825500" y="571500"/>
                </a:cubicBezTo>
                <a:cubicBezTo>
                  <a:pt x="835463" y="578142"/>
                  <a:pt x="842433" y="588433"/>
                  <a:pt x="850900" y="596900"/>
                </a:cubicBezTo>
              </a:path>
            </a:pathLst>
          </a:custGeom>
        </p:spPr>
        <p:txBody>
          <a:bodyPr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Freeform 2"/>
          <p:cNvSpPr/>
          <p:nvPr/>
        </p:nvSpPr>
        <p:spPr>
          <a:xfrm>
            <a:off x="5318126" y="952500"/>
            <a:ext cx="1966913" cy="508000"/>
          </a:xfrm>
          <a:custGeom>
            <a:avLst/>
            <a:gdLst>
              <a:gd name="connsiteX0" fmla="*/ 1044799 w 1967308"/>
              <a:gd name="connsiteY0" fmla="*/ 76200 h 508519"/>
              <a:gd name="connsiteX1" fmla="*/ 1933799 w 1967308"/>
              <a:gd name="connsiteY1" fmla="*/ 508000 h 508519"/>
              <a:gd name="connsiteX2" fmla="*/ 3399 w 1967308"/>
              <a:gd name="connsiteY2" fmla="*/ 0 h 50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67308" h="508519">
                <a:moveTo>
                  <a:pt x="1044799" y="76200"/>
                </a:moveTo>
                <a:cubicBezTo>
                  <a:pt x="1576082" y="298450"/>
                  <a:pt x="2107366" y="520700"/>
                  <a:pt x="1933799" y="508000"/>
                </a:cubicBezTo>
                <a:cubicBezTo>
                  <a:pt x="1760232" y="495300"/>
                  <a:pt x="-89734" y="289983"/>
                  <a:pt x="3399" y="0"/>
                </a:cubicBezTo>
              </a:path>
            </a:pathLst>
          </a:custGeom>
        </p:spPr>
        <p:txBody>
          <a:bodyPr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3024188" y="1384301"/>
            <a:ext cx="6221412" cy="2587625"/>
          </a:xfrm>
          <a:custGeom>
            <a:avLst/>
            <a:gdLst>
              <a:gd name="connsiteX0" fmla="*/ 6220865 w 6220865"/>
              <a:gd name="connsiteY0" fmla="*/ 0 h 2588120"/>
              <a:gd name="connsiteX1" fmla="*/ 4125365 w 6220865"/>
              <a:gd name="connsiteY1" fmla="*/ 1371600 h 2588120"/>
              <a:gd name="connsiteX2" fmla="*/ 2956965 w 6220865"/>
              <a:gd name="connsiteY2" fmla="*/ 1460500 h 2588120"/>
              <a:gd name="connsiteX3" fmla="*/ 23265 w 6220865"/>
              <a:gd name="connsiteY3" fmla="*/ 2463800 h 2588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20865" h="2588120">
                <a:moveTo>
                  <a:pt x="6220865" y="0"/>
                </a:moveTo>
                <a:cubicBezTo>
                  <a:pt x="5445106" y="564091"/>
                  <a:pt x="4669348" y="1128183"/>
                  <a:pt x="4125365" y="1371600"/>
                </a:cubicBezTo>
                <a:cubicBezTo>
                  <a:pt x="3581382" y="1615017"/>
                  <a:pt x="3640648" y="1278467"/>
                  <a:pt x="2956965" y="1460500"/>
                </a:cubicBezTo>
                <a:cubicBezTo>
                  <a:pt x="2273282" y="1642533"/>
                  <a:pt x="-268835" y="2999317"/>
                  <a:pt x="23265" y="2463800"/>
                </a:cubicBezTo>
              </a:path>
            </a:pathLst>
          </a:custGeom>
        </p:spPr>
        <p:txBody>
          <a:bodyPr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752647" name="Text Box 10"/>
          <p:cNvSpPr txBox="1">
            <a:spLocks noChangeArrowheads="1"/>
          </p:cNvSpPr>
          <p:nvPr/>
        </p:nvSpPr>
        <p:spPr bwMode="auto">
          <a:xfrm>
            <a:off x="8405814" y="995364"/>
            <a:ext cx="3841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2800">
                <a:solidFill>
                  <a:srgbClr val="FFFFFF"/>
                </a:solidFill>
                <a:sym typeface="Symbol" charset="0"/>
              </a:rPr>
              <a:t>p</a:t>
            </a:r>
            <a:endParaRPr lang="de-DE">
              <a:solidFill>
                <a:srgbClr val="FFFFFF"/>
              </a:solidFill>
              <a:sym typeface="Symbol" charset="0"/>
            </a:endParaRPr>
          </a:p>
        </p:txBody>
      </p:sp>
      <p:sp>
        <p:nvSpPr>
          <p:cNvPr id="22" name="Rectangle 5"/>
          <p:cNvSpPr>
            <a:spLocks noChangeArrowheads="1"/>
          </p:cNvSpPr>
          <p:nvPr/>
        </p:nvSpPr>
        <p:spPr bwMode="auto">
          <a:xfrm>
            <a:off x="2284413" y="2335213"/>
            <a:ext cx="7740650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1406" tIns="45703" rIns="91406" bIns="45703" anchor="ctr"/>
          <a:lstStyle/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  <a:latin typeface="Arial"/>
              <a:ea typeface="ＭＳ Ｐゴシック" charset="0"/>
              <a:cs typeface="Century Gothic"/>
            </a:endParaRPr>
          </a:p>
        </p:txBody>
      </p:sp>
      <p:cxnSp>
        <p:nvCxnSpPr>
          <p:cNvPr id="752649" name="Straight Arrow Connector 23"/>
          <p:cNvCxnSpPr>
            <a:cxnSpLocks noChangeShapeType="1"/>
          </p:cNvCxnSpPr>
          <p:nvPr/>
        </p:nvCxnSpPr>
        <p:spPr bwMode="auto">
          <a:xfrm>
            <a:off x="3476625" y="2593976"/>
            <a:ext cx="6148388" cy="1776413"/>
          </a:xfrm>
          <a:prstGeom prst="straightConnector1">
            <a:avLst/>
          </a:prstGeom>
          <a:noFill/>
          <a:ln w="28575">
            <a:solidFill>
              <a:srgbClr val="00B0F0"/>
            </a:solidFill>
            <a:round/>
            <a:headEnd/>
            <a:tailEnd type="triangl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52650" name="Text Box 10"/>
          <p:cNvSpPr txBox="1">
            <a:spLocks noChangeArrowheads="1"/>
          </p:cNvSpPr>
          <p:nvPr/>
        </p:nvSpPr>
        <p:spPr bwMode="auto">
          <a:xfrm>
            <a:off x="8736013" y="4033839"/>
            <a:ext cx="398462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3200">
                <a:solidFill>
                  <a:srgbClr val="00B0F0"/>
                </a:solidFill>
                <a:latin typeface="Symbol" charset="0"/>
                <a:cs typeface="Symbol" charset="0"/>
                <a:sym typeface="Symbol" charset="0"/>
              </a:rPr>
              <a:t>n</a:t>
            </a:r>
            <a:endParaRPr lang="de-DE" sz="3200">
              <a:solidFill>
                <a:srgbClr val="00B0F0"/>
              </a:solidFill>
              <a:sym typeface="Symbol" charset="0"/>
            </a:endParaRPr>
          </a:p>
        </p:txBody>
      </p:sp>
      <p:sp>
        <p:nvSpPr>
          <p:cNvPr id="752651" name="Rectangle 44"/>
          <p:cNvSpPr txBox="1">
            <a:spLocks noChangeArrowheads="1"/>
          </p:cNvSpPr>
          <p:nvPr/>
        </p:nvSpPr>
        <p:spPr bwMode="auto">
          <a:xfrm>
            <a:off x="142875" y="71880"/>
            <a:ext cx="89916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dirty="0">
                <a:solidFill>
                  <a:srgbClr val="FFFFFF"/>
                </a:solidFill>
                <a:latin typeface="Arial"/>
                <a:cs typeface="Century Gothic" charset="0"/>
              </a:rPr>
              <a:t>n</a:t>
            </a:r>
            <a:r>
              <a:rPr lang="en-US" sz="2800" dirty="0" err="1">
                <a:solidFill>
                  <a:srgbClr val="FFFFFF"/>
                </a:solidFill>
                <a:latin typeface="Arial"/>
                <a:cs typeface="Century Gothic" charset="0"/>
              </a:rPr>
              <a:t>eutrinos</a:t>
            </a:r>
            <a:r>
              <a:rPr lang="en-US" sz="2800" dirty="0">
                <a:solidFill>
                  <a:srgbClr val="FFFFFF"/>
                </a:solidFill>
                <a:latin typeface="Arial"/>
                <a:cs typeface="Century Gothic" charset="0"/>
              </a:rPr>
              <a:t>:  p</a:t>
            </a:r>
            <a:r>
              <a:rPr lang="en-US" sz="2800" dirty="0" err="1">
                <a:solidFill>
                  <a:srgbClr val="FFFFFF"/>
                </a:solidFill>
                <a:latin typeface="Arial"/>
                <a:cs typeface="Century Gothic" charset="0"/>
              </a:rPr>
              <a:t>erfect</a:t>
            </a:r>
            <a:r>
              <a:rPr lang="en-US" sz="2800" dirty="0">
                <a:solidFill>
                  <a:srgbClr val="FFFFFF"/>
                </a:solidFill>
                <a:latin typeface="Arial"/>
                <a:cs typeface="Century Gothic" charset="0"/>
              </a:rPr>
              <a:t> m</a:t>
            </a:r>
            <a:r>
              <a:rPr lang="en-US" sz="2800" dirty="0" err="1">
                <a:solidFill>
                  <a:srgbClr val="FFFFFF"/>
                </a:solidFill>
                <a:latin typeface="Arial"/>
                <a:cs typeface="Century Gothic" charset="0"/>
              </a:rPr>
              <a:t>essengers</a:t>
            </a:r>
            <a:endParaRPr lang="en-US" sz="2800" dirty="0">
              <a:solidFill>
                <a:srgbClr val="FFFFFF"/>
              </a:solidFill>
              <a:latin typeface="Arial"/>
              <a:cs typeface="Century Gothic" charset="0"/>
            </a:endParaRPr>
          </a:p>
        </p:txBody>
      </p:sp>
      <p:sp>
        <p:nvSpPr>
          <p:cNvPr id="37" name="Freeform 6"/>
          <p:cNvSpPr>
            <a:spLocks/>
          </p:cNvSpPr>
          <p:nvPr/>
        </p:nvSpPr>
        <p:spPr bwMode="auto">
          <a:xfrm rot="458141">
            <a:off x="3619500" y="1117600"/>
            <a:ext cx="6057900" cy="1714500"/>
          </a:xfrm>
          <a:custGeom>
            <a:avLst/>
            <a:gdLst>
              <a:gd name="T0" fmla="*/ 0 w 3312"/>
              <a:gd name="T1" fmla="*/ 2147483647 h 1080"/>
              <a:gd name="T2" fmla="*/ 2147483647 w 3312"/>
              <a:gd name="T3" fmla="*/ 2147483647 h 1080"/>
              <a:gd name="T4" fmla="*/ 2147483647 w 3312"/>
              <a:gd name="T5" fmla="*/ 2147483647 h 1080"/>
              <a:gd name="T6" fmla="*/ 2147483647 w 3312"/>
              <a:gd name="T7" fmla="*/ 2147483647 h 1080"/>
              <a:gd name="T8" fmla="*/ 2147483647 w 3312"/>
              <a:gd name="T9" fmla="*/ 2147483647 h 1080"/>
              <a:gd name="T10" fmla="*/ 2147483647 w 3312"/>
              <a:gd name="T11" fmla="*/ 2147483647 h 1080"/>
              <a:gd name="T12" fmla="*/ 2147483647 w 3312"/>
              <a:gd name="T13" fmla="*/ 2147483647 h 1080"/>
              <a:gd name="T14" fmla="*/ 2147483647 w 3312"/>
              <a:gd name="T15" fmla="*/ 2147483647 h 1080"/>
              <a:gd name="T16" fmla="*/ 2147483647 w 3312"/>
              <a:gd name="T17" fmla="*/ 2147483647 h 108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312"/>
              <a:gd name="T28" fmla="*/ 0 h 1080"/>
              <a:gd name="T29" fmla="*/ 3312 w 3312"/>
              <a:gd name="T30" fmla="*/ 1080 h 1080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312" h="1080">
                <a:moveTo>
                  <a:pt x="0" y="1080"/>
                </a:moveTo>
                <a:cubicBezTo>
                  <a:pt x="348" y="1068"/>
                  <a:pt x="696" y="1056"/>
                  <a:pt x="864" y="984"/>
                </a:cubicBezTo>
                <a:cubicBezTo>
                  <a:pt x="1032" y="912"/>
                  <a:pt x="1024" y="712"/>
                  <a:pt x="1008" y="648"/>
                </a:cubicBezTo>
                <a:cubicBezTo>
                  <a:pt x="992" y="584"/>
                  <a:pt x="808" y="568"/>
                  <a:pt x="768" y="600"/>
                </a:cubicBezTo>
                <a:cubicBezTo>
                  <a:pt x="728" y="632"/>
                  <a:pt x="704" y="808"/>
                  <a:pt x="768" y="840"/>
                </a:cubicBezTo>
                <a:cubicBezTo>
                  <a:pt x="832" y="872"/>
                  <a:pt x="992" y="904"/>
                  <a:pt x="1152" y="792"/>
                </a:cubicBezTo>
                <a:cubicBezTo>
                  <a:pt x="1312" y="680"/>
                  <a:pt x="1488" y="288"/>
                  <a:pt x="1728" y="168"/>
                </a:cubicBezTo>
                <a:cubicBezTo>
                  <a:pt x="1968" y="48"/>
                  <a:pt x="2328" y="0"/>
                  <a:pt x="2592" y="72"/>
                </a:cubicBezTo>
                <a:cubicBezTo>
                  <a:pt x="2856" y="144"/>
                  <a:pt x="3192" y="512"/>
                  <a:pt x="3312" y="600"/>
                </a:cubicBezTo>
              </a:path>
            </a:pathLst>
          </a:custGeom>
          <a:noFill/>
          <a:ln w="28575" cmpd="sng">
            <a:solidFill>
              <a:schemeClr val="bg1"/>
            </a:solidFill>
            <a:round/>
            <a:headEnd type="none"/>
            <a:tailEnd type="triangle"/>
          </a:ln>
        </p:spPr>
        <p:txBody>
          <a:bodyPr wrap="none" lIns="91406" tIns="45703" rIns="91406" bIns="45703" anchor="ctr"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de-DE" sz="16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grpSp>
        <p:nvGrpSpPr>
          <p:cNvPr id="752653" name="Group 9"/>
          <p:cNvGrpSpPr>
            <a:grpSpLocks/>
          </p:cNvGrpSpPr>
          <p:nvPr/>
        </p:nvGrpSpPr>
        <p:grpSpPr bwMode="auto">
          <a:xfrm>
            <a:off x="3494089" y="2227264"/>
            <a:ext cx="4962525" cy="1958975"/>
            <a:chOff x="1247" y="1482"/>
            <a:chExt cx="2660" cy="602"/>
          </a:xfrm>
        </p:grpSpPr>
        <p:sp>
          <p:nvSpPr>
            <p:cNvPr id="752654" name="Text Box 10"/>
            <p:cNvSpPr txBox="1">
              <a:spLocks noChangeArrowheads="1"/>
            </p:cNvSpPr>
            <p:nvPr/>
          </p:nvSpPr>
          <p:spPr bwMode="auto">
            <a:xfrm>
              <a:off x="2733" y="1482"/>
              <a:ext cx="99" cy="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>
                <a:solidFill>
                  <a:srgbClr val="FFFFFF"/>
                </a:solidFill>
                <a:sym typeface="Symbol" charset="0"/>
              </a:endParaRPr>
            </a:p>
          </p:txBody>
        </p:sp>
        <p:grpSp>
          <p:nvGrpSpPr>
            <p:cNvPr id="752655" name="Group 11"/>
            <p:cNvGrpSpPr>
              <a:grpSpLocks/>
            </p:cNvGrpSpPr>
            <p:nvPr/>
          </p:nvGrpSpPr>
          <p:grpSpPr bwMode="auto">
            <a:xfrm>
              <a:off x="1247" y="1570"/>
              <a:ext cx="2660" cy="514"/>
              <a:chOff x="1247" y="1570"/>
              <a:chExt cx="2660" cy="514"/>
            </a:xfrm>
          </p:grpSpPr>
          <p:sp>
            <p:nvSpPr>
              <p:cNvPr id="41" name="Line 12"/>
              <p:cNvSpPr>
                <a:spLocks noChangeShapeType="1"/>
              </p:cNvSpPr>
              <p:nvPr/>
            </p:nvSpPr>
            <p:spPr bwMode="auto">
              <a:xfrm>
                <a:off x="1247" y="1584"/>
                <a:ext cx="1833" cy="26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42" name="Line 13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521" cy="8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43" name="Line 14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489" cy="14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752659" name="Text Box 15"/>
              <p:cNvSpPr txBox="1">
                <a:spLocks noChangeArrowheads="1"/>
              </p:cNvSpPr>
              <p:nvPr/>
            </p:nvSpPr>
            <p:spPr bwMode="auto">
              <a:xfrm>
                <a:off x="3617" y="1782"/>
                <a:ext cx="290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defTabSz="914400"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+</a:t>
                </a:r>
              </a:p>
            </p:txBody>
          </p:sp>
          <p:sp>
            <p:nvSpPr>
              <p:cNvPr id="752660" name="Text Box 16"/>
              <p:cNvSpPr txBox="1">
                <a:spLocks noChangeArrowheads="1"/>
              </p:cNvSpPr>
              <p:nvPr/>
            </p:nvSpPr>
            <p:spPr bwMode="auto">
              <a:xfrm>
                <a:off x="3597" y="1942"/>
                <a:ext cx="243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-</a:t>
                </a:r>
              </a:p>
            </p:txBody>
          </p:sp>
          <p:sp>
            <p:nvSpPr>
              <p:cNvPr id="46" name="Rectangle 18"/>
              <p:cNvSpPr>
                <a:spLocks noChangeArrowheads="1"/>
              </p:cNvSpPr>
              <p:nvPr/>
            </p:nvSpPr>
            <p:spPr bwMode="auto">
              <a:xfrm>
                <a:off x="3275" y="1570"/>
                <a:ext cx="99" cy="1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FFFF99"/>
                  </a:solidFill>
                  <a:latin typeface="Arial"/>
                  <a:ea typeface="ＭＳ Ｐゴシック" charset="0"/>
                  <a:cs typeface="ＭＳ Ｐゴシック" charset="0"/>
                  <a:sym typeface="Symbol" charset="0"/>
                </a:endParaRPr>
              </a:p>
            </p:txBody>
          </p:sp>
        </p:grpSp>
      </p:grpSp>
      <p:sp>
        <p:nvSpPr>
          <p:cNvPr id="5" name="Rectangle 4"/>
          <p:cNvSpPr/>
          <p:nvPr/>
        </p:nvSpPr>
        <p:spPr>
          <a:xfrm>
            <a:off x="-283090" y="4169736"/>
            <a:ext cx="7434077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endParaRPr lang="en-US" sz="24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800100" lvl="1" indent="-342900">
              <a:buFont typeface="Arial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electrically neutral</a:t>
            </a:r>
          </a:p>
          <a:p>
            <a:pPr marL="800100" lvl="1" indent="-342900">
              <a:buFont typeface="Arial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massless (in this talk) </a:t>
            </a:r>
          </a:p>
          <a:p>
            <a:pPr marL="800100" lvl="1" indent="-342900">
              <a:buFont typeface="Arial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like a photon but weakly interacting</a:t>
            </a:r>
          </a:p>
          <a:p>
            <a:pPr marL="800100" lvl="1" indent="-342900">
              <a:buFont typeface="Arial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track cosmic ray sources</a:t>
            </a:r>
          </a:p>
          <a:p>
            <a:pPr marL="800100" lvl="1" indent="-342900">
              <a:buFont typeface="Arial"/>
              <a:buChar char="•"/>
              <a:defRPr/>
            </a:pPr>
            <a:endParaRPr lang="en-US" sz="2400" baseline="-250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800100" lvl="1" indent="-342900">
              <a:buFont typeface="Arial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… but difficult to detect</a:t>
            </a:r>
          </a:p>
        </p:txBody>
      </p:sp>
    </p:spTree>
    <p:extLst>
      <p:ext uri="{BB962C8B-B14F-4D97-AF65-F5344CB8AC3E}">
        <p14:creationId xmlns:p14="http://schemas.microsoft.com/office/powerpoint/2010/main" val="2136116059"/>
      </p:ext>
    </p:extLst>
  </p:cSld>
  <p:clrMapOvr>
    <a:masterClrMapping/>
  </p:clrMapOvr>
  <p:transition spd="med"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2786" y="882554"/>
            <a:ext cx="9144000" cy="545846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851015" y="161856"/>
            <a:ext cx="1011044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Century Gothic" charset="0"/>
                <a:cs typeface="Century Gothic" charset="0"/>
              </a:rPr>
              <a:t>highest energy “radiation” from the Universe: mostly protons !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2352913-196A-EA47-A777-54E7D20B9911}"/>
              </a:ext>
            </a:extLst>
          </p:cNvPr>
          <p:cNvSpPr/>
          <p:nvPr/>
        </p:nvSpPr>
        <p:spPr>
          <a:xfrm>
            <a:off x="7256947" y="5510020"/>
            <a:ext cx="397775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entury Gothic" charset="0"/>
                <a:cs typeface="Arial" panose="020B0604020202020204" pitchFamily="34" charset="0"/>
              </a:rPr>
              <a:t>Fly’s Eye 1991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entury Gothic" charset="0"/>
                <a:cs typeface="Arial" panose="020B0604020202020204" pitchFamily="34" charset="0"/>
              </a:rPr>
              <a:t>			300,000,000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entury Gothic" charset="0"/>
                <a:cs typeface="Arial" panose="020B0604020202020204" pitchFamily="34" charset="0"/>
              </a:rPr>
              <a:t>TeV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entury Gothic" charset="0"/>
              <a:cs typeface="Arial" panose="020B0604020202020204" pitchFamily="34" charset="0"/>
            </a:endParaRPr>
          </a:p>
        </p:txBody>
      </p:sp>
      <p:pic>
        <p:nvPicPr>
          <p:cNvPr id="6" name="Picture 2" descr="http://fc07.deviantart.net/fs24/i/2008/011/5/c/LHC_Accelerator_by_kotedre.jpg">
            <a:extLst>
              <a:ext uri="{FF2B5EF4-FFF2-40B4-BE49-F238E27FC236}">
                <a16:creationId xmlns:a16="http://schemas.microsoft.com/office/drawing/2014/main" id="{2E9A8502-9A30-9B44-9D9A-890C90971E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64"/>
          <a:stretch/>
        </p:blipFill>
        <p:spPr bwMode="auto">
          <a:xfrm>
            <a:off x="957297" y="1905845"/>
            <a:ext cx="5937489" cy="4456603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0715D2-72D7-984D-BDB8-A5B6D4A28CF8}"/>
              </a:ext>
            </a:extLst>
          </p:cNvPr>
          <p:cNvSpPr txBox="1"/>
          <p:nvPr/>
        </p:nvSpPr>
        <p:spPr>
          <a:xfrm>
            <a:off x="2775148" y="948448"/>
            <a:ext cx="2556873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ＭＳ Ｐゴシック"/>
              </a:rPr>
              <a:t>high energy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ＭＳ Ｐゴシック"/>
              </a:rPr>
              <a:t>high luminosity</a:t>
            </a:r>
          </a:p>
        </p:txBody>
      </p:sp>
    </p:spTree>
    <p:extLst>
      <p:ext uri="{BB962C8B-B14F-4D97-AF65-F5344CB8AC3E}">
        <p14:creationId xmlns:p14="http://schemas.microsoft.com/office/powerpoint/2010/main" val="4031104461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293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2648594"/>
              </p:ext>
            </p:extLst>
          </p:nvPr>
        </p:nvGraphicFramePr>
        <p:xfrm>
          <a:off x="3022367" y="-58083"/>
          <a:ext cx="9215044" cy="69160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25293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22367" y="-58083"/>
                        <a:ext cx="9215044" cy="691608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2932" name="Text Box 4"/>
          <p:cNvSpPr txBox="1">
            <a:spLocks noChangeArrowheads="1"/>
          </p:cNvSpPr>
          <p:nvPr/>
        </p:nvSpPr>
        <p:spPr bwMode="auto">
          <a:xfrm>
            <a:off x="7555190" y="2700940"/>
            <a:ext cx="2296461" cy="1495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274320" tIns="274320" rIns="274320" bIns="274320">
            <a:spAutoFit/>
          </a:bodyPr>
          <a:lstStyle/>
          <a:p>
            <a:pPr algn="ctr" defTabSz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nearby</a:t>
            </a:r>
          </a:p>
          <a:p>
            <a:pPr algn="ctr" defTabSz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radiation</a:t>
            </a:r>
          </a:p>
        </p:txBody>
      </p:sp>
      <p:sp>
        <p:nvSpPr>
          <p:cNvPr id="252933" name="Line 5"/>
          <p:cNvSpPr>
            <a:spLocks noChangeShapeType="1"/>
          </p:cNvSpPr>
          <p:nvPr/>
        </p:nvSpPr>
        <p:spPr bwMode="auto">
          <a:xfrm flipV="1">
            <a:off x="3657601" y="1671036"/>
            <a:ext cx="3657589" cy="5365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4038601" y="3429000"/>
            <a:ext cx="336936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5" name="Text Box 7"/>
          <p:cNvSpPr txBox="1">
            <a:spLocks noChangeArrowheads="1"/>
          </p:cNvSpPr>
          <p:nvPr/>
        </p:nvSpPr>
        <p:spPr bwMode="auto">
          <a:xfrm>
            <a:off x="7058965" y="852740"/>
            <a:ext cx="3246781" cy="166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274320" tIns="274320" rIns="274320" bIns="274320">
            <a:spAutoFit/>
          </a:bodyPr>
          <a:lstStyle/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supermassive</a:t>
            </a:r>
          </a:p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black hole</a:t>
            </a:r>
            <a:endParaRPr lang="en-US" sz="3600" dirty="0">
              <a:solidFill>
                <a:srgbClr val="3333CC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6" name="Text Box 8"/>
          <p:cNvSpPr txBox="1">
            <a:spLocks noChangeArrowheads="1"/>
          </p:cNvSpPr>
          <p:nvPr/>
        </p:nvSpPr>
        <p:spPr bwMode="auto">
          <a:xfrm>
            <a:off x="4892551" y="5506134"/>
            <a:ext cx="3810000" cy="92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BFF0E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       </a:t>
            </a:r>
            <a:r>
              <a:rPr lang="en-US" sz="3200" b="1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</a:rPr>
              <a:t>     </a:t>
            </a:r>
            <a:r>
              <a:rPr lang="en-US" sz="32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</a:rPr>
              <a:t>  </a:t>
            </a:r>
            <a:r>
              <a:rPr lang="en-US" sz="24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6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</a:rPr>
              <a:t> p + </a:t>
            </a:r>
            <a:r>
              <a:rPr lang="en-US" sz="3600" dirty="0">
                <a:solidFill>
                  <a:schemeClr val="tx1">
                    <a:lumMod val="85000"/>
                  </a:schemeClr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600" baseline="300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</a:rPr>
              <a:t>0</a:t>
            </a:r>
            <a:endParaRPr lang="en-US" sz="3200" baseline="30000" dirty="0">
              <a:solidFill>
                <a:schemeClr val="tx1">
                  <a:lumMod val="85000"/>
                </a:schemeClr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sz="4000" b="1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252941" name="Picture 13" descr="Shingl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32" y="143704"/>
            <a:ext cx="5076624" cy="6570592"/>
          </a:xfrm>
          <a:prstGeom prst="rect">
            <a:avLst/>
          </a:prstGeom>
          <a:pattFill prst="shingle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252942" name="Text Box 14"/>
          <p:cNvSpPr txBox="1">
            <a:spLocks noChangeArrowheads="1"/>
          </p:cNvSpPr>
          <p:nvPr/>
        </p:nvSpPr>
        <p:spPr bwMode="auto">
          <a:xfrm>
            <a:off x="4504318" y="4091935"/>
            <a:ext cx="3779837" cy="1045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F00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D42C2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pPr algn="ctr" defTabSz="914400" eaLnBrk="0" fontAlgn="base" hangingPunct="0">
              <a:lnSpc>
                <a:spcPct val="35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sz="3200" dirty="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600" dirty="0">
                <a:solidFill>
                  <a:schemeClr val="tx1">
                    <a:lumMod val="85000"/>
                  </a:schemeClr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36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24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6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</a:rPr>
              <a:t> n + </a:t>
            </a:r>
            <a:r>
              <a:rPr lang="en-US" sz="3600" dirty="0">
                <a:solidFill>
                  <a:schemeClr val="tx1">
                    <a:lumMod val="85000"/>
                  </a:schemeClr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600" baseline="30000" dirty="0">
                <a:solidFill>
                  <a:schemeClr val="tx1">
                    <a:lumMod val="85000"/>
                  </a:schemeClr>
                </a:solidFill>
                <a:latin typeface="Times" charset="0"/>
                <a:ea typeface="ＭＳ Ｐゴシック" charset="0"/>
                <a:cs typeface="ＭＳ Ｐゴシック" charset="0"/>
              </a:rPr>
              <a:t>+</a:t>
            </a:r>
            <a:endParaRPr lang="en-US" sz="3600" baseline="30000" dirty="0">
              <a:solidFill>
                <a:schemeClr val="tx1">
                  <a:lumMod val="85000"/>
                </a:schemeClr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defTabSz="914400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4000" dirty="0">
                <a:solidFill>
                  <a:srgbClr val="FF8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</a:p>
        </p:txBody>
      </p:sp>
      <p:sp>
        <p:nvSpPr>
          <p:cNvPr id="252945" name="Oval 17"/>
          <p:cNvSpPr>
            <a:spLocks noChangeArrowheads="1"/>
          </p:cNvSpPr>
          <p:nvPr/>
        </p:nvSpPr>
        <p:spPr bwMode="auto">
          <a:xfrm>
            <a:off x="7629889" y="5566660"/>
            <a:ext cx="609600" cy="519351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6" name="Line 18"/>
          <p:cNvSpPr>
            <a:spLocks noChangeShapeType="1"/>
          </p:cNvSpPr>
          <p:nvPr/>
        </p:nvSpPr>
        <p:spPr bwMode="auto">
          <a:xfrm>
            <a:off x="3008156" y="1679395"/>
            <a:ext cx="22098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7" name="Line 19"/>
          <p:cNvSpPr>
            <a:spLocks noChangeShapeType="1"/>
          </p:cNvSpPr>
          <p:nvPr/>
        </p:nvSpPr>
        <p:spPr bwMode="auto">
          <a:xfrm>
            <a:off x="3465356" y="3433603"/>
            <a:ext cx="17526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9" name="Text Box 21"/>
          <p:cNvSpPr txBox="1">
            <a:spLocks noChangeArrowheads="1"/>
          </p:cNvSpPr>
          <p:nvPr/>
        </p:nvSpPr>
        <p:spPr bwMode="auto">
          <a:xfrm>
            <a:off x="270170" y="265589"/>
            <a:ext cx="4818948" cy="46166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noFill/>
          </a:ln>
          <a:effectLst/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n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and </a:t>
            </a: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beams : heaven and earth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994166" y="1410"/>
            <a:ext cx="34167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Calibri"/>
              </a:rPr>
              <a:t>accelerator is powered by</a:t>
            </a:r>
          </a:p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Calibri"/>
              </a:rPr>
              <a:t>large gravitational energy</a:t>
            </a:r>
          </a:p>
        </p:txBody>
      </p:sp>
      <p:cxnSp>
        <p:nvCxnSpPr>
          <p:cNvPr id="13" name="Straight Connector 12"/>
          <p:cNvCxnSpPr>
            <a:cxnSpLocks/>
          </p:cNvCxnSpPr>
          <p:nvPr/>
        </p:nvCxnSpPr>
        <p:spPr>
          <a:xfrm>
            <a:off x="7089317" y="745068"/>
            <a:ext cx="0" cy="642954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Line 5"/>
          <p:cNvSpPr>
            <a:spLocks noChangeShapeType="1"/>
          </p:cNvSpPr>
          <p:nvPr/>
        </p:nvSpPr>
        <p:spPr bwMode="auto">
          <a:xfrm>
            <a:off x="7086598" y="1368144"/>
            <a:ext cx="228592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261D32-E206-649F-1AAD-33C86C7AE0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928" y="4581524"/>
            <a:ext cx="1973072" cy="3699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EC7CEA-CF53-ED84-F8DF-54795D5616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58935" y="6195148"/>
            <a:ext cx="2072430" cy="4843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818835-461E-16A6-FBB3-D90718BA4BE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5190" y="4809372"/>
            <a:ext cx="2514285" cy="4344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20FAD9-985F-0CB9-BA34-8ED2784A454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01385" y="5353293"/>
            <a:ext cx="3152587" cy="447326"/>
          </a:xfrm>
          <a:prstGeom prst="rect">
            <a:avLst/>
          </a:prstGeom>
        </p:spPr>
      </p:pic>
      <p:sp>
        <p:nvSpPr>
          <p:cNvPr id="252944" name="Oval 16"/>
          <p:cNvSpPr>
            <a:spLocks noChangeArrowheads="1"/>
          </p:cNvSpPr>
          <p:nvPr/>
        </p:nvSpPr>
        <p:spPr bwMode="auto">
          <a:xfrm>
            <a:off x="7404855" y="4200242"/>
            <a:ext cx="609600" cy="519351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1" name="Oval 16">
            <a:extLst>
              <a:ext uri="{FF2B5EF4-FFF2-40B4-BE49-F238E27FC236}">
                <a16:creationId xmlns:a16="http://schemas.microsoft.com/office/drawing/2014/main" id="{C14166BB-CA59-7AD1-090A-38F8A56417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2230" y="6274791"/>
            <a:ext cx="609600" cy="519351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2" name="Oval 16">
            <a:extLst>
              <a:ext uri="{FF2B5EF4-FFF2-40B4-BE49-F238E27FC236}">
                <a16:creationId xmlns:a16="http://schemas.microsoft.com/office/drawing/2014/main" id="{CC7EE1AD-90D4-95DA-920D-D992756C34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57433" y="4809372"/>
            <a:ext cx="609600" cy="519351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4" name="Oval 16">
            <a:extLst>
              <a:ext uri="{FF2B5EF4-FFF2-40B4-BE49-F238E27FC236}">
                <a16:creationId xmlns:a16="http://schemas.microsoft.com/office/drawing/2014/main" id="{0724BD71-7835-B911-D07C-68642D7AC8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29411" y="5353293"/>
            <a:ext cx="609600" cy="519351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5" name="Oval 16">
            <a:extLst>
              <a:ext uri="{FF2B5EF4-FFF2-40B4-BE49-F238E27FC236}">
                <a16:creationId xmlns:a16="http://schemas.microsoft.com/office/drawing/2014/main" id="{179CA96D-336E-0FC8-24CF-1A2C17B3EC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72687" y="6251985"/>
            <a:ext cx="609600" cy="519351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301417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9048" y="0"/>
            <a:ext cx="12705705" cy="71469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158BCC-88EC-0F51-A9FD-5BECC641A846}"/>
              </a:ext>
            </a:extLst>
          </p:cNvPr>
          <p:cNvSpPr txBox="1"/>
          <p:nvPr/>
        </p:nvSpPr>
        <p:spPr>
          <a:xfrm>
            <a:off x="439749" y="272226"/>
            <a:ext cx="33201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black hole accelerating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protons submersed in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target of radiation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producing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pions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141A63-0925-3F4B-FB9D-C290F6BAD0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829" y="5644398"/>
            <a:ext cx="1637031" cy="3699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330998-3031-4E29-647B-0300E745C9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928" y="4581524"/>
            <a:ext cx="1973072" cy="3699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54C54F-D7A6-A5CE-733D-505F4103D7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9819" y="5087805"/>
            <a:ext cx="1951221" cy="420263"/>
          </a:xfrm>
          <a:prstGeom prst="rect">
            <a:avLst/>
          </a:prstGeom>
        </p:spPr>
      </p:pic>
      <p:sp>
        <p:nvSpPr>
          <p:cNvPr id="9" name="Bent-Up Arrow 8">
            <a:extLst>
              <a:ext uri="{FF2B5EF4-FFF2-40B4-BE49-F238E27FC236}">
                <a16:creationId xmlns:a16="http://schemas.microsoft.com/office/drawing/2014/main" id="{EEE51DA2-7935-90CD-E648-DBFA10EC6BEC}"/>
              </a:ext>
            </a:extLst>
          </p:cNvPr>
          <p:cNvSpPr/>
          <p:nvPr/>
        </p:nvSpPr>
        <p:spPr bwMode="auto">
          <a:xfrm rot="5400000">
            <a:off x="1633353" y="4990810"/>
            <a:ext cx="118665" cy="607274"/>
          </a:xfrm>
          <a:prstGeom prst="bentUpArrow">
            <a:avLst/>
          </a:prstGeom>
          <a:solidFill>
            <a:schemeClr val="bg1"/>
          </a:solidFill>
          <a:ln w="31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BA6845C-D59E-1C09-0D57-C3680F2507CE}"/>
              </a:ext>
            </a:extLst>
          </p:cNvPr>
          <p:cNvSpPr/>
          <p:nvPr/>
        </p:nvSpPr>
        <p:spPr bwMode="auto">
          <a:xfrm>
            <a:off x="1975383" y="4609050"/>
            <a:ext cx="460690" cy="404193"/>
          </a:xfrm>
          <a:prstGeom prst="ellipse">
            <a:avLst/>
          </a:prstGeom>
          <a:noFill/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09E4DB3-6481-5C7B-577C-D80D3A18F3C0}"/>
              </a:ext>
            </a:extLst>
          </p:cNvPr>
          <p:cNvSpPr/>
          <p:nvPr/>
        </p:nvSpPr>
        <p:spPr bwMode="auto">
          <a:xfrm>
            <a:off x="2886964" y="5114561"/>
            <a:ext cx="460690" cy="420263"/>
          </a:xfrm>
          <a:prstGeom prst="ellipse">
            <a:avLst/>
          </a:prstGeom>
          <a:noFill/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5D2DC53-B9DA-95E4-267B-82FE58D659A0}"/>
              </a:ext>
            </a:extLst>
          </p:cNvPr>
          <p:cNvSpPr/>
          <p:nvPr/>
        </p:nvSpPr>
        <p:spPr bwMode="auto">
          <a:xfrm>
            <a:off x="1804368" y="5671266"/>
            <a:ext cx="460690" cy="420263"/>
          </a:xfrm>
          <a:prstGeom prst="ellipse">
            <a:avLst/>
          </a:prstGeom>
          <a:noFill/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76A9CDD-0776-4062-8BA4-5A130E46A560}"/>
              </a:ext>
            </a:extLst>
          </p:cNvPr>
          <p:cNvSpPr/>
          <p:nvPr/>
        </p:nvSpPr>
        <p:spPr bwMode="auto">
          <a:xfrm>
            <a:off x="1202704" y="5652324"/>
            <a:ext cx="460690" cy="420263"/>
          </a:xfrm>
          <a:prstGeom prst="ellipse">
            <a:avLst/>
          </a:prstGeom>
          <a:noFill/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070534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E347A6-17BD-7516-5368-DE01F1428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8495" y="314379"/>
            <a:ext cx="6235009" cy="62292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6A598E-F19C-F438-0B55-F13821E3995B}"/>
              </a:ext>
            </a:extLst>
          </p:cNvPr>
          <p:cNvSpPr txBox="1"/>
          <p:nvPr/>
        </p:nvSpPr>
        <p:spPr>
          <a:xfrm>
            <a:off x="461434" y="421769"/>
            <a:ext cx="29049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cosmic ray sources:</a:t>
            </a:r>
          </a:p>
          <a:p>
            <a:pPr algn="ctr"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gamma ray for</a:t>
            </a:r>
          </a:p>
          <a:p>
            <a:pPr algn="ctr"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neutrino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175FEE-75D0-C24C-247A-73B39F618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7845" y="6063388"/>
            <a:ext cx="1516823" cy="34780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3C619E-B7FD-1569-5BCC-1E440E8550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4681" y="5461289"/>
            <a:ext cx="2643152" cy="353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506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757543" y="-1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351545" y="58846"/>
            <a:ext cx="8483078" cy="6740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neutrino astronomy and the origin of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   cosmic rays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IceCube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the cosmic neutrino energy spectrum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Arial" panose="020B0604020202020204" pitchFamily="34" charset="0"/>
              </a:rPr>
              <a:t>first sources of neutrinos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and the answer is: supermassive black holes at the cores of active galaxies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9707791" y="6245007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IceCube.wisc.edu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32581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6146" name="Picture 3" descr="7-DOM-field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343" y="-47137"/>
            <a:ext cx="7431852" cy="6952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39DD62-C21A-3947-93CF-78B459D4AB87}"/>
              </a:ext>
            </a:extLst>
          </p:cNvPr>
          <p:cNvSpPr txBox="1"/>
          <p:nvPr/>
        </p:nvSpPr>
        <p:spPr>
          <a:xfrm>
            <a:off x="353042" y="2353623"/>
            <a:ext cx="323357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IceCube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5160 photomultipliers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instrument one km</a:t>
            </a:r>
            <a:r>
              <a:rPr kumimoji="0" lang="en-US" sz="20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of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Antarctic ice between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1.4 and 2.4 km depth</a:t>
            </a:r>
          </a:p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as a Cherenkov detector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5958156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D6DA6F-3615-524E-7499-5AEE1220D2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500" y="236831"/>
            <a:ext cx="6305842" cy="638433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30F35EE-FC9B-3140-5EA6-86F074609A55}"/>
              </a:ext>
            </a:extLst>
          </p:cNvPr>
          <p:cNvCxnSpPr>
            <a:cxnSpLocks/>
          </p:cNvCxnSpPr>
          <p:nvPr/>
        </p:nvCxnSpPr>
        <p:spPr bwMode="auto">
          <a:xfrm flipH="1">
            <a:off x="6902605" y="1884557"/>
            <a:ext cx="1037063" cy="0"/>
          </a:xfrm>
          <a:prstGeom prst="straightConnector1">
            <a:avLst/>
          </a:prstGeom>
          <a:solidFill>
            <a:schemeClr val="accent1"/>
          </a:solidFill>
          <a:ln w="34925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6E345A7-9E08-27AB-D8C0-94E943AA5CC7}"/>
              </a:ext>
            </a:extLst>
          </p:cNvPr>
          <p:cNvCxnSpPr>
            <a:cxnSpLocks/>
          </p:cNvCxnSpPr>
          <p:nvPr/>
        </p:nvCxnSpPr>
        <p:spPr bwMode="auto">
          <a:xfrm flipH="1">
            <a:off x="6902605" y="3429000"/>
            <a:ext cx="1037063" cy="0"/>
          </a:xfrm>
          <a:prstGeom prst="straightConnector1">
            <a:avLst/>
          </a:prstGeom>
          <a:solidFill>
            <a:schemeClr val="accent1"/>
          </a:solidFill>
          <a:ln w="34925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F3DF784-4D5E-DE5D-ABE0-ECB77C54D4ED}"/>
              </a:ext>
            </a:extLst>
          </p:cNvPr>
          <p:cNvCxnSpPr>
            <a:cxnSpLocks/>
          </p:cNvCxnSpPr>
          <p:nvPr/>
        </p:nvCxnSpPr>
        <p:spPr bwMode="auto">
          <a:xfrm flipH="1">
            <a:off x="6902605" y="4430752"/>
            <a:ext cx="1037063" cy="0"/>
          </a:xfrm>
          <a:prstGeom prst="straightConnector1">
            <a:avLst/>
          </a:prstGeom>
          <a:solidFill>
            <a:schemeClr val="accent1"/>
          </a:solidFill>
          <a:ln w="34925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91765ED-279C-2342-427E-E795465AA65C}"/>
              </a:ext>
            </a:extLst>
          </p:cNvPr>
          <p:cNvCxnSpPr>
            <a:cxnSpLocks/>
          </p:cNvCxnSpPr>
          <p:nvPr/>
        </p:nvCxnSpPr>
        <p:spPr bwMode="auto">
          <a:xfrm flipH="1">
            <a:off x="6902605" y="4839631"/>
            <a:ext cx="1037063" cy="0"/>
          </a:xfrm>
          <a:prstGeom prst="straightConnector1">
            <a:avLst/>
          </a:prstGeom>
          <a:solidFill>
            <a:schemeClr val="accent1"/>
          </a:solidFill>
          <a:ln w="34925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B61839ED-AB9A-9D06-28AA-F0D3A31BD150}"/>
              </a:ext>
            </a:extLst>
          </p:cNvPr>
          <p:cNvSpPr txBox="1"/>
          <p:nvPr/>
        </p:nvSpPr>
        <p:spPr>
          <a:xfrm>
            <a:off x="8078931" y="1683834"/>
            <a:ext cx="2786340" cy="3924151"/>
          </a:xfrm>
          <a:prstGeom prst="rect">
            <a:avLst/>
          </a:prstGeom>
          <a:noFill/>
        </p:spPr>
        <p:txBody>
          <a:bodyPr wrap="none" lIns="91440" bIns="182880" rtlCol="0">
            <a:spAutoFit/>
          </a:bodyPr>
          <a:lstStyle/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 Pole surface</a:t>
            </a:r>
          </a:p>
          <a:p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1450 m</a:t>
            </a:r>
          </a:p>
          <a:p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2450 m</a:t>
            </a: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bedrock</a:t>
            </a: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C1D241-B2C6-A5AF-72CD-9F82026EA149}"/>
              </a:ext>
            </a:extLst>
          </p:cNvPr>
          <p:cNvSpPr txBox="1"/>
          <p:nvPr/>
        </p:nvSpPr>
        <p:spPr>
          <a:xfrm>
            <a:off x="8078931" y="153871"/>
            <a:ext cx="3591884" cy="461665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ground-penetrating radar</a:t>
            </a:r>
          </a:p>
        </p:txBody>
      </p:sp>
    </p:spTree>
    <p:extLst>
      <p:ext uri="{BB962C8B-B14F-4D97-AF65-F5344CB8AC3E}">
        <p14:creationId xmlns:p14="http://schemas.microsoft.com/office/powerpoint/2010/main" val="333636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94986CA8-A0C9-3446-8E0C-2FA2619F96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6248" y="-99391"/>
            <a:ext cx="9257308" cy="6949299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0818253-5B57-E742-A99F-446B7E4A933C}"/>
              </a:ext>
            </a:extLst>
          </p:cNvPr>
          <p:cNvCxnSpPr>
            <a:cxnSpLocks/>
          </p:cNvCxnSpPr>
          <p:nvPr/>
        </p:nvCxnSpPr>
        <p:spPr>
          <a:xfrm flipH="1" flipV="1">
            <a:off x="4101459" y="3609048"/>
            <a:ext cx="4592085" cy="100879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C70FF8E-8241-F444-BDD0-60A46580289D}"/>
              </a:ext>
            </a:extLst>
          </p:cNvPr>
          <p:cNvCxnSpPr>
            <a:cxnSpLocks/>
          </p:cNvCxnSpPr>
          <p:nvPr/>
        </p:nvCxnSpPr>
        <p:spPr>
          <a:xfrm>
            <a:off x="9332814" y="4936142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1289E10-C19D-E74A-BBBB-516A5B97416F}"/>
              </a:ext>
            </a:extLst>
          </p:cNvPr>
          <p:cNvCxnSpPr>
            <a:cxnSpLocks/>
          </p:cNvCxnSpPr>
          <p:nvPr/>
        </p:nvCxnSpPr>
        <p:spPr>
          <a:xfrm flipH="1" flipV="1">
            <a:off x="8762471" y="4625932"/>
            <a:ext cx="1743689" cy="391130"/>
          </a:xfrm>
          <a:prstGeom prst="straightConnector1">
            <a:avLst/>
          </a:prstGeom>
          <a:ln w="38100">
            <a:solidFill>
              <a:schemeClr val="accent1"/>
            </a:solidFill>
            <a:prstDash val="sysDot"/>
            <a:headEnd type="diamond" w="med" len="med"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Freeform 3">
            <a:extLst>
              <a:ext uri="{FF2B5EF4-FFF2-40B4-BE49-F238E27FC236}">
                <a16:creationId xmlns:a16="http://schemas.microsoft.com/office/drawing/2014/main" id="{6771DD43-0F43-AF4E-B21D-ABD5A12619BE}"/>
              </a:ext>
            </a:extLst>
          </p:cNvPr>
          <p:cNvSpPr>
            <a:spLocks/>
          </p:cNvSpPr>
          <p:nvPr/>
        </p:nvSpPr>
        <p:spPr bwMode="auto">
          <a:xfrm rot="-764698">
            <a:off x="7985618" y="4363101"/>
            <a:ext cx="748403" cy="341499"/>
          </a:xfrm>
          <a:custGeom>
            <a:avLst/>
            <a:gdLst>
              <a:gd name="T0" fmla="*/ 2147483647 w 912"/>
              <a:gd name="T1" fmla="*/ 2147483647 h 912"/>
              <a:gd name="T2" fmla="*/ 2147483647 w 912"/>
              <a:gd name="T3" fmla="*/ 2147483647 h 912"/>
              <a:gd name="T4" fmla="*/ 2147483647 w 912"/>
              <a:gd name="T5" fmla="*/ 2147483647 h 912"/>
              <a:gd name="T6" fmla="*/ 0 w 912"/>
              <a:gd name="T7" fmla="*/ 2147483647 h 912"/>
              <a:gd name="T8" fmla="*/ 2147483647 w 912"/>
              <a:gd name="T9" fmla="*/ 2147483647 h 912"/>
              <a:gd name="T10" fmla="*/ 2147483647 w 912"/>
              <a:gd name="T11" fmla="*/ 0 h 912"/>
              <a:gd name="T12" fmla="*/ 2147483647 w 912"/>
              <a:gd name="T13" fmla="*/ 2147483647 h 912"/>
              <a:gd name="T14" fmla="*/ 2147483647 w 912"/>
              <a:gd name="T15" fmla="*/ 2147483647 h 912"/>
              <a:gd name="T16" fmla="*/ 2147483647 w 912"/>
              <a:gd name="T17" fmla="*/ 2147483647 h 91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912"/>
              <a:gd name="T28" fmla="*/ 0 h 912"/>
              <a:gd name="T29" fmla="*/ 912 w 912"/>
              <a:gd name="T30" fmla="*/ 912 h 912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912" h="912">
                <a:moveTo>
                  <a:pt x="912" y="912"/>
                </a:moveTo>
                <a:lnTo>
                  <a:pt x="96" y="528"/>
                </a:lnTo>
                <a:lnTo>
                  <a:pt x="624" y="672"/>
                </a:lnTo>
                <a:lnTo>
                  <a:pt x="0" y="96"/>
                </a:lnTo>
                <a:lnTo>
                  <a:pt x="672" y="624"/>
                </a:lnTo>
                <a:lnTo>
                  <a:pt x="288" y="0"/>
                </a:lnTo>
                <a:lnTo>
                  <a:pt x="720" y="624"/>
                </a:lnTo>
                <a:lnTo>
                  <a:pt x="624" y="192"/>
                </a:lnTo>
                <a:lnTo>
                  <a:pt x="912" y="912"/>
                </a:ln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10" name="Picture 4" descr="lighted dom string.jpeg">
            <a:extLst>
              <a:ext uri="{FF2B5EF4-FFF2-40B4-BE49-F238E27FC236}">
                <a16:creationId xmlns:a16="http://schemas.microsoft.com/office/drawing/2014/main" id="{ADC3BD8D-4008-4749-9F8E-9593845DE2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81805" y="-798958"/>
            <a:ext cx="1335186" cy="4913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249EAF7-B591-8940-863D-6492DBEA4087}"/>
              </a:ext>
            </a:extLst>
          </p:cNvPr>
          <p:cNvCxnSpPr>
            <a:cxnSpLocks/>
          </p:cNvCxnSpPr>
          <p:nvPr/>
        </p:nvCxnSpPr>
        <p:spPr>
          <a:xfrm flipH="1">
            <a:off x="7835789" y="1768111"/>
            <a:ext cx="1157161" cy="441589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DD9245B-6EBA-1A63-E3AF-AAF05B10FE75}"/>
              </a:ext>
            </a:extLst>
          </p:cNvPr>
          <p:cNvSpPr txBox="1"/>
          <p:nvPr/>
        </p:nvSpPr>
        <p:spPr>
          <a:xfrm>
            <a:off x="2012575" y="6148868"/>
            <a:ext cx="8166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km</a:t>
            </a:r>
            <a:r>
              <a:rPr lang="en-US" sz="2400" baseline="30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instrumented with 5160 PMT (10inch) below 1450m </a:t>
            </a:r>
          </a:p>
        </p:txBody>
      </p:sp>
    </p:spTree>
    <p:extLst>
      <p:ext uri="{BB962C8B-B14F-4D97-AF65-F5344CB8AC3E}">
        <p14:creationId xmlns:p14="http://schemas.microsoft.com/office/powerpoint/2010/main" val="220001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CA5694-0C5D-4BB6-4F55-1F0B192BA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0414" y="0"/>
            <a:ext cx="518701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9C4D3A-5A58-E426-7C14-DBE931EA39DF}"/>
              </a:ext>
            </a:extLst>
          </p:cNvPr>
          <p:cNvSpPr txBox="1"/>
          <p:nvPr/>
        </p:nvSpPr>
        <p:spPr>
          <a:xfrm>
            <a:off x="193840" y="143656"/>
            <a:ext cx="3174240" cy="156966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muon neutrino events</a:t>
            </a:r>
          </a:p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[filtered by the Earth]:</a:t>
            </a:r>
          </a:p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atmospheric vs cosmic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7F0370-B703-57A4-C3E6-5065D85EEE61}"/>
              </a:ext>
            </a:extLst>
          </p:cNvPr>
          <p:cNvSpPr txBox="1"/>
          <p:nvPr/>
        </p:nvSpPr>
        <p:spPr>
          <a:xfrm>
            <a:off x="4199089" y="143656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Number of Events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66BB22-A115-CD74-4764-4FAD011EC951}"/>
              </a:ext>
            </a:extLst>
          </p:cNvPr>
          <p:cNvSpPr txBox="1"/>
          <p:nvPr/>
        </p:nvSpPr>
        <p:spPr>
          <a:xfrm>
            <a:off x="4956141" y="5256039"/>
            <a:ext cx="22797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Data/MC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BFA7987-494E-5918-2EBB-21C659BD0F3E}"/>
              </a:ext>
            </a:extLst>
          </p:cNvPr>
          <p:cNvCxnSpPr>
            <a:cxnSpLocks/>
          </p:cNvCxnSpPr>
          <p:nvPr/>
        </p:nvCxnSpPr>
        <p:spPr bwMode="auto">
          <a:xfrm>
            <a:off x="8400094" y="3927107"/>
            <a:ext cx="858517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bg2">
                <a:alpha val="99406"/>
              </a:schemeClr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3DB46C77-C38C-E247-8103-296987BFB56B}"/>
              </a:ext>
            </a:extLst>
          </p:cNvPr>
          <p:cNvCxnSpPr>
            <a:cxnSpLocks/>
            <a:stCxn id="6" idx="2"/>
          </p:cNvCxnSpPr>
          <p:nvPr/>
        </p:nvCxnSpPr>
        <p:spPr bwMode="auto">
          <a:xfrm flipH="1">
            <a:off x="9589972" y="2862074"/>
            <a:ext cx="120045" cy="660773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bg2">
                <a:alpha val="99406"/>
              </a:schemeClr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7B1D04D-CC67-EBD7-ABA9-4A8CC10F94E3}"/>
              </a:ext>
            </a:extLst>
          </p:cNvPr>
          <p:cNvSpPr txBox="1"/>
          <p:nvPr/>
        </p:nvSpPr>
        <p:spPr>
          <a:xfrm>
            <a:off x="9258611" y="2492741"/>
            <a:ext cx="902811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cosmic</a:t>
            </a:r>
            <a:endParaRPr lang="en-US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0FA44A7-4691-9E4D-8D29-6B3FDB0190C9}"/>
              </a:ext>
            </a:extLst>
          </p:cNvPr>
          <p:cNvSpPr txBox="1"/>
          <p:nvPr/>
        </p:nvSpPr>
        <p:spPr>
          <a:xfrm>
            <a:off x="6946679" y="3749878"/>
            <a:ext cx="1453415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atmospheric</a:t>
            </a:r>
            <a:endParaRPr lang="en-US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069A4AB-9654-CE52-ECC3-CA4477DC4BF1}"/>
              </a:ext>
            </a:extLst>
          </p:cNvPr>
          <p:cNvSpPr/>
          <p:nvPr/>
        </p:nvSpPr>
        <p:spPr bwMode="auto">
          <a:xfrm>
            <a:off x="9002744" y="5802517"/>
            <a:ext cx="914400" cy="914400"/>
          </a:xfrm>
          <a:prstGeom prst="ellipse">
            <a:avLst/>
          </a:prstGeom>
          <a:noFill/>
          <a:ln w="25400" cap="flat" cmpd="sng" algn="ctr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b="1">
              <a:solidFill>
                <a:srgbClr val="FFFFFF"/>
              </a:solidFill>
              <a:latin typeface="Arial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89167D-5D7B-7A31-C04B-493F5A54F7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840" y="2144827"/>
            <a:ext cx="3174240" cy="433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047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C6708-127C-84BF-E16E-840F3EDD9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2" y="0"/>
            <a:ext cx="12085516" cy="68580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1AF46D2-E332-2F9D-5C4F-2A7D30F9DBD1}"/>
              </a:ext>
            </a:extLst>
          </p:cNvPr>
          <p:cNvCxnSpPr>
            <a:cxnSpLocks/>
          </p:cNvCxnSpPr>
          <p:nvPr/>
        </p:nvCxnSpPr>
        <p:spPr bwMode="auto">
          <a:xfrm flipH="1">
            <a:off x="8812925" y="3807372"/>
            <a:ext cx="1261241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E2682C6-F715-D5E4-E28B-721D695C4B5B}"/>
              </a:ext>
            </a:extLst>
          </p:cNvPr>
          <p:cNvSpPr txBox="1"/>
          <p:nvPr/>
        </p:nvSpPr>
        <p:spPr>
          <a:xfrm>
            <a:off x="10074166" y="3391873"/>
            <a:ext cx="13997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Glashow</a:t>
            </a:r>
          </a:p>
          <a:p>
            <a:pPr algn="ctr"/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684472-80C9-29EE-DA80-461ED237081A}"/>
              </a:ext>
            </a:extLst>
          </p:cNvPr>
          <p:cNvSpPr txBox="1"/>
          <p:nvPr/>
        </p:nvSpPr>
        <p:spPr>
          <a:xfrm>
            <a:off x="1855149" y="3615239"/>
            <a:ext cx="2885497" cy="830997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electron and tau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neutrinos (showers)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C4E7CD1-E382-04E8-3850-F605DDF190E1}"/>
              </a:ext>
            </a:extLst>
          </p:cNvPr>
          <p:cNvCxnSpPr>
            <a:cxnSpLocks/>
            <a:stCxn id="5" idx="0"/>
          </p:cNvCxnSpPr>
          <p:nvPr/>
        </p:nvCxnSpPr>
        <p:spPr bwMode="auto">
          <a:xfrm flipV="1">
            <a:off x="3297898" y="3101213"/>
            <a:ext cx="3888" cy="514026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F736DF0-C5EA-AD96-339C-4287F9E5F53C}"/>
              </a:ext>
            </a:extLst>
          </p:cNvPr>
          <p:cNvSpPr txBox="1"/>
          <p:nvPr/>
        </p:nvSpPr>
        <p:spPr>
          <a:xfrm>
            <a:off x="7407237" y="4638369"/>
            <a:ext cx="3422020" cy="830997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muon neutrinos through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Earth (tracks)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9D77F80-5FB9-DDDE-6B62-7AEE480D60E6}"/>
              </a:ext>
            </a:extLst>
          </p:cNvPr>
          <p:cNvCxnSpPr>
            <a:cxnSpLocks/>
          </p:cNvCxnSpPr>
          <p:nvPr/>
        </p:nvCxnSpPr>
        <p:spPr bwMode="auto">
          <a:xfrm flipV="1">
            <a:off x="7918303" y="3807371"/>
            <a:ext cx="0" cy="83099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1CD23B3-ED6A-08E9-D7EF-FB31E21465EA}"/>
              </a:ext>
            </a:extLst>
          </p:cNvPr>
          <p:cNvSpPr txBox="1"/>
          <p:nvPr/>
        </p:nvSpPr>
        <p:spPr>
          <a:xfrm>
            <a:off x="5142625" y="1695146"/>
            <a:ext cx="2640245" cy="461665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ymbol" pitchFamily="2" charset="2"/>
                <a:cs typeface="Arial" panose="020B0604020202020204" pitchFamily="34" charset="0"/>
              </a:rPr>
              <a:t>F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=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/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~  E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-2.5</a:t>
            </a:r>
          </a:p>
        </p:txBody>
      </p:sp>
    </p:spTree>
    <p:extLst>
      <p:ext uri="{BB962C8B-B14F-4D97-AF65-F5344CB8AC3E}">
        <p14:creationId xmlns:p14="http://schemas.microsoft.com/office/powerpoint/2010/main" val="27617069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7463148"/>
              </p:ext>
            </p:extLst>
          </p:nvPr>
        </p:nvGraphicFramePr>
        <p:xfrm>
          <a:off x="-169069" y="-1252228"/>
          <a:ext cx="12530138" cy="93997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12215873" imgH="9168254" progId="">
                  <p:embed/>
                </p:oleObj>
              </mc:Choice>
              <mc:Fallback>
                <p:oleObj r:id="rId6" imgW="12215873" imgH="9168254" progId="">
                  <p:embed/>
                  <p:pic>
                    <p:nvPicPr>
                      <p:cNvPr id="6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69069" y="-1252228"/>
                        <a:ext cx="12530138" cy="93997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982665" y="5307944"/>
            <a:ext cx="37257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superior total energy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measurement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 to 10%, all flavors, all sky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23304" y="0"/>
            <a:ext cx="30444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neutrinos interacting 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inside the detector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723059" y="5385696"/>
            <a:ext cx="5021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superior angular resolution 0.3</a:t>
            </a:r>
            <a:r>
              <a:rPr lang="en-US" sz="2400" baseline="3000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including systematics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665053-EAFB-474C-8B00-97315A21DE2B}"/>
              </a:ext>
            </a:extLst>
          </p:cNvPr>
          <p:cNvSpPr txBox="1"/>
          <p:nvPr/>
        </p:nvSpPr>
        <p:spPr>
          <a:xfrm>
            <a:off x="7580503" y="-23016"/>
            <a:ext cx="28536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400">
              <a:defRPr/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muon neutrinos</a:t>
            </a:r>
          </a:p>
          <a:p>
            <a:pPr algn="ctr" defTabSz="914400">
              <a:defRPr/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filtered by the Earth</a:t>
            </a:r>
          </a:p>
        </p:txBody>
      </p:sp>
      <p:pic>
        <p:nvPicPr>
          <p:cNvPr id="2" name="gal_HEevents_Event_22" descr="gal_HEevents_Event_22">
            <a:hlinkClick r:id="" action="ppaction://media"/>
            <a:extLst>
              <a:ext uri="{FF2B5EF4-FFF2-40B4-BE49-F238E27FC236}">
                <a16:creationId xmlns:a16="http://schemas.microsoft.com/office/drawing/2014/main" id="{E3B2E805-A408-DA42-A45B-572C7CAD6C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>
            <a:lum bright="-16000"/>
          </a:blip>
          <a:srcRect/>
          <a:stretch>
            <a:fillRect/>
          </a:stretch>
        </p:blipFill>
        <p:spPr>
          <a:xfrm>
            <a:off x="-95147" y="1074709"/>
            <a:ext cx="6954524" cy="3882943"/>
          </a:xfrm>
          <a:prstGeom prst="rect">
            <a:avLst/>
          </a:prstGeom>
        </p:spPr>
      </p:pic>
      <p:pic>
        <p:nvPicPr>
          <p:cNvPr id="10" name="High_energy_Kloppo.mov">
            <a:hlinkClick r:id="" action="ppaction://media"/>
            <a:extLst>
              <a:ext uri="{FF2B5EF4-FFF2-40B4-BE49-F238E27FC236}">
                <a16:creationId xmlns:a16="http://schemas.microsoft.com/office/drawing/2014/main" id="{46B5E602-35CC-D943-9C23-A6712E2E16F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68112" y="1074708"/>
            <a:ext cx="6903444" cy="38831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FB9945-E933-E518-F0E9-BA3B8C7A38E3}"/>
              </a:ext>
            </a:extLst>
          </p:cNvPr>
          <p:cNvSpPr txBox="1"/>
          <p:nvPr/>
        </p:nvSpPr>
        <p:spPr>
          <a:xfrm>
            <a:off x="6374296" y="2011562"/>
            <a:ext cx="1311964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dirty="0">
              <a:solidFill>
                <a:srgbClr val="FFFFFF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4512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13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C6708-127C-84BF-E16E-840F3EDD9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2" y="0"/>
            <a:ext cx="12085516" cy="68580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1AF46D2-E332-2F9D-5C4F-2A7D30F9DBD1}"/>
              </a:ext>
            </a:extLst>
          </p:cNvPr>
          <p:cNvCxnSpPr>
            <a:cxnSpLocks/>
          </p:cNvCxnSpPr>
          <p:nvPr/>
        </p:nvCxnSpPr>
        <p:spPr bwMode="auto">
          <a:xfrm flipH="1">
            <a:off x="8812925" y="3807372"/>
            <a:ext cx="1261241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E2682C6-F715-D5E4-E28B-721D695C4B5B}"/>
              </a:ext>
            </a:extLst>
          </p:cNvPr>
          <p:cNvSpPr txBox="1"/>
          <p:nvPr/>
        </p:nvSpPr>
        <p:spPr>
          <a:xfrm>
            <a:off x="10074166" y="3391873"/>
            <a:ext cx="13997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Glashow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684472-80C9-29EE-DA80-461ED237081A}"/>
              </a:ext>
            </a:extLst>
          </p:cNvPr>
          <p:cNvSpPr txBox="1"/>
          <p:nvPr/>
        </p:nvSpPr>
        <p:spPr>
          <a:xfrm>
            <a:off x="1855149" y="3615239"/>
            <a:ext cx="2885497" cy="830997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electron and tau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neutrinos (showers)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C4E7CD1-E382-04E8-3850-F605DDF190E1}"/>
              </a:ext>
            </a:extLst>
          </p:cNvPr>
          <p:cNvCxnSpPr>
            <a:cxnSpLocks/>
            <a:stCxn id="5" idx="0"/>
          </p:cNvCxnSpPr>
          <p:nvPr/>
        </p:nvCxnSpPr>
        <p:spPr bwMode="auto">
          <a:xfrm flipV="1">
            <a:off x="3297898" y="3101213"/>
            <a:ext cx="3888" cy="514026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F736DF0-C5EA-AD96-339C-4287F9E5F53C}"/>
              </a:ext>
            </a:extLst>
          </p:cNvPr>
          <p:cNvSpPr txBox="1"/>
          <p:nvPr/>
        </p:nvSpPr>
        <p:spPr>
          <a:xfrm>
            <a:off x="7407237" y="4638369"/>
            <a:ext cx="3422020" cy="830997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muon neutrinos through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Earth (tracks)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9D77F80-5FB9-DDDE-6B62-7AEE480D60E6}"/>
              </a:ext>
            </a:extLst>
          </p:cNvPr>
          <p:cNvCxnSpPr>
            <a:cxnSpLocks/>
          </p:cNvCxnSpPr>
          <p:nvPr/>
        </p:nvCxnSpPr>
        <p:spPr bwMode="auto">
          <a:xfrm flipV="1">
            <a:off x="7918303" y="3807371"/>
            <a:ext cx="0" cy="83099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1CD23B3-ED6A-08E9-D7EF-FB31E21465EA}"/>
              </a:ext>
            </a:extLst>
          </p:cNvPr>
          <p:cNvSpPr txBox="1"/>
          <p:nvPr/>
        </p:nvSpPr>
        <p:spPr>
          <a:xfrm>
            <a:off x="5142625" y="1695146"/>
            <a:ext cx="2640245" cy="461665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ymbol" pitchFamily="2" charset="2"/>
                <a:ea typeface="+mn-ea"/>
                <a:cs typeface="Arial" panose="020B0604020202020204" pitchFamily="34" charset="0"/>
              </a:rPr>
              <a:t>F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=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/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~  E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-2.5</a:t>
            </a:r>
          </a:p>
        </p:txBody>
      </p:sp>
    </p:spTree>
    <p:extLst>
      <p:ext uri="{BB962C8B-B14F-4D97-AF65-F5344CB8AC3E}">
        <p14:creationId xmlns:p14="http://schemas.microsoft.com/office/powerpoint/2010/main" val="17121003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65463" y="133825"/>
            <a:ext cx="7661072" cy="52322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defTabSz="914400">
              <a:defRPr/>
            </a:pPr>
            <a:r>
              <a:rPr lang="en-US" sz="2800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Glashow resonance event with energy 6.3 </a:t>
            </a:r>
            <a:r>
              <a:rPr lang="en-US" sz="2800" dirty="0" err="1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PeV</a:t>
            </a:r>
            <a:endParaRPr lang="en-US" sz="2800" dirty="0">
              <a:solidFill>
                <a:srgbClr val="000000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AD00DB-3AE0-6743-B05F-6E93780877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875" y="2238993"/>
            <a:ext cx="5615528" cy="46190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31ED31-BC9E-574F-90E9-DBB2ADA042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30" y="1081733"/>
            <a:ext cx="3928365" cy="236429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22DDA95-C954-474D-A38C-82825D907BB7}"/>
              </a:ext>
            </a:extLst>
          </p:cNvPr>
          <p:cNvSpPr/>
          <p:nvPr/>
        </p:nvSpPr>
        <p:spPr>
          <a:xfrm flipH="1">
            <a:off x="4214815" y="1028703"/>
            <a:ext cx="663257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defTabSz="914400">
              <a:defRPr/>
            </a:pPr>
            <a:r>
              <a:rPr lang="en-US" sz="2800" i="1" dirty="0">
                <a:solidFill>
                  <a:prstClr val="black"/>
                </a:solidFill>
                <a:latin typeface="Calibri"/>
              </a:rPr>
              <a:t>q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718392C-2361-DF44-BBCD-89FC638B22A4}"/>
              </a:ext>
            </a:extLst>
          </p:cNvPr>
          <p:cNvSpPr/>
          <p:nvPr/>
        </p:nvSpPr>
        <p:spPr>
          <a:xfrm>
            <a:off x="4197388" y="2765387"/>
            <a:ext cx="396262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en-US" sz="3200" i="1" dirty="0">
                <a:solidFill>
                  <a:prstClr val="black"/>
                </a:solidFill>
                <a:latin typeface="Calibri"/>
              </a:rPr>
              <a:t>q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40F504-29EB-A440-AF0B-310C398FF2D3}"/>
              </a:ext>
            </a:extLst>
          </p:cNvPr>
          <p:cNvSpPr txBox="1"/>
          <p:nvPr/>
        </p:nvSpPr>
        <p:spPr>
          <a:xfrm flipH="1">
            <a:off x="4254866" y="2523569"/>
            <a:ext cx="704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400" b="1" dirty="0">
                <a:solidFill>
                  <a:srgbClr val="000000"/>
                </a:solidFill>
                <a:latin typeface="Times New Roman"/>
              </a:rPr>
              <a:t>_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0ADF0F-8A29-7247-A7E7-0B80BCE4572A}"/>
              </a:ext>
            </a:extLst>
          </p:cNvPr>
          <p:cNvSpPr txBox="1"/>
          <p:nvPr/>
        </p:nvSpPr>
        <p:spPr>
          <a:xfrm>
            <a:off x="6481761" y="1028703"/>
            <a:ext cx="4760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resonant production of a weak</a:t>
            </a:r>
          </a:p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intermediate boson by an anti-</a:t>
            </a:r>
          </a:p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 neutrino interacting with</a:t>
            </a:r>
          </a:p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atomic electron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C7B7D4-1C24-38D3-1ABD-085C302119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7760" y="4444629"/>
            <a:ext cx="3451703" cy="112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366560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C6708-127C-84BF-E16E-840F3EDD9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2" y="0"/>
            <a:ext cx="12085516" cy="68580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1AF46D2-E332-2F9D-5C4F-2A7D30F9DBD1}"/>
              </a:ext>
            </a:extLst>
          </p:cNvPr>
          <p:cNvCxnSpPr>
            <a:cxnSpLocks/>
          </p:cNvCxnSpPr>
          <p:nvPr/>
        </p:nvCxnSpPr>
        <p:spPr bwMode="auto">
          <a:xfrm flipH="1">
            <a:off x="8812925" y="3807372"/>
            <a:ext cx="1261241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E2682C6-F715-D5E4-E28B-721D695C4B5B}"/>
              </a:ext>
            </a:extLst>
          </p:cNvPr>
          <p:cNvSpPr txBox="1"/>
          <p:nvPr/>
        </p:nvSpPr>
        <p:spPr>
          <a:xfrm>
            <a:off x="10074166" y="3391873"/>
            <a:ext cx="13997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Glashow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684472-80C9-29EE-DA80-461ED237081A}"/>
              </a:ext>
            </a:extLst>
          </p:cNvPr>
          <p:cNvSpPr txBox="1"/>
          <p:nvPr/>
        </p:nvSpPr>
        <p:spPr>
          <a:xfrm>
            <a:off x="1855149" y="3615239"/>
            <a:ext cx="2885497" cy="830997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electron and tau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neutrinos (showers)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C4E7CD1-E382-04E8-3850-F605DDF190E1}"/>
              </a:ext>
            </a:extLst>
          </p:cNvPr>
          <p:cNvCxnSpPr>
            <a:cxnSpLocks/>
            <a:stCxn id="5" idx="0"/>
          </p:cNvCxnSpPr>
          <p:nvPr/>
        </p:nvCxnSpPr>
        <p:spPr bwMode="auto">
          <a:xfrm flipV="1">
            <a:off x="3297898" y="3101213"/>
            <a:ext cx="3888" cy="514026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F736DF0-C5EA-AD96-339C-4287F9E5F53C}"/>
              </a:ext>
            </a:extLst>
          </p:cNvPr>
          <p:cNvSpPr txBox="1"/>
          <p:nvPr/>
        </p:nvSpPr>
        <p:spPr>
          <a:xfrm>
            <a:off x="7407237" y="4638369"/>
            <a:ext cx="3422020" cy="830997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muon neutrinos through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Earth (tracks)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9D77F80-5FB9-DDDE-6B62-7AEE480D60E6}"/>
              </a:ext>
            </a:extLst>
          </p:cNvPr>
          <p:cNvCxnSpPr>
            <a:cxnSpLocks/>
          </p:cNvCxnSpPr>
          <p:nvPr/>
        </p:nvCxnSpPr>
        <p:spPr bwMode="auto">
          <a:xfrm flipV="1">
            <a:off x="7918303" y="3807371"/>
            <a:ext cx="0" cy="83099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1CD23B3-ED6A-08E9-D7EF-FB31E21465EA}"/>
              </a:ext>
            </a:extLst>
          </p:cNvPr>
          <p:cNvSpPr txBox="1"/>
          <p:nvPr/>
        </p:nvSpPr>
        <p:spPr>
          <a:xfrm>
            <a:off x="5142625" y="1695146"/>
            <a:ext cx="2640245" cy="461665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ymbol" pitchFamily="2" charset="2"/>
                <a:ea typeface="+mn-ea"/>
                <a:cs typeface="Arial" panose="020B0604020202020204" pitchFamily="34" charset="0"/>
              </a:rPr>
              <a:t>F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=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/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~  E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-2.5</a:t>
            </a:r>
          </a:p>
        </p:txBody>
      </p:sp>
    </p:spTree>
    <p:extLst>
      <p:ext uri="{BB962C8B-B14F-4D97-AF65-F5344CB8AC3E}">
        <p14:creationId xmlns:p14="http://schemas.microsoft.com/office/powerpoint/2010/main" val="28869122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60F547-BC32-3442-865B-DFC48C1B6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577" y="1066880"/>
            <a:ext cx="7898849" cy="4299551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9F5CCE1-A135-674E-B077-8057E2A7FBCA}"/>
              </a:ext>
            </a:extLst>
          </p:cNvPr>
          <p:cNvCxnSpPr>
            <a:cxnSpLocks/>
          </p:cNvCxnSpPr>
          <p:nvPr/>
        </p:nvCxnSpPr>
        <p:spPr>
          <a:xfrm>
            <a:off x="6926512" y="3493491"/>
            <a:ext cx="1365308" cy="61029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3342944-64E0-3749-A601-7162BB6E2750}"/>
              </a:ext>
            </a:extLst>
          </p:cNvPr>
          <p:cNvSpPr txBox="1"/>
          <p:nvPr/>
        </p:nvSpPr>
        <p:spPr>
          <a:xfrm>
            <a:off x="2744125" y="208110"/>
            <a:ext cx="6885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342900">
              <a:defRPr/>
            </a:pPr>
            <a:r>
              <a:rPr lang="en-US" dirty="0">
                <a:solidFill>
                  <a:prstClr val="white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in the extreme universe the energy in neutrinos is larger than</a:t>
            </a:r>
          </a:p>
          <a:p>
            <a:pPr algn="ctr" defTabSz="342900">
              <a:defRPr/>
            </a:pPr>
            <a:r>
              <a:rPr lang="en-US" dirty="0">
                <a:solidFill>
                  <a:prstClr val="white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the energy in gamma rays observed at GeV energies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44A441E-9866-314A-A2DF-545E5BA691A7}"/>
              </a:ext>
            </a:extLst>
          </p:cNvPr>
          <p:cNvCxnSpPr>
            <a:cxnSpLocks/>
          </p:cNvCxnSpPr>
          <p:nvPr/>
        </p:nvCxnSpPr>
        <p:spPr>
          <a:xfrm>
            <a:off x="7423558" y="3493491"/>
            <a:ext cx="0" cy="28942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CD7540-839D-BF43-A0D3-F10CCCEFD21D}"/>
              </a:ext>
            </a:extLst>
          </p:cNvPr>
          <p:cNvCxnSpPr>
            <a:cxnSpLocks/>
          </p:cNvCxnSpPr>
          <p:nvPr/>
        </p:nvCxnSpPr>
        <p:spPr>
          <a:xfrm>
            <a:off x="7493816" y="3429001"/>
            <a:ext cx="0" cy="6449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6B59288-D208-2149-90E8-C5BCC213381C}"/>
              </a:ext>
            </a:extLst>
          </p:cNvPr>
          <p:cNvCxnSpPr>
            <a:cxnSpLocks/>
          </p:cNvCxnSpPr>
          <p:nvPr/>
        </p:nvCxnSpPr>
        <p:spPr>
          <a:xfrm>
            <a:off x="7557782" y="3594159"/>
            <a:ext cx="0" cy="13841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C9DF488-8BF1-BE4B-903C-30190C415EFF}"/>
              </a:ext>
            </a:extLst>
          </p:cNvPr>
          <p:cNvCxnSpPr>
            <a:cxnSpLocks/>
          </p:cNvCxnSpPr>
          <p:nvPr/>
        </p:nvCxnSpPr>
        <p:spPr>
          <a:xfrm>
            <a:off x="7621748" y="3644492"/>
            <a:ext cx="0" cy="22335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54FB2A-3FE1-B146-9724-5D04AB7A1A3A}"/>
              </a:ext>
            </a:extLst>
          </p:cNvPr>
          <p:cNvCxnSpPr>
            <a:cxnSpLocks/>
          </p:cNvCxnSpPr>
          <p:nvPr/>
        </p:nvCxnSpPr>
        <p:spPr>
          <a:xfrm>
            <a:off x="7692006" y="3594159"/>
            <a:ext cx="0" cy="18875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0621822-FA07-6F48-AB3B-A31F5BB4A323}"/>
              </a:ext>
            </a:extLst>
          </p:cNvPr>
          <p:cNvCxnSpPr>
            <a:cxnSpLocks/>
          </p:cNvCxnSpPr>
          <p:nvPr/>
        </p:nvCxnSpPr>
        <p:spPr>
          <a:xfrm>
            <a:off x="7818889" y="3572138"/>
            <a:ext cx="0" cy="7864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6CA564A0-D83A-CC4A-958E-4105F5552C78}"/>
              </a:ext>
            </a:extLst>
          </p:cNvPr>
          <p:cNvCxnSpPr>
            <a:cxnSpLocks/>
          </p:cNvCxnSpPr>
          <p:nvPr/>
        </p:nvCxnSpPr>
        <p:spPr>
          <a:xfrm>
            <a:off x="7757021" y="3830099"/>
            <a:ext cx="0" cy="13527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5BC67D45-FA28-1941-A05C-63AC63455B31}"/>
              </a:ext>
            </a:extLst>
          </p:cNvPr>
          <p:cNvCxnSpPr>
            <a:cxnSpLocks/>
          </p:cNvCxnSpPr>
          <p:nvPr/>
        </p:nvCxnSpPr>
        <p:spPr>
          <a:xfrm>
            <a:off x="7890196" y="3818564"/>
            <a:ext cx="0" cy="13527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29E2C4E0-7F44-6A47-9E0D-722ADC940F49}"/>
              </a:ext>
            </a:extLst>
          </p:cNvPr>
          <p:cNvCxnSpPr>
            <a:cxnSpLocks/>
          </p:cNvCxnSpPr>
          <p:nvPr/>
        </p:nvCxnSpPr>
        <p:spPr>
          <a:xfrm>
            <a:off x="7954162" y="3951739"/>
            <a:ext cx="0" cy="13527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F4690723-763E-2744-91A6-1E2C372EF26A}"/>
              </a:ext>
            </a:extLst>
          </p:cNvPr>
          <p:cNvSpPr/>
          <p:nvPr/>
        </p:nvSpPr>
        <p:spPr>
          <a:xfrm>
            <a:off x="5995275" y="3021610"/>
            <a:ext cx="2680283" cy="1554060"/>
          </a:xfrm>
          <a:prstGeom prst="roundRect">
            <a:avLst/>
          </a:prstGeom>
          <a:noFill/>
          <a:ln w="63500"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>
              <a:defRPr/>
            </a:pPr>
            <a:endParaRPr lang="en-US" sz="135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F43BCA-50CF-F98A-91FC-85809C12790C}"/>
              </a:ext>
            </a:extLst>
          </p:cNvPr>
          <p:cNvSpPr txBox="1"/>
          <p:nvPr/>
        </p:nvSpPr>
        <p:spPr>
          <a:xfrm>
            <a:off x="3697913" y="5714658"/>
            <a:ext cx="4977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gamma ray for every neutrino?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B21790-73FD-7731-1572-A88270448062}"/>
              </a:ext>
            </a:extLst>
          </p:cNvPr>
          <p:cNvSpPr txBox="1"/>
          <p:nvPr/>
        </p:nvSpPr>
        <p:spPr>
          <a:xfrm>
            <a:off x="6906634" y="1351722"/>
            <a:ext cx="2330131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 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   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neutrinos</a:t>
            </a:r>
            <a:endParaRPr lang="en-US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CBC95218-DE07-D525-64FD-8F1FC17D4157}"/>
              </a:ext>
            </a:extLst>
          </p:cNvPr>
          <p:cNvSpPr/>
          <p:nvPr/>
        </p:nvSpPr>
        <p:spPr>
          <a:xfrm>
            <a:off x="7202802" y="1351720"/>
            <a:ext cx="418946" cy="4846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US" dirty="0">
                <a:solidFill>
                  <a:prstClr val="white"/>
                </a:solidFill>
                <a:latin typeface="Calibri"/>
              </a:rPr>
              <a:t> 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7DEF6F-52FC-5E3D-156F-68F74664F875}"/>
              </a:ext>
            </a:extLst>
          </p:cNvPr>
          <p:cNvSpPr txBox="1"/>
          <p:nvPr/>
        </p:nvSpPr>
        <p:spPr>
          <a:xfrm>
            <a:off x="6542314" y="2444037"/>
            <a:ext cx="1122977" cy="55460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298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 descr="AGN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42649" y="-50796"/>
            <a:ext cx="3924300" cy="3870325"/>
          </a:xfrm>
          <a:effectLst>
            <a:softEdge rad="355600"/>
          </a:effectLst>
        </p:spPr>
      </p:pic>
      <p:pic>
        <p:nvPicPr>
          <p:cNvPr id="22531" name="Picture 4" descr="test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227535" y="3002732"/>
            <a:ext cx="1440473" cy="1436687"/>
          </a:xfrm>
        </p:spPr>
      </p:pic>
      <p:sp>
        <p:nvSpPr>
          <p:cNvPr id="2" name="Freeform 1"/>
          <p:cNvSpPr/>
          <p:nvPr/>
        </p:nvSpPr>
        <p:spPr>
          <a:xfrm>
            <a:off x="3530601" y="2463801"/>
            <a:ext cx="850900" cy="596900"/>
          </a:xfrm>
          <a:custGeom>
            <a:avLst/>
            <a:gdLst>
              <a:gd name="connsiteX0" fmla="*/ 0 w 850900"/>
              <a:gd name="connsiteY0" fmla="*/ 0 h 596900"/>
              <a:gd name="connsiteX1" fmla="*/ 304800 w 850900"/>
              <a:gd name="connsiteY1" fmla="*/ 317500 h 596900"/>
              <a:gd name="connsiteX2" fmla="*/ 368300 w 850900"/>
              <a:gd name="connsiteY2" fmla="*/ 355600 h 596900"/>
              <a:gd name="connsiteX3" fmla="*/ 469900 w 850900"/>
              <a:gd name="connsiteY3" fmla="*/ 419100 h 596900"/>
              <a:gd name="connsiteX4" fmla="*/ 508000 w 850900"/>
              <a:gd name="connsiteY4" fmla="*/ 444500 h 596900"/>
              <a:gd name="connsiteX5" fmla="*/ 698500 w 850900"/>
              <a:gd name="connsiteY5" fmla="*/ 520700 h 596900"/>
              <a:gd name="connsiteX6" fmla="*/ 736600 w 850900"/>
              <a:gd name="connsiteY6" fmla="*/ 533400 h 596900"/>
              <a:gd name="connsiteX7" fmla="*/ 825500 w 850900"/>
              <a:gd name="connsiteY7" fmla="*/ 571500 h 596900"/>
              <a:gd name="connsiteX8" fmla="*/ 850900 w 850900"/>
              <a:gd name="connsiteY8" fmla="*/ 596900 h 5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0900" h="596900">
                <a:moveTo>
                  <a:pt x="0" y="0"/>
                </a:moveTo>
                <a:cubicBezTo>
                  <a:pt x="101600" y="105833"/>
                  <a:pt x="199258" y="215597"/>
                  <a:pt x="304800" y="317500"/>
                </a:cubicBezTo>
                <a:cubicBezTo>
                  <a:pt x="322558" y="334646"/>
                  <a:pt x="347277" y="342663"/>
                  <a:pt x="368300" y="355600"/>
                </a:cubicBezTo>
                <a:cubicBezTo>
                  <a:pt x="402313" y="376531"/>
                  <a:pt x="436670" y="396947"/>
                  <a:pt x="469900" y="419100"/>
                </a:cubicBezTo>
                <a:cubicBezTo>
                  <a:pt x="482600" y="427567"/>
                  <a:pt x="494657" y="437087"/>
                  <a:pt x="508000" y="444500"/>
                </a:cubicBezTo>
                <a:cubicBezTo>
                  <a:pt x="592091" y="491217"/>
                  <a:pt x="596900" y="486833"/>
                  <a:pt x="698500" y="520700"/>
                </a:cubicBezTo>
                <a:lnTo>
                  <a:pt x="736600" y="533400"/>
                </a:lnTo>
                <a:cubicBezTo>
                  <a:pt x="770467" y="544689"/>
                  <a:pt x="794113" y="550575"/>
                  <a:pt x="825500" y="571500"/>
                </a:cubicBezTo>
                <a:cubicBezTo>
                  <a:pt x="835463" y="578142"/>
                  <a:pt x="842433" y="588433"/>
                  <a:pt x="850900" y="596900"/>
                </a:cubicBezTo>
              </a:path>
            </a:pathLst>
          </a:custGeo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Freeform 2"/>
          <p:cNvSpPr/>
          <p:nvPr/>
        </p:nvSpPr>
        <p:spPr>
          <a:xfrm>
            <a:off x="5317902" y="952504"/>
            <a:ext cx="1967308" cy="508519"/>
          </a:xfrm>
          <a:custGeom>
            <a:avLst/>
            <a:gdLst>
              <a:gd name="connsiteX0" fmla="*/ 1044799 w 1967308"/>
              <a:gd name="connsiteY0" fmla="*/ 76200 h 508519"/>
              <a:gd name="connsiteX1" fmla="*/ 1933799 w 1967308"/>
              <a:gd name="connsiteY1" fmla="*/ 508000 h 508519"/>
              <a:gd name="connsiteX2" fmla="*/ 3399 w 1967308"/>
              <a:gd name="connsiteY2" fmla="*/ 0 h 50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67308" h="508519">
                <a:moveTo>
                  <a:pt x="1044799" y="76200"/>
                </a:moveTo>
                <a:cubicBezTo>
                  <a:pt x="1576082" y="298450"/>
                  <a:pt x="2107366" y="520700"/>
                  <a:pt x="1933799" y="508000"/>
                </a:cubicBezTo>
                <a:cubicBezTo>
                  <a:pt x="1760232" y="495300"/>
                  <a:pt x="-89734" y="289983"/>
                  <a:pt x="3399" y="0"/>
                </a:cubicBezTo>
              </a:path>
            </a:pathLst>
          </a:custGeo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5418105" y="2399576"/>
            <a:ext cx="4132011" cy="1378447"/>
          </a:xfrm>
          <a:custGeom>
            <a:avLst/>
            <a:gdLst>
              <a:gd name="connsiteX0" fmla="*/ 6220865 w 6220865"/>
              <a:gd name="connsiteY0" fmla="*/ 0 h 2588120"/>
              <a:gd name="connsiteX1" fmla="*/ 4125365 w 6220865"/>
              <a:gd name="connsiteY1" fmla="*/ 1371600 h 2588120"/>
              <a:gd name="connsiteX2" fmla="*/ 2956965 w 6220865"/>
              <a:gd name="connsiteY2" fmla="*/ 1460500 h 2588120"/>
              <a:gd name="connsiteX3" fmla="*/ 23265 w 6220865"/>
              <a:gd name="connsiteY3" fmla="*/ 2463800 h 2588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20865" h="2588120">
                <a:moveTo>
                  <a:pt x="6220865" y="0"/>
                </a:moveTo>
                <a:cubicBezTo>
                  <a:pt x="5445106" y="564091"/>
                  <a:pt x="4669348" y="1128183"/>
                  <a:pt x="4125365" y="1371600"/>
                </a:cubicBezTo>
                <a:cubicBezTo>
                  <a:pt x="3581382" y="1615017"/>
                  <a:pt x="3640648" y="1278467"/>
                  <a:pt x="2956965" y="1460500"/>
                </a:cubicBezTo>
                <a:cubicBezTo>
                  <a:pt x="2273282" y="1642533"/>
                  <a:pt x="-268835" y="2999317"/>
                  <a:pt x="23265" y="2463800"/>
                </a:cubicBezTo>
              </a:path>
            </a:pathLst>
          </a:custGeo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solidFill>
                  <a:srgbClr val="FFFFFF"/>
                </a:solidFill>
                <a:latin typeface="Symbol" charset="2"/>
                <a:cs typeface="Symbol" charset="2"/>
              </a:rPr>
              <a:t>g</a:t>
            </a:r>
            <a:endParaRPr lang="en-US" sz="3200" b="1" baseline="3000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  <p:sp>
        <p:nvSpPr>
          <p:cNvPr id="32" name="Text Box 10"/>
          <p:cNvSpPr txBox="1">
            <a:spLocks noChangeArrowheads="1"/>
          </p:cNvSpPr>
          <p:nvPr/>
        </p:nvSpPr>
        <p:spPr bwMode="auto">
          <a:xfrm>
            <a:off x="9020955" y="1332321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2800" b="0">
                <a:solidFill>
                  <a:srgbClr val="FFFFFF"/>
                </a:solidFill>
                <a:sym typeface="Symbol" charset="0"/>
              </a:rPr>
              <a:t>p</a:t>
            </a:r>
            <a:endParaRPr lang="de-DE" b="0">
              <a:solidFill>
                <a:srgbClr val="FFFFFF"/>
              </a:solidFill>
              <a:sym typeface="Symbol" charset="0"/>
            </a:endParaRPr>
          </a:p>
        </p:txBody>
      </p:sp>
      <p:sp>
        <p:nvSpPr>
          <p:cNvPr id="22" name="Rectangle 5"/>
          <p:cNvSpPr>
            <a:spLocks noChangeArrowheads="1"/>
          </p:cNvSpPr>
          <p:nvPr/>
        </p:nvSpPr>
        <p:spPr bwMode="auto">
          <a:xfrm>
            <a:off x="2284381" y="2335743"/>
            <a:ext cx="7740163" cy="7029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1407" tIns="45703" rIns="91407" bIns="45703" anchor="ctr"/>
          <a:lstStyle/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  <a:latin typeface="Century Gothic"/>
              <a:cs typeface="Century Gothic"/>
            </a:endParaRPr>
          </a:p>
        </p:txBody>
      </p:sp>
      <p:cxnSp>
        <p:nvCxnSpPr>
          <p:cNvPr id="24" name="Straight Arrow Connector 23"/>
          <p:cNvCxnSpPr/>
          <p:nvPr/>
        </p:nvCxnSpPr>
        <p:spPr bwMode="auto">
          <a:xfrm>
            <a:off x="3408189" y="2727977"/>
            <a:ext cx="6149255" cy="1642859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B0F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5" name="Text Box 10"/>
          <p:cNvSpPr txBox="1">
            <a:spLocks noChangeArrowheads="1"/>
          </p:cNvSpPr>
          <p:nvPr/>
        </p:nvSpPr>
        <p:spPr bwMode="auto">
          <a:xfrm>
            <a:off x="6157007" y="3437911"/>
            <a:ext cx="39786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de-DE" sz="3200" b="0" err="1">
                <a:solidFill>
                  <a:srgbClr val="00B0F0"/>
                </a:solidFill>
                <a:latin typeface="Symbol" charset="2"/>
                <a:cs typeface="Symbol" charset="2"/>
                <a:sym typeface="Symbol" charset="0"/>
              </a:rPr>
              <a:t>n</a:t>
            </a:r>
            <a:endParaRPr lang="de-DE" sz="3200" b="0">
              <a:solidFill>
                <a:srgbClr val="00B0F0"/>
              </a:solidFill>
              <a:sym typeface="Symbol" charset="0"/>
            </a:endParaRPr>
          </a:p>
        </p:txBody>
      </p:sp>
      <p:sp>
        <p:nvSpPr>
          <p:cNvPr id="27" name="Rectangle 44"/>
          <p:cNvSpPr txBox="1">
            <a:spLocks noChangeArrowheads="1"/>
          </p:cNvSpPr>
          <p:nvPr/>
        </p:nvSpPr>
        <p:spPr>
          <a:xfrm>
            <a:off x="243332" y="4671215"/>
            <a:ext cx="12046057" cy="914050"/>
          </a:xfrm>
          <a:prstGeom prst="rect">
            <a:avLst/>
          </a:prstGeom>
        </p:spPr>
        <p:txBody>
          <a:bodyPr/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r>
              <a:rPr lang="en-US" b="0" dirty="0">
                <a:solidFill>
                  <a:srgbClr val="FFFFFF"/>
                </a:solidFill>
                <a:latin typeface="Arial"/>
                <a:cs typeface="Arial"/>
              </a:rPr>
              <a:t>gamma rays accompanying </a:t>
            </a:r>
            <a:r>
              <a:rPr lang="en-US" b="0" dirty="0" err="1">
                <a:solidFill>
                  <a:srgbClr val="FFFFFF"/>
                </a:solidFill>
                <a:latin typeface="Arial"/>
                <a:ea typeface="Arial" charset="0"/>
                <a:cs typeface="Arial" charset="0"/>
              </a:rPr>
              <a:t>IceCube</a:t>
            </a:r>
            <a:r>
              <a:rPr lang="en-US" b="0" dirty="0">
                <a:solidFill>
                  <a:srgbClr val="FFFFFF"/>
                </a:solidFill>
                <a:latin typeface="Arial"/>
                <a:ea typeface="Arial" charset="0"/>
                <a:cs typeface="Arial" charset="0"/>
              </a:rPr>
              <a:t> neutrinos interact with interstellar photons and fragment </a:t>
            </a:r>
            <a:r>
              <a:rPr lang="en-US" b="0" dirty="0">
                <a:solidFill>
                  <a:srgbClr val="FFFFFF"/>
                </a:solidFill>
                <a:latin typeface="Arial"/>
                <a:cs typeface="Arial"/>
              </a:rPr>
              <a:t>into multiple lower energy gamma rays that reach earth</a:t>
            </a: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endParaRPr lang="en-US" b="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r>
              <a:rPr lang="en-US" b="0" dirty="0">
                <a:solidFill>
                  <a:srgbClr val="FFFFFF"/>
                </a:solidFill>
                <a:latin typeface="Arial"/>
                <a:cs typeface="Arial"/>
              </a:rPr>
              <a:t>gamma rays accompanying neutrinos appear at MeV energies, or below [</a:t>
            </a:r>
            <a:r>
              <a:rPr lang="en-US" b="0" dirty="0">
                <a:solidFill>
                  <a:srgbClr val="0050B3"/>
                </a:solidFill>
                <a:latin typeface="-apple-system"/>
                <a:hlinkClick r:id="rId5"/>
              </a:rPr>
              <a:t>2205.03740</a:t>
            </a:r>
            <a:r>
              <a:rPr lang="en-US" b="0" dirty="0">
                <a:solidFill>
                  <a:prstClr val="black"/>
                </a:solidFill>
                <a:latin typeface="-apple-system"/>
              </a:rPr>
              <a:t> </a:t>
            </a:r>
            <a:r>
              <a:rPr lang="en-US" b="0" dirty="0" err="1">
                <a:latin typeface="-apple-system"/>
              </a:rPr>
              <a:t>ph.HE</a:t>
            </a:r>
            <a:r>
              <a:rPr lang="en-US" b="0" dirty="0">
                <a:latin typeface="-apple-system"/>
              </a:rPr>
              <a:t>]</a:t>
            </a:r>
          </a:p>
          <a:p>
            <a:pPr defTabSz="914400">
              <a:defRPr/>
            </a:pPr>
            <a:endParaRPr lang="en-US" b="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7" name="Freeform 6"/>
          <p:cNvSpPr>
            <a:spLocks/>
          </p:cNvSpPr>
          <p:nvPr/>
        </p:nvSpPr>
        <p:spPr bwMode="auto">
          <a:xfrm rot="458141">
            <a:off x="3619501" y="1117602"/>
            <a:ext cx="6057900" cy="1714500"/>
          </a:xfrm>
          <a:custGeom>
            <a:avLst/>
            <a:gdLst>
              <a:gd name="T0" fmla="*/ 0 w 3312"/>
              <a:gd name="T1" fmla="*/ 2147483647 h 1080"/>
              <a:gd name="T2" fmla="*/ 2147483647 w 3312"/>
              <a:gd name="T3" fmla="*/ 2147483647 h 1080"/>
              <a:gd name="T4" fmla="*/ 2147483647 w 3312"/>
              <a:gd name="T5" fmla="*/ 2147483647 h 1080"/>
              <a:gd name="T6" fmla="*/ 2147483647 w 3312"/>
              <a:gd name="T7" fmla="*/ 2147483647 h 1080"/>
              <a:gd name="T8" fmla="*/ 2147483647 w 3312"/>
              <a:gd name="T9" fmla="*/ 2147483647 h 1080"/>
              <a:gd name="T10" fmla="*/ 2147483647 w 3312"/>
              <a:gd name="T11" fmla="*/ 2147483647 h 1080"/>
              <a:gd name="T12" fmla="*/ 2147483647 w 3312"/>
              <a:gd name="T13" fmla="*/ 2147483647 h 1080"/>
              <a:gd name="T14" fmla="*/ 2147483647 w 3312"/>
              <a:gd name="T15" fmla="*/ 2147483647 h 1080"/>
              <a:gd name="T16" fmla="*/ 2147483647 w 3312"/>
              <a:gd name="T17" fmla="*/ 2147483647 h 108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312"/>
              <a:gd name="T28" fmla="*/ 0 h 1080"/>
              <a:gd name="T29" fmla="*/ 3312 w 3312"/>
              <a:gd name="T30" fmla="*/ 1080 h 1080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312" h="1080">
                <a:moveTo>
                  <a:pt x="0" y="1080"/>
                </a:moveTo>
                <a:cubicBezTo>
                  <a:pt x="348" y="1068"/>
                  <a:pt x="696" y="1056"/>
                  <a:pt x="864" y="984"/>
                </a:cubicBezTo>
                <a:cubicBezTo>
                  <a:pt x="1032" y="912"/>
                  <a:pt x="1024" y="712"/>
                  <a:pt x="1008" y="648"/>
                </a:cubicBezTo>
                <a:cubicBezTo>
                  <a:pt x="992" y="584"/>
                  <a:pt x="808" y="568"/>
                  <a:pt x="768" y="600"/>
                </a:cubicBezTo>
                <a:cubicBezTo>
                  <a:pt x="728" y="632"/>
                  <a:pt x="704" y="808"/>
                  <a:pt x="768" y="840"/>
                </a:cubicBezTo>
                <a:cubicBezTo>
                  <a:pt x="832" y="872"/>
                  <a:pt x="992" y="904"/>
                  <a:pt x="1152" y="792"/>
                </a:cubicBezTo>
                <a:cubicBezTo>
                  <a:pt x="1312" y="680"/>
                  <a:pt x="1488" y="288"/>
                  <a:pt x="1728" y="168"/>
                </a:cubicBezTo>
                <a:cubicBezTo>
                  <a:pt x="1968" y="48"/>
                  <a:pt x="2328" y="0"/>
                  <a:pt x="2592" y="72"/>
                </a:cubicBezTo>
                <a:cubicBezTo>
                  <a:pt x="2856" y="144"/>
                  <a:pt x="3192" y="512"/>
                  <a:pt x="3312" y="600"/>
                </a:cubicBezTo>
              </a:path>
            </a:pathLst>
          </a:custGeom>
          <a:noFill/>
          <a:ln w="28575" cmpd="sng">
            <a:solidFill>
              <a:schemeClr val="bg1"/>
            </a:solidFill>
            <a:prstDash val="sysDash"/>
            <a:round/>
            <a:headEnd type="none"/>
            <a:tailEnd type="triangle"/>
          </a:ln>
        </p:spPr>
        <p:txBody>
          <a:bodyPr wrap="none" lIns="91407" tIns="45703" rIns="91407" bIns="45703" anchor="ctr"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de-DE" sz="1600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" name="Group 9"/>
          <p:cNvGrpSpPr>
            <a:grpSpLocks/>
          </p:cNvGrpSpPr>
          <p:nvPr/>
        </p:nvGrpSpPr>
        <p:grpSpPr bwMode="auto">
          <a:xfrm>
            <a:off x="3493481" y="2169116"/>
            <a:ext cx="4963567" cy="2095165"/>
            <a:chOff x="1247" y="1482"/>
            <a:chExt cx="2660" cy="644"/>
          </a:xfrm>
        </p:grpSpPr>
        <p:sp>
          <p:nvSpPr>
            <p:cNvPr id="39" name="Text Box 10"/>
            <p:cNvSpPr txBox="1">
              <a:spLocks noChangeArrowheads="1"/>
            </p:cNvSpPr>
            <p:nvPr/>
          </p:nvSpPr>
          <p:spPr bwMode="auto">
            <a:xfrm>
              <a:off x="2733" y="1482"/>
              <a:ext cx="99" cy="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b="0">
                <a:solidFill>
                  <a:srgbClr val="FFFFFF"/>
                </a:solidFill>
                <a:sym typeface="Symbol" charset="0"/>
              </a:endParaRPr>
            </a:p>
          </p:txBody>
        </p:sp>
        <p:grpSp>
          <p:nvGrpSpPr>
            <p:cNvPr id="40" name="Group 11"/>
            <p:cNvGrpSpPr>
              <a:grpSpLocks/>
            </p:cNvGrpSpPr>
            <p:nvPr/>
          </p:nvGrpSpPr>
          <p:grpSpPr bwMode="auto">
            <a:xfrm>
              <a:off x="1247" y="1570"/>
              <a:ext cx="2660" cy="556"/>
              <a:chOff x="1247" y="1570"/>
              <a:chExt cx="2660" cy="556"/>
            </a:xfrm>
          </p:grpSpPr>
          <p:sp>
            <p:nvSpPr>
              <p:cNvPr id="41" name="Line 12"/>
              <p:cNvSpPr>
                <a:spLocks noChangeShapeType="1"/>
              </p:cNvSpPr>
              <p:nvPr/>
            </p:nvSpPr>
            <p:spPr bwMode="auto">
              <a:xfrm>
                <a:off x="1247" y="1584"/>
                <a:ext cx="1833" cy="26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42" name="Line 13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521" cy="8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43" name="Line 14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489" cy="14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44" name="Text Box 15"/>
              <p:cNvSpPr txBox="1">
                <a:spLocks noChangeArrowheads="1"/>
              </p:cNvSpPr>
              <p:nvPr/>
            </p:nvSpPr>
            <p:spPr bwMode="auto">
              <a:xfrm>
                <a:off x="3617" y="1716"/>
                <a:ext cx="290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b="0">
                    <a:solidFill>
                      <a:srgbClr val="FFFFFF"/>
                    </a:solidFill>
                    <a:latin typeface="Century Gothic"/>
                    <a:cs typeface="Century Gothic"/>
                  </a:rPr>
                  <a:t>e</a:t>
                </a:r>
                <a:r>
                  <a:rPr lang="en-US" b="0" baseline="30000">
                    <a:solidFill>
                      <a:srgbClr val="FFFFFF"/>
                    </a:solidFill>
                    <a:latin typeface="Century Gothic"/>
                    <a:cs typeface="Century Gothic"/>
                  </a:rPr>
                  <a:t>+</a:t>
                </a:r>
              </a:p>
            </p:txBody>
          </p:sp>
          <p:sp>
            <p:nvSpPr>
              <p:cNvPr id="45" name="Text Box 16"/>
              <p:cNvSpPr txBox="1">
                <a:spLocks noChangeArrowheads="1"/>
              </p:cNvSpPr>
              <p:nvPr/>
            </p:nvSpPr>
            <p:spPr bwMode="auto">
              <a:xfrm>
                <a:off x="3434" y="1984"/>
                <a:ext cx="243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b="0">
                    <a:solidFill>
                      <a:srgbClr val="FFFFFF"/>
                    </a:solidFill>
                    <a:latin typeface="Century Gothic"/>
                    <a:cs typeface="Century Gothic"/>
                  </a:rPr>
                  <a:t>e</a:t>
                </a:r>
                <a:r>
                  <a:rPr lang="en-US" b="0" baseline="30000">
                    <a:solidFill>
                      <a:srgbClr val="FFFFFF"/>
                    </a:solidFill>
                    <a:latin typeface="Century Gothic"/>
                    <a:cs typeface="Century Gothic"/>
                  </a:rPr>
                  <a:t>-</a:t>
                </a:r>
              </a:p>
            </p:txBody>
          </p:sp>
          <p:sp>
            <p:nvSpPr>
              <p:cNvPr id="46" name="Rectangle 18"/>
              <p:cNvSpPr>
                <a:spLocks noChangeArrowheads="1"/>
              </p:cNvSpPr>
              <p:nvPr/>
            </p:nvSpPr>
            <p:spPr bwMode="auto">
              <a:xfrm>
                <a:off x="3275" y="1570"/>
                <a:ext cx="99" cy="1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FFFF99"/>
                  </a:solidFill>
                  <a:latin typeface="Arial"/>
                  <a:sym typeface="Symbol" charset="0"/>
                </a:endParaRPr>
              </a:p>
            </p:txBody>
          </p:sp>
        </p:grpSp>
      </p:grpSp>
      <p:sp>
        <p:nvSpPr>
          <p:cNvPr id="23" name="Line 13"/>
          <p:cNvSpPr>
            <a:spLocks noChangeShapeType="1"/>
          </p:cNvSpPr>
          <p:nvPr/>
        </p:nvSpPr>
        <p:spPr bwMode="auto">
          <a:xfrm>
            <a:off x="7886051" y="3392355"/>
            <a:ext cx="972187" cy="26027"/>
          </a:xfrm>
          <a:prstGeom prst="line">
            <a:avLst/>
          </a:prstGeom>
          <a:noFill/>
          <a:ln w="28575">
            <a:solidFill>
              <a:srgbClr val="FFFFF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de-DE" sz="1600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6" name="Curved Connector 5"/>
          <p:cNvCxnSpPr/>
          <p:nvPr/>
        </p:nvCxnSpPr>
        <p:spPr bwMode="auto">
          <a:xfrm>
            <a:off x="7886049" y="3405421"/>
            <a:ext cx="622707" cy="342831"/>
          </a:xfrm>
          <a:prstGeom prst="curvedConnector3">
            <a:avLst/>
          </a:prstGeom>
          <a:solidFill>
            <a:schemeClr val="accent1"/>
          </a:solidFill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Rectangle 8"/>
          <p:cNvSpPr/>
          <p:nvPr/>
        </p:nvSpPr>
        <p:spPr>
          <a:xfrm>
            <a:off x="8492876" y="3354497"/>
            <a:ext cx="3529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>
                <a:solidFill>
                  <a:srgbClr val="FFFFFF"/>
                </a:solidFill>
                <a:latin typeface="Symbol" charset="2"/>
                <a:cs typeface="Symbol" charset="2"/>
              </a:rPr>
              <a:t>g</a:t>
            </a:r>
            <a:endParaRPr lang="en-US" sz="3200" baseline="3000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00248387"/>
      </p:ext>
    </p:extLst>
  </p:cSld>
  <p:clrMapOvr>
    <a:masterClrMapping/>
  </p:clrMapOvr>
  <p:transition spd="med">
    <p:zoom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7730EE-AAA7-2DE1-4C31-B92ED36E6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5860"/>
            <a:ext cx="12209341" cy="6848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294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2">
            <a:extLst>
              <a:ext uri="{FF2B5EF4-FFF2-40B4-BE49-F238E27FC236}">
                <a16:creationId xmlns:a16="http://schemas.microsoft.com/office/drawing/2014/main" id="{60CCF655-2EC3-D719-FE4A-15FC7401F73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6928238"/>
              </p:ext>
            </p:extLst>
          </p:nvPr>
        </p:nvGraphicFramePr>
        <p:xfrm>
          <a:off x="-381000" y="-1434263"/>
          <a:ext cx="12714513" cy="9542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5" name="Object 2">
                        <a:extLst>
                          <a:ext uri="{FF2B5EF4-FFF2-40B4-BE49-F238E27FC236}">
                            <a16:creationId xmlns:a16="http://schemas.microsoft.com/office/drawing/2014/main" id="{60CCF655-2EC3-D719-FE4A-15FC7401F73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81000" y="-1434263"/>
                        <a:ext cx="12714513" cy="954288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47523" name="Title 1"/>
          <p:cNvSpPr>
            <a:spLocks noGrp="1"/>
          </p:cNvSpPr>
          <p:nvPr>
            <p:ph type="title"/>
          </p:nvPr>
        </p:nvSpPr>
        <p:spPr>
          <a:xfrm>
            <a:off x="456055" y="3759050"/>
            <a:ext cx="2654663" cy="2294762"/>
          </a:xfrm>
        </p:spPr>
        <p:txBody>
          <a:bodyPr/>
          <a:lstStyle/>
          <a:p>
            <a:pPr algn="ctr"/>
            <a:r>
              <a:rPr lang="en-US" sz="2400" b="0" dirty="0">
                <a:latin typeface="Arial" panose="020B0604020202020204" pitchFamily="34" charset="0"/>
                <a:cs typeface="Arial" panose="020B0604020202020204" pitchFamily="34" charset="0"/>
              </a:rPr>
              <a:t>where is the neutrino Galactic plane?</a:t>
            </a:r>
          </a:p>
        </p:txBody>
      </p:sp>
      <p:pic>
        <p:nvPicPr>
          <p:cNvPr id="747525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24342" y="145012"/>
            <a:ext cx="5414726" cy="2809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527" name="TextBox 9"/>
          <p:cNvSpPr txBox="1">
            <a:spLocks noChangeArrowheads="1"/>
          </p:cNvSpPr>
          <p:nvPr/>
        </p:nvSpPr>
        <p:spPr bwMode="auto">
          <a:xfrm>
            <a:off x="3808810" y="5530454"/>
            <a:ext cx="24878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1800" dirty="0">
                <a:solidFill>
                  <a:srgbClr val="FFFFFF"/>
                </a:solidFill>
                <a:latin typeface="Arial"/>
                <a:cs typeface="Century Gothic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201C5D-133C-44B1-CE39-0A962C0AC2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32" y="161096"/>
            <a:ext cx="5588504" cy="28098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B82E7B-DCF2-1D06-33AD-BD3CC8078F6B}"/>
              </a:ext>
            </a:extLst>
          </p:cNvPr>
          <p:cNvSpPr txBox="1"/>
          <p:nvPr/>
        </p:nvSpPr>
        <p:spPr>
          <a:xfrm>
            <a:off x="247616" y="2638358"/>
            <a:ext cx="824265" cy="338554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pPr defTabSz="342900">
              <a:defRPr/>
            </a:pPr>
            <a:r>
              <a:rPr lang="en-US" sz="1600" b="1" dirty="0">
                <a:solidFill>
                  <a:srgbClr val="FFFFFF"/>
                </a:solidFill>
                <a:latin typeface="Arial"/>
              </a:rPr>
              <a:t>visible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CB2318-9FCE-0677-A352-50E70428B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6057" y="3211026"/>
            <a:ext cx="5248792" cy="34584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EA345F-C54C-926A-9A0C-39201FA78F63}"/>
              </a:ext>
            </a:extLst>
          </p:cNvPr>
          <p:cNvSpPr txBox="1"/>
          <p:nvPr/>
        </p:nvSpPr>
        <p:spPr>
          <a:xfrm>
            <a:off x="2152507" y="3199881"/>
            <a:ext cx="151996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1600" dirty="0">
                <a:solidFill>
                  <a:srgbClr val="000000"/>
                </a:solidFill>
                <a:latin typeface="Arial"/>
              </a:rPr>
              <a:t>166 neutrino</a:t>
            </a:r>
          </a:p>
          <a:p>
            <a:pPr algn="ctr">
              <a:defRPr/>
            </a:pPr>
            <a:r>
              <a:rPr lang="en-US" sz="1600" dirty="0">
                <a:solidFill>
                  <a:srgbClr val="000000"/>
                </a:solidFill>
                <a:latin typeface="Arial"/>
              </a:rPr>
              <a:t>starting events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8A869-62FD-256C-8FC0-2B5C0FC572FC}"/>
              </a:ext>
            </a:extLst>
          </p:cNvPr>
          <p:cNvSpPr txBox="1"/>
          <p:nvPr/>
        </p:nvSpPr>
        <p:spPr>
          <a:xfrm>
            <a:off x="9198597" y="3601407"/>
            <a:ext cx="30162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</a:rPr>
              <a:t>by geometry the flux from your own Galaxy should dominate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</a:rPr>
              <a:t>the diffuse flux from all other galaxies combined!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DE4E66-D3ED-9501-180B-551F4CB6F54B}"/>
              </a:ext>
            </a:extLst>
          </p:cNvPr>
          <p:cNvSpPr txBox="1"/>
          <p:nvPr/>
        </p:nvSpPr>
        <p:spPr>
          <a:xfrm>
            <a:off x="3836058" y="3429000"/>
            <a:ext cx="40627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743378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22703E-8966-2058-1966-F6F5153AF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843" y="0"/>
            <a:ext cx="10352314" cy="6885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1154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2">
            <a:extLst>
              <a:ext uri="{FF2B5EF4-FFF2-40B4-BE49-F238E27FC236}">
                <a16:creationId xmlns:a16="http://schemas.microsoft.com/office/drawing/2014/main" id="{07D6F40C-33DC-F68A-ED8A-014062AD42D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6082514"/>
              </p:ext>
            </p:extLst>
          </p:nvPr>
        </p:nvGraphicFramePr>
        <p:xfrm>
          <a:off x="-83127" y="-1265207"/>
          <a:ext cx="12391383" cy="93003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215873" imgH="9168254" progId="">
                  <p:embed/>
                </p:oleObj>
              </mc:Choice>
              <mc:Fallback>
                <p:oleObj r:id="rId2" imgW="12215873" imgH="9168254" progId="">
                  <p:embed/>
                  <p:pic>
                    <p:nvPicPr>
                      <p:cNvPr id="5" name="Object 2">
                        <a:extLst>
                          <a:ext uri="{FF2B5EF4-FFF2-40B4-BE49-F238E27FC236}">
                            <a16:creationId xmlns:a16="http://schemas.microsoft.com/office/drawing/2014/main" id="{07D6F40C-33DC-F68A-ED8A-014062AD42D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83127" y="-1265207"/>
                        <a:ext cx="12391383" cy="9300364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5733B17-3E10-637E-00B8-538AC3FE20E2}"/>
              </a:ext>
            </a:extLst>
          </p:cNvPr>
          <p:cNvSpPr txBox="1"/>
          <p:nvPr/>
        </p:nvSpPr>
        <p:spPr>
          <a:xfrm>
            <a:off x="2700853" y="3557719"/>
            <a:ext cx="6909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2D41F6-0C1A-D2EA-DE69-600DFB6F3F69}"/>
              </a:ext>
            </a:extLst>
          </p:cNvPr>
          <p:cNvSpPr txBox="1"/>
          <p:nvPr/>
        </p:nvSpPr>
        <p:spPr>
          <a:xfrm>
            <a:off x="-292622" y="6080163"/>
            <a:ext cx="12777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900"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Fermi (GeV gamma rays) and </a:t>
            </a:r>
            <a:r>
              <a:rPr lang="en-US" sz="2400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TeV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neutrinos) see the same Galactic plane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73BD93-3A28-DBFB-D8CD-A1224C2C03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667" y="50031"/>
            <a:ext cx="10510666" cy="58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6571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92C173-B03E-B6AD-9BE2-B1FBF97583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6524" y="834888"/>
            <a:ext cx="8589546" cy="28127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D8B430-8693-3E83-226A-C68243FC8340}"/>
              </a:ext>
            </a:extLst>
          </p:cNvPr>
          <p:cNvSpPr txBox="1"/>
          <p:nvPr/>
        </p:nvSpPr>
        <p:spPr>
          <a:xfrm>
            <a:off x="2428461" y="4840357"/>
            <a:ext cx="70423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8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neutrinos produced in Galactic cosmic rays</a:t>
            </a:r>
          </a:p>
          <a:p>
            <a:pPr algn="ctr">
              <a:defRPr/>
            </a:pPr>
            <a:r>
              <a:rPr lang="en-US" sz="28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interactions with interstellar medium</a:t>
            </a:r>
          </a:p>
        </p:txBody>
      </p:sp>
    </p:spTree>
    <p:extLst>
      <p:ext uri="{BB962C8B-B14F-4D97-AF65-F5344CB8AC3E}">
        <p14:creationId xmlns:p14="http://schemas.microsoft.com/office/powerpoint/2010/main" val="23898548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8B1595-7862-403B-3B33-3D8D89938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190" y="6137"/>
            <a:ext cx="7772400" cy="67339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3DDDB0-CA0D-77BF-7068-E8366B29607B}"/>
              </a:ext>
            </a:extLst>
          </p:cNvPr>
          <p:cNvSpPr txBox="1"/>
          <p:nvPr/>
        </p:nvSpPr>
        <p:spPr>
          <a:xfrm>
            <a:off x="4769128" y="2201517"/>
            <a:ext cx="9444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Fermi</a:t>
            </a:r>
            <a:r>
              <a:rPr lang="en-US" sz="20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 g</a:t>
            </a:r>
            <a:endParaRPr lang="en-US" dirty="0">
              <a:solidFill>
                <a:prstClr val="black"/>
              </a:solidFill>
              <a:latin typeface="Symbol" pitchFamily="2" charset="2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22621C-3B8A-7C55-F557-2784632C8D7E}"/>
              </a:ext>
            </a:extLst>
          </p:cNvPr>
          <p:cNvSpPr txBox="1"/>
          <p:nvPr/>
        </p:nvSpPr>
        <p:spPr>
          <a:xfrm>
            <a:off x="7225897" y="2154070"/>
            <a:ext cx="18685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648F7D-5239-4F4D-B681-11AEAAFF396B}"/>
              </a:ext>
            </a:extLst>
          </p:cNvPr>
          <p:cNvSpPr txBox="1"/>
          <p:nvPr/>
        </p:nvSpPr>
        <p:spPr>
          <a:xfrm>
            <a:off x="7146384" y="2437023"/>
            <a:ext cx="1948069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n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US" sz="20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g</a:t>
            </a:r>
            <a:endParaRPr lang="en-US" dirty="0">
              <a:solidFill>
                <a:prstClr val="black"/>
              </a:solidFill>
              <a:latin typeface="Symbol" pitchFamily="2" charset="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36610E-CC03-DE1A-DC13-725B71F5A7FA}"/>
              </a:ext>
            </a:extLst>
          </p:cNvPr>
          <p:cNvSpPr txBox="1"/>
          <p:nvPr/>
        </p:nvSpPr>
        <p:spPr>
          <a:xfrm>
            <a:off x="3303105" y="3359426"/>
            <a:ext cx="2971800" cy="17104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B47D42-0517-C0A0-8220-DF03805717D3}"/>
              </a:ext>
            </a:extLst>
          </p:cNvPr>
          <p:cNvSpPr txBox="1"/>
          <p:nvPr/>
        </p:nvSpPr>
        <p:spPr>
          <a:xfrm>
            <a:off x="6991529" y="5295255"/>
            <a:ext cx="1307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Tibet </a:t>
            </a:r>
            <a:r>
              <a:rPr lang="en-US" sz="20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g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US" sz="20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n</a:t>
            </a:r>
            <a:endParaRPr lang="en-US" dirty="0">
              <a:solidFill>
                <a:prstClr val="black"/>
              </a:solidFill>
              <a:latin typeface="Symbol" pitchFamily="2" charset="2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F8E309-0261-7327-DD2D-4D2B63CF9C07}"/>
              </a:ext>
            </a:extLst>
          </p:cNvPr>
          <p:cNvSpPr txBox="1"/>
          <p:nvPr/>
        </p:nvSpPr>
        <p:spPr>
          <a:xfrm>
            <a:off x="5033860" y="3349487"/>
            <a:ext cx="12410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n</a:t>
            </a:r>
            <a:endParaRPr lang="en-US" dirty="0">
              <a:solidFill>
                <a:prstClr val="black"/>
              </a:solidFill>
              <a:latin typeface="Symbol" pitchFamily="2" charset="2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E565EB-AACF-06D9-DA4C-1564E30D7FB3}"/>
              </a:ext>
            </a:extLst>
          </p:cNvPr>
          <p:cNvSpPr txBox="1"/>
          <p:nvPr/>
        </p:nvSpPr>
        <p:spPr>
          <a:xfrm>
            <a:off x="8299324" y="2792303"/>
            <a:ext cx="69227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E13838-1782-5038-96C3-0BC7B40A8434}"/>
              </a:ext>
            </a:extLst>
          </p:cNvPr>
          <p:cNvSpPr txBox="1"/>
          <p:nvPr/>
        </p:nvSpPr>
        <p:spPr>
          <a:xfrm>
            <a:off x="8068450" y="6413873"/>
            <a:ext cx="2671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0050B3"/>
                </a:solidFill>
                <a:latin typeface="-apple-system"/>
                <a:hlinkClick r:id="rId3"/>
              </a:rPr>
              <a:t>2306.17275</a:t>
            </a:r>
            <a:r>
              <a:rPr lang="en-US" dirty="0">
                <a:solidFill>
                  <a:prstClr val="black"/>
                </a:solidFill>
                <a:latin typeface="-apple-system"/>
              </a:rPr>
              <a:t> [</a:t>
            </a:r>
            <a:r>
              <a:rPr lang="en-US" dirty="0" err="1">
                <a:solidFill>
                  <a:prstClr val="black"/>
                </a:solidFill>
                <a:latin typeface="-apple-system"/>
              </a:rPr>
              <a:t>astro-ph.HE</a:t>
            </a:r>
            <a:r>
              <a:rPr lang="en-US" dirty="0">
                <a:solidFill>
                  <a:prstClr val="black"/>
                </a:solidFill>
                <a:latin typeface="-apple-system"/>
              </a:rPr>
              <a:t>]</a:t>
            </a:r>
          </a:p>
          <a:p>
            <a:pPr>
              <a:defRPr/>
            </a:pPr>
            <a:endParaRPr lang="en-US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80028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18C4A2-7EA6-3B70-5642-94878AFAD2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8190" y="18288"/>
            <a:ext cx="791562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EAD0E1-AA19-8FFD-F2B8-E8339F73E466}"/>
              </a:ext>
            </a:extLst>
          </p:cNvPr>
          <p:cNvSpPr txBox="1"/>
          <p:nvPr/>
        </p:nvSpPr>
        <p:spPr>
          <a:xfrm>
            <a:off x="3854823" y="4096872"/>
            <a:ext cx="2313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extragalactic gamma</a:t>
            </a:r>
          </a:p>
          <a:p>
            <a:pPr algn="ctr"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62E708-0097-0956-0BE6-F8275B365D72}"/>
              </a:ext>
            </a:extLst>
          </p:cNvPr>
          <p:cNvSpPr txBox="1"/>
          <p:nvPr/>
        </p:nvSpPr>
        <p:spPr>
          <a:xfrm>
            <a:off x="5907741" y="198207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extragalactic neutrino flux</a:t>
            </a: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4FA76BEF-43EE-9359-12BA-568E945E5E05}"/>
              </a:ext>
            </a:extLst>
          </p:cNvPr>
          <p:cNvSpPr/>
          <p:nvPr/>
        </p:nvSpPr>
        <p:spPr>
          <a:xfrm rot="5400000">
            <a:off x="4985002" y="3003805"/>
            <a:ext cx="886973" cy="237744"/>
          </a:xfrm>
          <a:prstGeom prst="rightArrow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AB8178-62AF-655A-06B8-52A19A239F25}"/>
              </a:ext>
            </a:extLst>
          </p:cNvPr>
          <p:cNvSpPr txBox="1"/>
          <p:nvPr/>
        </p:nvSpPr>
        <p:spPr>
          <a:xfrm>
            <a:off x="5132252" y="5197067"/>
            <a:ext cx="6097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alactic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neutrino flux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D0F918-5ED7-81F7-0FB2-D2A9C5A47190}"/>
              </a:ext>
            </a:extLst>
          </p:cNvPr>
          <p:cNvSpPr txBox="1"/>
          <p:nvPr/>
        </p:nvSpPr>
        <p:spPr>
          <a:xfrm>
            <a:off x="1605004" y="2143807"/>
            <a:ext cx="6097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Galactic gamma ray flux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6D9A79-5DBB-0C2A-E0B6-A633BF78F261}"/>
              </a:ext>
            </a:extLst>
          </p:cNvPr>
          <p:cNvSpPr txBox="1"/>
          <p:nvPr/>
        </p:nvSpPr>
        <p:spPr>
          <a:xfrm rot="1357189">
            <a:off x="6322594" y="3026290"/>
            <a:ext cx="2790561" cy="87710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" name="Right Arrow 1">
            <a:extLst>
              <a:ext uri="{FF2B5EF4-FFF2-40B4-BE49-F238E27FC236}">
                <a16:creationId xmlns:a16="http://schemas.microsoft.com/office/drawing/2014/main" id="{9B0EFBD8-A3BE-9C8B-491A-7495AAB9907F}"/>
              </a:ext>
            </a:extLst>
          </p:cNvPr>
          <p:cNvSpPr/>
          <p:nvPr/>
        </p:nvSpPr>
        <p:spPr>
          <a:xfrm rot="16200000">
            <a:off x="7094839" y="3422785"/>
            <a:ext cx="1483815" cy="237745"/>
          </a:xfrm>
          <a:prstGeom prst="rightArrow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815996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8AB68E-7C4C-A1C4-E75B-66DDBEEB61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2D8C60-DE89-C0CA-EF5A-2C5DEFB78C20}"/>
              </a:ext>
            </a:extLst>
          </p:cNvPr>
          <p:cNvSpPr/>
          <p:nvPr/>
        </p:nvSpPr>
        <p:spPr>
          <a:xfrm>
            <a:off x="1721654" y="856357"/>
            <a:ext cx="8418026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Century Gothic"/>
              </a:rPr>
              <a:t>populate all galaxies in the Universe with neutrino sources</a:t>
            </a:r>
          </a:p>
          <a:p>
            <a:pPr marL="342900" marR="0" lvl="0" indent="-34290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ＭＳ Ｐゴシック"/>
              <a:cs typeface="Century Gothic"/>
            </a:endParaRPr>
          </a:p>
          <a:p>
            <a:pPr marL="342900" marR="0" lvl="0" indent="-34290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Century Gothic"/>
              </a:rPr>
              <a:t>seen from Earth you should see the sources in your own galaxy first; this is geometry</a:t>
            </a:r>
          </a:p>
          <a:p>
            <a:pPr marL="342900" marR="0" lvl="0" indent="-34290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ＭＳ Ｐゴシック"/>
              <a:cs typeface="Century Gothic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Arial" panose="020B0604020202020204" pitchFamily="34" charset="0"/>
              </a:rPr>
              <a:t>the Milky </a:t>
            </a:r>
            <a:r>
              <a:rPr lang="en-US" sz="2400" dirty="0">
                <a:solidFill>
                  <a:prstClr val="white"/>
                </a:solidFill>
                <a:latin typeface="Arial"/>
                <a:ea typeface="ＭＳ Ｐゴシック"/>
                <a:cs typeface="Arial" panose="020B0604020202020204" pitchFamily="34" charset="0"/>
              </a:rPr>
              <a:t>W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Arial" panose="020B0604020202020204" pitchFamily="34" charset="0"/>
              </a:rPr>
              <a:t>ay should dominate the sky, as is the case for all wavelengths of light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Arial" panose="020B0604020202020204" pitchFamily="34" charset="0"/>
              </a:rPr>
              <a:t>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ＭＳ Ｐゴシック"/>
              <a:cs typeface="Arial" panose="020B0604020202020204" pitchFamily="34" charset="0"/>
            </a:endParaRP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Arial" panose="020B0604020202020204" pitchFamily="34" charset="0"/>
                <a:sym typeface="Wingdings" pitchFamily="2" charset="2"/>
              </a:rPr>
              <a:t>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Arial" panose="020B0604020202020204" pitchFamily="34" charset="0"/>
              </a:rPr>
              <a:t>powerful accelerators operate in other galaxies that do not exist in our own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ＭＳ Ｐゴシック"/>
              <a:cs typeface="Arial" panose="020B0604020202020204" pitchFamily="34" charset="0"/>
            </a:endParaRP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Arial" panose="020B0604020202020204" pitchFamily="34" charset="0"/>
                <a:sym typeface="Wingdings" pitchFamily="2" charset="2"/>
              </a:rPr>
              <a:t>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Arial" panose="020B0604020202020204" pitchFamily="34" charset="0"/>
              </a:rPr>
              <a:t>our supermassive black hole has not been active for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/>
                <a:cs typeface="Arial" panose="020B0604020202020204" pitchFamily="34" charset="0"/>
              </a:rPr>
              <a:t>    a few million years?</a:t>
            </a:r>
          </a:p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ＭＳ Ｐゴシック"/>
              <a:cs typeface="Century Gothic"/>
            </a:endParaRPr>
          </a:p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ＭＳ Ｐゴシック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8521297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EBE3E4F-7129-6115-D469-9A81762F58F3}"/>
              </a:ext>
            </a:extLst>
          </p:cNvPr>
          <p:cNvCxnSpPr>
            <a:cxnSpLocks/>
          </p:cNvCxnSpPr>
          <p:nvPr/>
        </p:nvCxnSpPr>
        <p:spPr>
          <a:xfrm flipV="1">
            <a:off x="4736506" y="1932750"/>
            <a:ext cx="7001" cy="528755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4720C27-FD63-6499-3048-ADB98E9747ED}"/>
              </a:ext>
            </a:extLst>
          </p:cNvPr>
          <p:cNvCxnSpPr>
            <a:cxnSpLocks/>
          </p:cNvCxnSpPr>
          <p:nvPr/>
        </p:nvCxnSpPr>
        <p:spPr>
          <a:xfrm>
            <a:off x="8358205" y="3638359"/>
            <a:ext cx="0" cy="381000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78813E2-064D-0AC3-5304-7DF9D2B4A1C2}"/>
              </a:ext>
            </a:extLst>
          </p:cNvPr>
          <p:cNvSpPr txBox="1"/>
          <p:nvPr/>
        </p:nvSpPr>
        <p:spPr>
          <a:xfrm>
            <a:off x="4140123" y="2639323"/>
            <a:ext cx="3677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measured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IceCube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fluxes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13CD15-F838-2FC3-97C1-B2397AD37373}"/>
              </a:ext>
            </a:extLst>
          </p:cNvPr>
          <p:cNvSpPr txBox="1"/>
          <p:nvPr/>
        </p:nvSpPr>
        <p:spPr>
          <a:xfrm>
            <a:off x="8163552" y="317669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factors of order unity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E2C3E1-A38D-E6AB-E7AF-595AF534C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4089" y="4168332"/>
            <a:ext cx="3848100" cy="533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1EC89E6-FC88-0C27-B74F-29BD76A18869}"/>
              </a:ext>
            </a:extLst>
          </p:cNvPr>
          <p:cNvSpPr txBox="1"/>
          <p:nvPr/>
        </p:nvSpPr>
        <p:spPr>
          <a:xfrm>
            <a:off x="8891954" y="4217602"/>
            <a:ext cx="1863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(cosmology)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C43030B-E42D-7993-A084-4C1BDF9F6A33}"/>
              </a:ext>
            </a:extLst>
          </p:cNvPr>
          <p:cNvSpPr txBox="1"/>
          <p:nvPr/>
        </p:nvSpPr>
        <p:spPr>
          <a:xfrm>
            <a:off x="8985739" y="5303599"/>
            <a:ext cx="71393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(geometry)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2FECE89-A824-4751-636F-BC39F7EBC1C3}"/>
              </a:ext>
            </a:extLst>
          </p:cNvPr>
          <p:cNvCxnSpPr>
            <a:cxnSpLocks/>
          </p:cNvCxnSpPr>
          <p:nvPr/>
        </p:nvCxnSpPr>
        <p:spPr>
          <a:xfrm flipV="1">
            <a:off x="2928108" y="4442881"/>
            <a:ext cx="1510599" cy="2976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0A95B59-6F59-B6E7-AE51-00DF321898DC}"/>
              </a:ext>
            </a:extLst>
          </p:cNvPr>
          <p:cNvCxnSpPr>
            <a:cxnSpLocks/>
          </p:cNvCxnSpPr>
          <p:nvPr/>
        </p:nvCxnSpPr>
        <p:spPr>
          <a:xfrm>
            <a:off x="2928108" y="5534432"/>
            <a:ext cx="804853" cy="0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3E8B73B7-AC35-2680-0A56-2D95FAACDB95}"/>
              </a:ext>
            </a:extLst>
          </p:cNvPr>
          <p:cNvSpPr txBox="1"/>
          <p:nvPr/>
        </p:nvSpPr>
        <p:spPr>
          <a:xfrm>
            <a:off x="239483" y="3650202"/>
            <a:ext cx="24361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neutrino flux in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active galaxies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from diffuse flux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observed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5798E49-7480-C9F9-658C-AD81DD9C5DD1}"/>
              </a:ext>
            </a:extLst>
          </p:cNvPr>
          <p:cNvSpPr txBox="1"/>
          <p:nvPr/>
        </p:nvSpPr>
        <p:spPr>
          <a:xfrm>
            <a:off x="-2575197" y="5228220"/>
            <a:ext cx="806547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neutrino flux in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ilky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ay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from flux at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Earth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3C5A6837-AC11-0172-D34A-45727E7874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4129" y="525663"/>
            <a:ext cx="9799609" cy="111530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42B1097E-98B9-EE98-05DF-4A550CFDC17B}"/>
              </a:ext>
            </a:extLst>
          </p:cNvPr>
          <p:cNvSpPr txBox="1"/>
          <p:nvPr/>
        </p:nvSpPr>
        <p:spPr>
          <a:xfrm>
            <a:off x="773833" y="139378"/>
            <a:ext cx="10538936" cy="1869661"/>
          </a:xfrm>
          <a:prstGeom prst="rect">
            <a:avLst/>
          </a:prstGeom>
          <a:solidFill>
            <a:schemeClr val="bg1">
              <a:lumMod val="75000"/>
              <a:alpha val="3115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5BA03D-D1D1-E6CD-BC1F-A90FE8BB1EBC}"/>
              </a:ext>
            </a:extLst>
          </p:cNvPr>
          <p:cNvSpPr txBox="1"/>
          <p:nvPr/>
        </p:nvSpPr>
        <p:spPr>
          <a:xfrm>
            <a:off x="3950789" y="3913452"/>
            <a:ext cx="4212735" cy="22919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C2C214-97A8-A1CC-12CA-E84FE4A43F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0157" y="4990872"/>
            <a:ext cx="46101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5413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138629" y="1247859"/>
            <a:ext cx="8261013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defTabSz="342900">
              <a:buFont typeface="Arial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/>
                <a:ea typeface="ＭＳ Ｐゴシック"/>
                <a:cs typeface="Century Gothic"/>
              </a:rPr>
              <a:t>in the extreme universe more energy is emitted in neutrinos than in gamma rays</a:t>
            </a:r>
          </a:p>
          <a:p>
            <a:pPr marL="342900" indent="-342900" defTabSz="342900">
              <a:buFont typeface="Arial"/>
              <a:buChar char="•"/>
              <a:defRPr/>
            </a:pPr>
            <a:endParaRPr lang="en-US" sz="2400" dirty="0">
              <a:solidFill>
                <a:prstClr val="white"/>
              </a:solidFill>
              <a:latin typeface="Arial"/>
              <a:ea typeface="ＭＳ Ｐゴシック"/>
              <a:cs typeface="Century Gothic"/>
            </a:endParaRPr>
          </a:p>
          <a:p>
            <a:pPr marL="342900" indent="-342900" defTabSz="342900">
              <a:buFont typeface="Arial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/>
                <a:ea typeface="ＭＳ Ｐゴシック"/>
                <a:cs typeface="Century Gothic"/>
              </a:rPr>
              <a:t>the </a:t>
            </a:r>
            <a:r>
              <a:rPr lang="en-US" sz="3200" dirty="0">
                <a:solidFill>
                  <a:prstClr val="white"/>
                </a:solidFill>
                <a:latin typeface="Symbol" pitchFamily="2" charset="2"/>
                <a:ea typeface="ＭＳ Ｐゴシック"/>
                <a:cs typeface="Century Gothic"/>
              </a:rPr>
              <a:t>p</a:t>
            </a:r>
            <a:r>
              <a:rPr lang="en-US" sz="2400" baseline="30000" dirty="0">
                <a:solidFill>
                  <a:prstClr val="white"/>
                </a:solidFill>
                <a:latin typeface="Arial"/>
                <a:ea typeface="ＭＳ Ｐゴシック"/>
                <a:cs typeface="Century Gothic"/>
              </a:rPr>
              <a:t>0</a:t>
            </a:r>
            <a:r>
              <a:rPr lang="en-US" sz="2400" dirty="0">
                <a:solidFill>
                  <a:prstClr val="white"/>
                </a:solidFill>
                <a:latin typeface="Arial"/>
                <a:ea typeface="ＭＳ Ｐゴシック"/>
                <a:cs typeface="Century Gothic"/>
              </a:rPr>
              <a:t> photons accompanying cosmic rays appear at MeV energy, or below</a:t>
            </a:r>
          </a:p>
          <a:p>
            <a:pPr>
              <a:defRPr/>
            </a:pPr>
            <a:endParaRPr lang="en-US" sz="2400" dirty="0">
              <a:solidFill>
                <a:prstClr val="white"/>
              </a:solidFill>
              <a:latin typeface="Arial"/>
              <a:ea typeface="ＭＳ Ｐゴシック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/>
                <a:ea typeface="ＭＳ Ｐゴシック"/>
                <a:cs typeface="Arial" panose="020B0604020202020204" pitchFamily="34" charset="0"/>
              </a:rPr>
              <a:t>powerful accelerators operate in other galaxies that do not exist in our own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prstClr val="white"/>
              </a:solidFill>
              <a:latin typeface="Arial"/>
              <a:ea typeface="ＭＳ Ｐゴシック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/>
                <a:ea typeface="ＭＳ Ｐゴシック"/>
                <a:cs typeface="Arial" panose="020B0604020202020204" pitchFamily="34" charset="0"/>
              </a:rPr>
              <a:t>[our supermassive black hole has not been active for</a:t>
            </a:r>
          </a:p>
          <a:p>
            <a:pPr>
              <a:defRPr/>
            </a:pPr>
            <a:r>
              <a:rPr lang="en-US" sz="2400" dirty="0">
                <a:solidFill>
                  <a:prstClr val="white"/>
                </a:solidFill>
                <a:latin typeface="Arial"/>
                <a:ea typeface="ＭＳ Ｐゴシック"/>
                <a:cs typeface="Arial" panose="020B0604020202020204" pitchFamily="34" charset="0"/>
              </a:rPr>
              <a:t>    a few million years?]</a:t>
            </a:r>
          </a:p>
        </p:txBody>
      </p:sp>
    </p:spTree>
    <p:extLst>
      <p:ext uri="{BB962C8B-B14F-4D97-AF65-F5344CB8AC3E}">
        <p14:creationId xmlns:p14="http://schemas.microsoft.com/office/powerpoint/2010/main" val="2068688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757543" y="-1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351545" y="58846"/>
            <a:ext cx="8483078" cy="6740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neutrino astronomy and the origin of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   cosmic rays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IceCube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the cosmic neutrino energy spectrum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Arial" panose="020B0604020202020204" pitchFamily="34" charset="0"/>
              </a:rPr>
              <a:t>first sources of neutrinos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and the answer is: supermassive black holes at the cores of active galaxies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9707791" y="6245007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IceCube.wisc.edu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190689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3237AE-2D69-6D4D-8820-9C4DAC0AB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084" y="945779"/>
            <a:ext cx="8675915" cy="55004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4B3348B-B648-AA42-972B-DEA9C088FDEA}"/>
              </a:ext>
            </a:extLst>
          </p:cNvPr>
          <p:cNvSpPr txBox="1"/>
          <p:nvPr/>
        </p:nvSpPr>
        <p:spPr>
          <a:xfrm>
            <a:off x="198771" y="5144662"/>
            <a:ext cx="4444481" cy="156965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defTabSz="685800"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~ 200 cosmic neutrinos</a:t>
            </a:r>
          </a:p>
          <a:p>
            <a:pPr defTabSz="685800"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~12   separated from the</a:t>
            </a:r>
          </a:p>
          <a:p>
            <a:pPr defTabSz="685800"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atmospheric background</a:t>
            </a:r>
          </a:p>
          <a:p>
            <a:pPr defTabSz="685800"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with E&gt;60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TeV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947894-4E88-8A68-C39C-B536613E3D39}"/>
              </a:ext>
            </a:extLst>
          </p:cNvPr>
          <p:cNvSpPr txBox="1"/>
          <p:nvPr/>
        </p:nvSpPr>
        <p:spPr>
          <a:xfrm>
            <a:off x="151279" y="143679"/>
            <a:ext cx="7841557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8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neutrinos &gt;100 GeV (one year shown)</a:t>
            </a:r>
            <a:endParaRPr lang="en-US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(reaches neutrino purity of &gt; 97% but overwhelmingly atmospheric)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B2EA01A-E694-8602-8F05-172FBDB9FAAA}"/>
              </a:ext>
            </a:extLst>
          </p:cNvPr>
          <p:cNvSpPr/>
          <p:nvPr/>
        </p:nvSpPr>
        <p:spPr>
          <a:xfrm>
            <a:off x="5662332" y="5753409"/>
            <a:ext cx="1119473" cy="547428"/>
          </a:xfrm>
          <a:prstGeom prst="ellipse">
            <a:avLst/>
          </a:prstGeom>
          <a:noFill/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062828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7321E5-4024-D8FA-F6AE-65C3266A96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8522" y="-33782"/>
            <a:ext cx="8572163" cy="457483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AF7449F-CF62-D9AF-0C9F-C559AE0DE9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27" y="4757442"/>
            <a:ext cx="7772400" cy="7995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AAFDCC-7DD0-873A-B7BD-3D1311C45287}"/>
              </a:ext>
            </a:extLst>
          </p:cNvPr>
          <p:cNvSpPr txBox="1"/>
          <p:nvPr/>
        </p:nvSpPr>
        <p:spPr>
          <a:xfrm>
            <a:off x="284922" y="4591220"/>
            <a:ext cx="27671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maximize </a:t>
            </a:r>
            <a:r>
              <a:rPr lang="en-US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(model agnostic) 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likelihood </a:t>
            </a:r>
            <a:r>
              <a:rPr lang="en-US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each point in the sky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usually, add energy term to the signal likelihood</a:t>
            </a:r>
            <a:r>
              <a:rPr lang="en-US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6B96512-4099-4999-AC34-C499C550B0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9956" y="5858226"/>
            <a:ext cx="4744131" cy="636844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103102B-BACA-EE43-F6F1-4A010890FBD2}"/>
              </a:ext>
            </a:extLst>
          </p:cNvPr>
          <p:cNvCxnSpPr>
            <a:cxnSpLocks/>
          </p:cNvCxnSpPr>
          <p:nvPr/>
        </p:nvCxnSpPr>
        <p:spPr>
          <a:xfrm>
            <a:off x="6390860" y="5377114"/>
            <a:ext cx="0" cy="599143"/>
          </a:xfrm>
          <a:prstGeom prst="straightConnector1">
            <a:avLst/>
          </a:prstGeom>
          <a:ln w="412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83971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529BA1-E4DC-5045-B6F6-E308B76FC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1001" y="452708"/>
            <a:ext cx="8744563" cy="41749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2493E23-7279-2B46-A98E-5CE3A8688A53}"/>
              </a:ext>
            </a:extLst>
          </p:cNvPr>
          <p:cNvSpPr txBox="1"/>
          <p:nvPr/>
        </p:nvSpPr>
        <p:spPr>
          <a:xfrm>
            <a:off x="3102232" y="5896247"/>
            <a:ext cx="5987537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statistical fluctuations or neutrino sources?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00EF20-F331-9242-A813-3886FEF616A6}"/>
              </a:ext>
            </a:extLst>
          </p:cNvPr>
          <p:cNvSpPr/>
          <p:nvPr/>
        </p:nvSpPr>
        <p:spPr>
          <a:xfrm>
            <a:off x="1412032" y="191902"/>
            <a:ext cx="9367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pre-trial p-value for clustering of high energy neutrinos</a:t>
            </a:r>
            <a:r>
              <a:rPr lang="en-US" dirty="0">
                <a:solidFill>
                  <a:prstClr val="black"/>
                </a:solidFill>
                <a:latin typeface="Calibri" panose="020F0502020204030204"/>
              </a:rPr>
              <a:t> 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32E0C6-4B56-0A4B-9FF8-E0DA2618159F}"/>
              </a:ext>
            </a:extLst>
          </p:cNvPr>
          <p:cNvSpPr/>
          <p:nvPr/>
        </p:nvSpPr>
        <p:spPr>
          <a:xfrm>
            <a:off x="2308682" y="4627667"/>
            <a:ext cx="758919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 defTabSz="9144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hottest spot coincident with NGC 1068</a:t>
            </a:r>
          </a:p>
          <a:p>
            <a:pPr marL="342900" indent="-342900" algn="ctr" defTabSz="9144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hottest spot in the sources list (2.9</a:t>
            </a:r>
            <a:r>
              <a:rPr lang="en-US" sz="3200" dirty="0">
                <a:solidFill>
                  <a:srgbClr val="000000"/>
                </a:solidFill>
                <a:latin typeface="Symbol" pitchFamily="2" charset="2"/>
                <a:cs typeface="Arial" panose="020B0604020202020204" pitchFamily="34" charset="0"/>
              </a:rPr>
              <a:t>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788523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B3D6D9-737F-8D4A-9FC2-0FC2C9C04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6062" y="-10633"/>
            <a:ext cx="4579938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D4105F-C4C3-2947-9FCB-0BE5E38230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0146" y="0"/>
            <a:ext cx="4042229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ABB17FF-A1DE-004C-8011-AA3A9DC8A63C}"/>
              </a:ext>
            </a:extLst>
          </p:cNvPr>
          <p:cNvSpPr txBox="1"/>
          <p:nvPr/>
        </p:nvSpPr>
        <p:spPr>
          <a:xfrm>
            <a:off x="1828838" y="251883"/>
            <a:ext cx="8619283" cy="1200329"/>
          </a:xfrm>
          <a:prstGeom prst="rect">
            <a:avLst/>
          </a:prstGeom>
          <a:solidFill>
            <a:schemeClr val="bg1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search in the directions of 110 preselected source candidates:</a:t>
            </a:r>
          </a:p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hints of sources!</a:t>
            </a:r>
          </a:p>
          <a:p>
            <a:pPr algn="ctr">
              <a:defRPr/>
            </a:pPr>
            <a:r>
              <a:rPr lang="en-US" sz="2400" i="1" dirty="0" err="1">
                <a:latin typeface="-apple-system"/>
              </a:rPr>
              <a:t>Phys.Rev.Lett</a:t>
            </a:r>
            <a:r>
              <a:rPr lang="en-US" sz="2400" i="1" dirty="0">
                <a:latin typeface="-apple-system"/>
              </a:rPr>
              <a:t>.</a:t>
            </a:r>
            <a:r>
              <a:rPr lang="en-US" sz="2400" dirty="0">
                <a:latin typeface="-apple-system"/>
              </a:rPr>
              <a:t> 124 (2020)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4E48EE7-9970-8247-A651-84C0939F91C9}"/>
              </a:ext>
            </a:extLst>
          </p:cNvPr>
          <p:cNvSpPr/>
          <p:nvPr/>
        </p:nvSpPr>
        <p:spPr>
          <a:xfrm>
            <a:off x="9604066" y="3361679"/>
            <a:ext cx="595423" cy="58479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Helvetica Neue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7A770D5-9094-3C48-8A53-DC578B842CA9}"/>
              </a:ext>
            </a:extLst>
          </p:cNvPr>
          <p:cNvSpPr/>
          <p:nvPr/>
        </p:nvSpPr>
        <p:spPr>
          <a:xfrm>
            <a:off x="4944889" y="4015562"/>
            <a:ext cx="595423" cy="58479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Helvetica Neue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F4E99BE-373F-604F-B9BA-9B2322DFE32E}"/>
              </a:ext>
            </a:extLst>
          </p:cNvPr>
          <p:cNvSpPr/>
          <p:nvPr/>
        </p:nvSpPr>
        <p:spPr>
          <a:xfrm>
            <a:off x="4948438" y="4641299"/>
            <a:ext cx="595423" cy="58479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Helvetica Neue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F3000F9-D0F0-6A48-B1ED-48EA74781FA4}"/>
              </a:ext>
            </a:extLst>
          </p:cNvPr>
          <p:cNvSpPr/>
          <p:nvPr/>
        </p:nvSpPr>
        <p:spPr>
          <a:xfrm>
            <a:off x="9604067" y="2326742"/>
            <a:ext cx="595423" cy="58479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23985611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2">
            <a:extLst>
              <a:ext uri="{FF2B5EF4-FFF2-40B4-BE49-F238E27FC236}">
                <a16:creationId xmlns:a16="http://schemas.microsoft.com/office/drawing/2014/main" id="{B146D356-A32C-9B46-BF7C-5F204C1B2B6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625980"/>
              </p:ext>
            </p:extLst>
          </p:nvPr>
        </p:nvGraphicFramePr>
        <p:xfrm>
          <a:off x="-1597023" y="-304800"/>
          <a:ext cx="16281851" cy="122203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215873" imgH="9168254" progId="">
                  <p:embed/>
                </p:oleObj>
              </mc:Choice>
              <mc:Fallback>
                <p:oleObj r:id="rId2" imgW="12215873" imgH="9168254" progId="">
                  <p:embed/>
                  <p:pic>
                    <p:nvPicPr>
                      <p:cNvPr id="7" name="Object 2">
                        <a:extLst>
                          <a:ext uri="{FF2B5EF4-FFF2-40B4-BE49-F238E27FC236}">
                            <a16:creationId xmlns:a16="http://schemas.microsoft.com/office/drawing/2014/main" id="{B146D356-A32C-9B46-BF7C-5F204C1B2B6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597023" y="-304800"/>
                        <a:ext cx="16281851" cy="1222035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267F4C2-CA7B-6749-B24E-D79AA56D3176}"/>
              </a:ext>
            </a:extLst>
          </p:cNvPr>
          <p:cNvSpPr txBox="1"/>
          <p:nvPr/>
        </p:nvSpPr>
        <p:spPr>
          <a:xfrm>
            <a:off x="0" y="163860"/>
            <a:ext cx="11426296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interesting fluctuations or neutrino sources?</a:t>
            </a:r>
            <a:endParaRPr lang="en-US" sz="21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US" sz="28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US" sz="28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</a:t>
            </a:r>
            <a:r>
              <a:rPr lang="en-US" sz="28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crash program to upgrade the performance of </a:t>
            </a:r>
            <a:r>
              <a:rPr lang="en-US" sz="2800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endParaRPr lang="en-US" sz="28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US" sz="15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US" sz="15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detector geometry</a:t>
            </a: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photomultiplier calibrated individually</a:t>
            </a: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characterization of the optics of the ice</a:t>
            </a: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muon angular resolution and</a:t>
            </a:r>
          </a:p>
          <a:p>
            <a:pPr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energy reconstruction using </a:t>
            </a: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 learning</a:t>
            </a: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US" sz="2400" i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point spread function consistent with simulation or,</a:t>
            </a:r>
          </a:p>
          <a:p>
            <a:pPr>
              <a:defRPr/>
            </a:pPr>
            <a:r>
              <a:rPr lang="en-US" sz="2400" i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we were partially blind</a:t>
            </a: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US" sz="2400" i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defRPr/>
            </a:pPr>
            <a:r>
              <a:rPr lang="en-US" sz="1600" i="1" dirty="0">
                <a:solidFill>
                  <a:prstClr val="white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    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applied to 10 years of archival data (pass 2),</a:t>
            </a:r>
          </a:p>
          <a:p>
            <a:pPr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data unblinded, result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87A1D4-CE85-5792-A4F0-8A1C1A58A1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0773" y="1632032"/>
            <a:ext cx="4724400" cy="494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3940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81A2B0C-7763-0C4B-94F1-07834872D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481" y="1565668"/>
            <a:ext cx="7188200" cy="3962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67F4C2-CA7B-6749-B24E-D79AA56D3176}"/>
              </a:ext>
            </a:extLst>
          </p:cNvPr>
          <p:cNvSpPr txBox="1"/>
          <p:nvPr/>
        </p:nvSpPr>
        <p:spPr>
          <a:xfrm>
            <a:off x="3350645" y="504872"/>
            <a:ext cx="5352747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point spread function consistent with simulation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insensitive to systematics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B15243F-9BB1-5BE1-3FBF-E0826FB79785}"/>
              </a:ext>
            </a:extLst>
          </p:cNvPr>
          <p:cNvCxnSpPr>
            <a:cxnSpLocks/>
          </p:cNvCxnSpPr>
          <p:nvPr/>
        </p:nvCxnSpPr>
        <p:spPr>
          <a:xfrm flipV="1">
            <a:off x="3553761" y="5328372"/>
            <a:ext cx="0" cy="1072429"/>
          </a:xfrm>
          <a:prstGeom prst="straightConnector1">
            <a:avLst/>
          </a:prstGeom>
          <a:ln w="349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9888BB41-FDE4-0B36-5F32-98C47AB06802}"/>
              </a:ext>
            </a:extLst>
          </p:cNvPr>
          <p:cNvSpPr txBox="1"/>
          <p:nvPr/>
        </p:nvSpPr>
        <p:spPr>
          <a:xfrm>
            <a:off x="3655000" y="5757868"/>
            <a:ext cx="1707925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alibri" panose="020F0502020204030204"/>
              </a:rPr>
              <a:t>muon direction</a:t>
            </a:r>
          </a:p>
        </p:txBody>
      </p:sp>
    </p:spTree>
    <p:extLst>
      <p:ext uri="{BB962C8B-B14F-4D97-AF65-F5344CB8AC3E}">
        <p14:creationId xmlns:p14="http://schemas.microsoft.com/office/powerpoint/2010/main" val="39254519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F80948-2FAC-0B4A-BA1A-4D8B991875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226" y="117275"/>
            <a:ext cx="10673548" cy="25426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8F52EC-93C8-8449-9402-41CA2472543A}"/>
              </a:ext>
            </a:extLst>
          </p:cNvPr>
          <p:cNvSpPr txBox="1"/>
          <p:nvPr/>
        </p:nvSpPr>
        <p:spPr>
          <a:xfrm>
            <a:off x="759226" y="4198074"/>
            <a:ext cx="3018117" cy="120032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from light in the ice to astronomer in less than one minute</a:t>
            </a:r>
          </a:p>
        </p:txBody>
      </p:sp>
      <p:pic>
        <p:nvPicPr>
          <p:cNvPr id="3" name="Shape 70">
            <a:extLst>
              <a:ext uri="{FF2B5EF4-FFF2-40B4-BE49-F238E27FC236}">
                <a16:creationId xmlns:a16="http://schemas.microsoft.com/office/drawing/2014/main" id="{2D22FB2D-5896-C291-33EE-34263CC1828B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49075" y="2659927"/>
            <a:ext cx="6183699" cy="408079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697A0B-BA9C-5901-ADA5-C5785E7BE989}"/>
              </a:ext>
            </a:extLst>
          </p:cNvPr>
          <p:cNvSpPr txBox="1"/>
          <p:nvPr/>
        </p:nvSpPr>
        <p:spPr>
          <a:xfrm>
            <a:off x="2931332" y="3009550"/>
            <a:ext cx="3163754" cy="9478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IceCube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 170922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			  290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TeV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479758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Shape 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1" y="25400"/>
            <a:ext cx="9143999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1143" y="2986112"/>
            <a:ext cx="4598245" cy="37156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42101" y="279401"/>
            <a:ext cx="32802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  </a:t>
            </a:r>
            <a:r>
              <a:rPr lang="en-US" sz="2800" err="1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IceCube</a:t>
            </a:r>
            <a:r>
              <a:rPr lang="en-US" sz="28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170922</a:t>
            </a:r>
          </a:p>
          <a:p>
            <a:pPr>
              <a:defRPr/>
            </a:pPr>
            <a:r>
              <a:rPr lang="en-US" sz="28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			  290 </a:t>
            </a:r>
            <a:r>
              <a:rPr lang="en-US" sz="2800" err="1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TeV</a:t>
            </a:r>
            <a:r>
              <a:rPr lang="en-US" sz="28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54286" y="1293222"/>
            <a:ext cx="38430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Fermi</a:t>
            </a:r>
          </a:p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detects a flaring</a:t>
            </a:r>
          </a:p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blazar within 0.06</a:t>
            </a:r>
            <a:r>
              <a:rPr lang="en-US" sz="3200" baseline="300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06880" y="4065090"/>
            <a:ext cx="38411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MAGIC</a:t>
            </a:r>
          </a:p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detects emission of</a:t>
            </a:r>
          </a:p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&gt; 100 GeV gammas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6881" y="177855"/>
            <a:ext cx="4607769" cy="358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608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etectorTimelin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4000" y="1432468"/>
            <a:ext cx="9144000" cy="5143500"/>
          </a:xfrm>
          <a:prstGeom prst="rect">
            <a:avLst/>
          </a:prstGeom>
        </p:spPr>
      </p:pic>
      <p:sp>
        <p:nvSpPr>
          <p:cNvPr id="3" name="Down Arrow 2">
            <a:extLst>
              <a:ext uri="{FF2B5EF4-FFF2-40B4-BE49-F238E27FC236}">
                <a16:creationId xmlns:a16="http://schemas.microsoft.com/office/drawing/2014/main" id="{DA2BBF90-3BE3-9A40-BA8E-D8D041FE74BC}"/>
              </a:ext>
            </a:extLst>
          </p:cNvPr>
          <p:cNvSpPr/>
          <p:nvPr/>
        </p:nvSpPr>
        <p:spPr bwMode="auto">
          <a:xfrm flipH="1">
            <a:off x="3137485" y="1061963"/>
            <a:ext cx="45719" cy="1977536"/>
          </a:xfrm>
          <a:prstGeom prst="downArrow">
            <a:avLst/>
          </a:prstGeom>
          <a:solidFill>
            <a:schemeClr val="bg1"/>
          </a:solidFill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A0157-7900-7C4C-89DE-1F83FDB28EA3}"/>
              </a:ext>
            </a:extLst>
          </p:cNvPr>
          <p:cNvSpPr txBox="1"/>
          <p:nvPr/>
        </p:nvSpPr>
        <p:spPr>
          <a:xfrm>
            <a:off x="2008025" y="395585"/>
            <a:ext cx="8746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MASTER robotic optical telescope network: observing within 73 seconds</a:t>
            </a:r>
          </a:p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optical flash after 2 hours: highest statistical association of TXS 0506 with IC170922</a:t>
            </a:r>
          </a:p>
        </p:txBody>
      </p:sp>
    </p:spTree>
    <p:extLst>
      <p:ext uri="{BB962C8B-B14F-4D97-AF65-F5344CB8AC3E}">
        <p14:creationId xmlns:p14="http://schemas.microsoft.com/office/powerpoint/2010/main" val="33727985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935105-8E1E-7FF3-EE67-EDC14B92E9C7}"/>
              </a:ext>
            </a:extLst>
          </p:cNvPr>
          <p:cNvSpPr txBox="1"/>
          <p:nvPr/>
        </p:nvSpPr>
        <p:spPr>
          <a:xfrm>
            <a:off x="4352693" y="186008"/>
            <a:ext cx="6400800" cy="156966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“MASTER found the blazar in the off-state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after one minute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then switched to on-state two hours after the event. The effect is observed at a 50-sigma significance level”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E37F05-E17B-35A9-944C-F2653F2264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05" y="63834"/>
            <a:ext cx="2809303" cy="18140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21AEE8-364C-ED36-D23A-A940C13569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3529" y="2171981"/>
            <a:ext cx="8197940" cy="412660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12DBE9-9C1C-258D-50E0-001D20FF67B7}"/>
              </a:ext>
            </a:extLst>
          </p:cNvPr>
          <p:cNvSpPr txBox="1"/>
          <p:nvPr/>
        </p:nvSpPr>
        <p:spPr>
          <a:xfrm>
            <a:off x="354082" y="2756353"/>
            <a:ext cx="300615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optical flashes often originate from magnetohydrodynamical instabilities triggered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by processes modulated by the magnetic ﬁeld of the accretion disk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03453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529BA1-E4DC-5045-B6F6-E308B76FC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1001" y="452708"/>
            <a:ext cx="8744563" cy="41749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2493E23-7279-2B46-A98E-5CE3A8688A53}"/>
              </a:ext>
            </a:extLst>
          </p:cNvPr>
          <p:cNvSpPr txBox="1"/>
          <p:nvPr/>
        </p:nvSpPr>
        <p:spPr>
          <a:xfrm>
            <a:off x="3102232" y="5896247"/>
            <a:ext cx="5987537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statistical fluctuations or neutrino sources?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00EF20-F331-9242-A813-3886FEF616A6}"/>
              </a:ext>
            </a:extLst>
          </p:cNvPr>
          <p:cNvSpPr/>
          <p:nvPr/>
        </p:nvSpPr>
        <p:spPr>
          <a:xfrm>
            <a:off x="1412032" y="191902"/>
            <a:ext cx="9367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pre-trial p-value for clustering of high energy neutrinos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32E0C6-4B56-0A4B-9FF8-E0DA2618159F}"/>
              </a:ext>
            </a:extLst>
          </p:cNvPr>
          <p:cNvSpPr/>
          <p:nvPr/>
        </p:nvSpPr>
        <p:spPr>
          <a:xfrm>
            <a:off x="2308682" y="4627667"/>
            <a:ext cx="758919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hottest spot coincident with NGC 1068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also hottest spot in the sources list (2.9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ymbol" pitchFamily="2" charset="2"/>
                <a:ea typeface="+mn-ea"/>
                <a:cs typeface="Arial" panose="020B0604020202020204" pitchFamily="34" charset="0"/>
              </a:rPr>
              <a:t>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301732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Google Shape;231;p67" descr="skymap_no_sources_fre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540724" y="1753736"/>
            <a:ext cx="5714326" cy="2492744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67" descr="ngc1068_wide_hotspot_super_fin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223027" y="1605889"/>
            <a:ext cx="3362087" cy="4142958"/>
          </a:xfrm>
          <a:prstGeom prst="rect">
            <a:avLst/>
          </a:prstGeom>
          <a:noFill/>
          <a:ln>
            <a:noFill/>
          </a:ln>
        </p:spPr>
      </p:pic>
      <p:sp>
        <p:nvSpPr>
          <p:cNvPr id="233" name="Google Shape;233;p67"/>
          <p:cNvSpPr/>
          <p:nvPr/>
        </p:nvSpPr>
        <p:spPr>
          <a:xfrm>
            <a:off x="8241208" y="2742835"/>
            <a:ext cx="1048358" cy="1671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defTabSz="685800">
              <a:buClr>
                <a:srgbClr val="000000"/>
              </a:buClr>
              <a:buSzPts val="1400"/>
              <a:defRPr/>
            </a:pP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67"/>
          <p:cNvSpPr/>
          <p:nvPr/>
        </p:nvSpPr>
        <p:spPr>
          <a:xfrm>
            <a:off x="9213582" y="3729194"/>
            <a:ext cx="97513" cy="88128"/>
          </a:xfrm>
          <a:prstGeom prst="roundRect">
            <a:avLst>
              <a:gd name="adj" fmla="val 23149"/>
            </a:avLst>
          </a:prstGeom>
          <a:solidFill>
            <a:srgbClr val="000000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defTabSz="685800">
              <a:buClr>
                <a:srgbClr val="000000"/>
              </a:buClr>
              <a:buSzPts val="1400"/>
              <a:defRPr/>
            </a:pP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67"/>
          <p:cNvSpPr txBox="1"/>
          <p:nvPr/>
        </p:nvSpPr>
        <p:spPr>
          <a:xfrm>
            <a:off x="8590486" y="4636533"/>
            <a:ext cx="1343705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800"/>
              <a:defRPr/>
            </a:pPr>
            <a:r>
              <a:rPr lang="en-US" sz="1350" kern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Grid 0.03</a:t>
            </a:r>
            <a:r>
              <a:rPr lang="en-US" sz="1350" kern="0" baseline="30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°</a:t>
            </a:r>
            <a:r>
              <a:rPr lang="en-US" sz="1350" kern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x 0.03°</a:t>
            </a:r>
            <a:endParaRPr sz="1050" kern="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6" name="Google Shape;236;p67"/>
          <p:cNvSpPr txBox="1"/>
          <p:nvPr/>
        </p:nvSpPr>
        <p:spPr>
          <a:xfrm>
            <a:off x="8585031" y="3641449"/>
            <a:ext cx="484009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2000"/>
              <a:defRPr/>
            </a:pPr>
            <a:r>
              <a:rPr lang="en-US" sz="1500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0.09</a:t>
            </a:r>
            <a:r>
              <a:rPr lang="en-US" sz="1500" kern="0" baseline="30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°</a:t>
            </a: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7" name="Google Shape;237;p67"/>
          <p:cNvSpPr txBox="1"/>
          <p:nvPr/>
        </p:nvSpPr>
        <p:spPr>
          <a:xfrm>
            <a:off x="8993824" y="3959249"/>
            <a:ext cx="537029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2000"/>
              <a:defRPr/>
            </a:pPr>
            <a:r>
              <a:rPr lang="en-US" sz="1500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40.69</a:t>
            </a:r>
            <a:r>
              <a:rPr lang="en-US" sz="1500" kern="0" baseline="30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°</a:t>
            </a: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8" name="Google Shape;238;p67"/>
          <p:cNvSpPr txBox="1"/>
          <p:nvPr/>
        </p:nvSpPr>
        <p:spPr>
          <a:xfrm>
            <a:off x="1542034" y="4561148"/>
            <a:ext cx="5422316" cy="203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2100"/>
              <a:defRPr/>
            </a:pPr>
            <a:r>
              <a:rPr lang="en-US" kern="0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the brightest location in full sky scan:</a:t>
            </a:r>
            <a:endParaRPr kern="0" dirty="0">
              <a:solidFill>
                <a:srgbClr val="000000"/>
              </a:solidFill>
              <a:latin typeface="Arial"/>
              <a:ea typeface="Inter Light"/>
              <a:cs typeface="Inter Light"/>
              <a:sym typeface="Inter Light"/>
            </a:endParaRPr>
          </a:p>
          <a:p>
            <a:pPr marL="114300" indent="-109538" defTabSz="685800">
              <a:buClr>
                <a:srgbClr val="000000"/>
              </a:buClr>
              <a:buSzPts val="1000"/>
              <a:buFont typeface="Inter Light"/>
              <a:buChar char="➡"/>
              <a:defRPr/>
            </a:pPr>
            <a:r>
              <a:rPr lang="en-US" kern="0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 astrophysical neutrino events = 81</a:t>
            </a:r>
            <a:endParaRPr kern="0" dirty="0">
              <a:solidFill>
                <a:srgbClr val="000000"/>
              </a:solidFill>
              <a:latin typeface="Arial"/>
              <a:ea typeface="Inter Light"/>
              <a:cs typeface="Inter Light"/>
              <a:sym typeface="Inter Light"/>
            </a:endParaRPr>
          </a:p>
          <a:p>
            <a:pPr marL="114300" indent="-109538" defTabSz="685800">
              <a:buClr>
                <a:srgbClr val="000000"/>
              </a:buClr>
              <a:buSzPts val="1000"/>
              <a:buFont typeface="Inter Light"/>
              <a:buChar char="➡"/>
              <a:defRPr/>
            </a:pPr>
            <a:r>
              <a:rPr lang="en-US" kern="0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 spectral index = 3.2</a:t>
            </a:r>
          </a:p>
          <a:p>
            <a:pPr marL="4762" defTabSz="685800">
              <a:buClr>
                <a:srgbClr val="000000"/>
              </a:buClr>
              <a:buSzPts val="1000"/>
              <a:defRPr/>
            </a:pPr>
            <a:r>
              <a:rPr lang="en-US" kern="0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local significance 5.3</a:t>
            </a:r>
            <a:r>
              <a:rPr lang="en-US" sz="2000" kern="0" dirty="0">
                <a:solidFill>
                  <a:srgbClr val="000000"/>
                </a:solidFill>
                <a:latin typeface="Symbol" pitchFamily="2" charset="2"/>
                <a:ea typeface="Inter Light"/>
                <a:cs typeface="Inter Light"/>
                <a:sym typeface="Inter Light"/>
              </a:rPr>
              <a:t>s</a:t>
            </a:r>
          </a:p>
          <a:p>
            <a:pPr marL="4762" defTabSz="685800">
              <a:buClr>
                <a:srgbClr val="000000"/>
              </a:buClr>
              <a:buSzPts val="1000"/>
              <a:defRPr/>
            </a:pPr>
            <a:endParaRPr lang="en-US" sz="2000" kern="0" dirty="0">
              <a:solidFill>
                <a:srgbClr val="000000"/>
              </a:solidFill>
              <a:latin typeface="Symbol" pitchFamily="2" charset="2"/>
              <a:ea typeface="Inter Light"/>
              <a:cs typeface="Inter Light"/>
              <a:sym typeface="Inter Light"/>
            </a:endParaRPr>
          </a:p>
          <a:p>
            <a:pPr marL="4762" defTabSz="685800">
              <a:buClr>
                <a:srgbClr val="000000"/>
              </a:buClr>
              <a:buSzPts val="1000"/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1% of scrambled data sets have a spot ≥ 5.3</a:t>
            </a:r>
            <a:r>
              <a:rPr lang="el-GR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σ</a:t>
            </a:r>
            <a:r>
              <a:rPr lang="el-GR" b="1" dirty="0">
                <a:solidFill>
                  <a:srgbClr val="000000"/>
                </a:solidFill>
                <a:latin typeface="Avenir" panose="02000503020000020003" pitchFamily="2" charset="0"/>
              </a:rPr>
              <a:t> </a:t>
            </a:r>
            <a:endParaRPr lang="el-GR" dirty="0">
              <a:solidFill>
                <a:srgbClr val="000000"/>
              </a:solidFill>
              <a:latin typeface="Arial"/>
            </a:endParaRPr>
          </a:p>
          <a:p>
            <a:pPr marL="4762" defTabSz="685800">
              <a:buClr>
                <a:srgbClr val="000000"/>
              </a:buClr>
              <a:buSzPts val="1000"/>
              <a:defRPr/>
            </a:pPr>
            <a:endParaRPr kern="0" dirty="0">
              <a:solidFill>
                <a:srgbClr val="000000"/>
              </a:solidFill>
              <a:latin typeface="Symbol" pitchFamily="2" charset="2"/>
              <a:ea typeface="Inter Light"/>
              <a:cs typeface="Inter Light"/>
              <a:sym typeface="Inter Light"/>
            </a:endParaRPr>
          </a:p>
        </p:txBody>
      </p:sp>
      <p:sp>
        <p:nvSpPr>
          <p:cNvPr id="239" name="Google Shape;239;p67"/>
          <p:cNvSpPr txBox="1"/>
          <p:nvPr/>
        </p:nvSpPr>
        <p:spPr>
          <a:xfrm>
            <a:off x="3981340" y="1675472"/>
            <a:ext cx="1153000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800"/>
              <a:defRPr/>
            </a:pPr>
            <a:r>
              <a:rPr lang="en-US" sz="1350" kern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Grid 0.2</a:t>
            </a:r>
            <a:r>
              <a:rPr lang="en-US" sz="1350" kern="0" baseline="30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°</a:t>
            </a:r>
            <a:r>
              <a:rPr lang="en-US" sz="1350" kern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x 0.2°</a:t>
            </a:r>
            <a:endParaRPr sz="1050" kern="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0" name="Google Shape;240;p67"/>
          <p:cNvSpPr txBox="1"/>
          <p:nvPr/>
        </p:nvSpPr>
        <p:spPr>
          <a:xfrm>
            <a:off x="2265539" y="3250111"/>
            <a:ext cx="1401427" cy="1269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100"/>
              <a:defRPr/>
            </a:pPr>
            <a:r>
              <a:rPr lang="en-US" sz="825" i="1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Equatorial Coordinate System</a:t>
            </a: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4" name="Google Shape;244;p67"/>
          <p:cNvSpPr txBox="1"/>
          <p:nvPr/>
        </p:nvSpPr>
        <p:spPr>
          <a:xfrm>
            <a:off x="1540724" y="265527"/>
            <a:ext cx="6337423" cy="47095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spcFirstLastPara="1" wrap="square" lIns="34256" tIns="34256" rIns="34256" bIns="34256" anchor="ctr" anchorCtr="0">
            <a:normAutofit/>
          </a:bodyPr>
          <a:lstStyle/>
          <a:p>
            <a:pPr algn="ctr" defTabSz="685800">
              <a:lnSpc>
                <a:spcPct val="90000"/>
              </a:lnSpc>
              <a:buClr>
                <a:srgbClr val="000000"/>
              </a:buClr>
              <a:buSzPts val="3200"/>
              <a:defRPr/>
            </a:pP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the new </a:t>
            </a:r>
            <a:r>
              <a:rPr lang="en-US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IceCube</a:t>
            </a: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neutrino map: hottest spot</a:t>
            </a:r>
            <a:endParaRPr sz="2400" kern="0" dirty="0">
              <a:solidFill>
                <a:srgbClr val="000000"/>
              </a:solidFill>
              <a:latin typeface="Arial" panose="020B0604020202020204" pitchFamily="34" charset="0"/>
              <a:ea typeface="Inter"/>
              <a:cs typeface="Arial" panose="020B0604020202020204" pitchFamily="34" charset="0"/>
              <a:sym typeface="Inter"/>
            </a:endParaRPr>
          </a:p>
        </p:txBody>
      </p:sp>
      <p:cxnSp>
        <p:nvCxnSpPr>
          <p:cNvPr id="245" name="Google Shape;245;p67"/>
          <p:cNvCxnSpPr/>
          <p:nvPr/>
        </p:nvCxnSpPr>
        <p:spPr>
          <a:xfrm>
            <a:off x="6664308" y="3185940"/>
            <a:ext cx="1891388" cy="466635"/>
          </a:xfrm>
          <a:prstGeom prst="straightConnector1">
            <a:avLst/>
          </a:prstGeom>
          <a:noFill/>
          <a:ln w="25400" cap="flat" cmpd="sng">
            <a:solidFill>
              <a:schemeClr val="accent5"/>
            </a:solidFill>
            <a:prstDash val="solid"/>
            <a:miter lim="8000"/>
            <a:headEnd type="none" w="sm" len="sm"/>
            <a:tailEnd type="triangle" w="med" len="med"/>
          </a:ln>
        </p:spPr>
      </p:cxn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" name="Google Shape;261;p69" descr="skymap_free_catalog (1)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601507" y="1745992"/>
            <a:ext cx="5652521" cy="28749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" name="Google Shape;262;p69" descr="ngc1068_wide_hotspot_super_fin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223027" y="1605889"/>
            <a:ext cx="3362087" cy="4142958"/>
          </a:xfrm>
          <a:prstGeom prst="rect">
            <a:avLst/>
          </a:prstGeom>
          <a:noFill/>
          <a:ln>
            <a:noFill/>
          </a:ln>
        </p:spPr>
      </p:pic>
      <p:sp>
        <p:nvSpPr>
          <p:cNvPr id="263" name="Google Shape;263;p69"/>
          <p:cNvSpPr txBox="1"/>
          <p:nvPr/>
        </p:nvSpPr>
        <p:spPr>
          <a:xfrm>
            <a:off x="8565981" y="3641449"/>
            <a:ext cx="547447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2000"/>
              <a:defRPr/>
            </a:pPr>
            <a:r>
              <a:rPr lang="en-US" sz="1500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-0.01</a:t>
            </a:r>
            <a:r>
              <a:rPr lang="en-US" sz="1500" kern="0" baseline="30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°</a:t>
            </a: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4" name="Google Shape;264;p69"/>
          <p:cNvSpPr txBox="1"/>
          <p:nvPr/>
        </p:nvSpPr>
        <p:spPr>
          <a:xfrm>
            <a:off x="8993824" y="3959249"/>
            <a:ext cx="537029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2000"/>
              <a:defRPr/>
            </a:pPr>
            <a:r>
              <a:rPr lang="en-US" sz="1500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40.67</a:t>
            </a:r>
            <a:r>
              <a:rPr lang="en-US" sz="1500" kern="0" baseline="30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°</a:t>
            </a: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5" name="Google Shape;265;p69"/>
          <p:cNvSpPr txBox="1"/>
          <p:nvPr/>
        </p:nvSpPr>
        <p:spPr>
          <a:xfrm>
            <a:off x="8590486" y="4636533"/>
            <a:ext cx="1343705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800"/>
              <a:defRPr/>
            </a:pPr>
            <a:r>
              <a:rPr lang="en-US" sz="1350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Grid 0.03</a:t>
            </a:r>
            <a:r>
              <a:rPr lang="en-US" sz="1350" kern="0" baseline="30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°</a:t>
            </a:r>
            <a:r>
              <a:rPr lang="en-US" sz="1350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x 0.03°</a:t>
            </a: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" name="Google Shape;269;p69"/>
          <p:cNvSpPr txBox="1"/>
          <p:nvPr/>
        </p:nvSpPr>
        <p:spPr>
          <a:xfrm>
            <a:off x="1523999" y="593102"/>
            <a:ext cx="7906639" cy="4329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34256" tIns="34256" rIns="34256" bIns="34256" anchor="ctr" anchorCtr="0">
            <a:noAutofit/>
          </a:bodyPr>
          <a:lstStyle/>
          <a:p>
            <a:pPr algn="ctr" defTabSz="685800">
              <a:lnSpc>
                <a:spcPct val="90000"/>
              </a:lnSpc>
              <a:buClr>
                <a:srgbClr val="000000"/>
              </a:buClr>
              <a:buSzPts val="3200"/>
              <a:defRPr/>
            </a:pPr>
            <a:r>
              <a:rPr lang="en-US" sz="2000" kern="0" dirty="0">
                <a:solidFill>
                  <a:srgbClr val="000000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is the hot spot coincident with one of the 110 preselected sources?</a:t>
            </a:r>
            <a:endParaRPr sz="2000" kern="0" dirty="0">
              <a:solidFill>
                <a:srgbClr val="000000"/>
              </a:solidFill>
              <a:latin typeface="Arial" panose="020B0604020202020204" pitchFamily="34" charset="0"/>
              <a:ea typeface="Inter"/>
              <a:cs typeface="Arial" panose="020B0604020202020204" pitchFamily="34" charset="0"/>
              <a:sym typeface="Inter"/>
            </a:endParaRPr>
          </a:p>
        </p:txBody>
      </p:sp>
      <p:sp>
        <p:nvSpPr>
          <p:cNvPr id="270" name="Google Shape;270;p69"/>
          <p:cNvSpPr/>
          <p:nvPr/>
        </p:nvSpPr>
        <p:spPr>
          <a:xfrm>
            <a:off x="6544277" y="3076202"/>
            <a:ext cx="160698" cy="175367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defTabSz="685800">
              <a:buClr>
                <a:srgbClr val="000000"/>
              </a:buClr>
              <a:buSzPts val="1400"/>
              <a:defRPr/>
            </a:pP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1" name="Google Shape;271;p69"/>
          <p:cNvSpPr txBox="1"/>
          <p:nvPr/>
        </p:nvSpPr>
        <p:spPr>
          <a:xfrm>
            <a:off x="2265539" y="3250111"/>
            <a:ext cx="1401427" cy="1269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100"/>
              <a:defRPr/>
            </a:pPr>
            <a:r>
              <a:rPr lang="en-US" sz="825" i="1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Equatorial Coordinate System</a:t>
            </a: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2" name="Google Shape;272;p69"/>
          <p:cNvSpPr/>
          <p:nvPr/>
        </p:nvSpPr>
        <p:spPr>
          <a:xfrm>
            <a:off x="1523999" y="3499349"/>
            <a:ext cx="5806762" cy="151728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defTabSz="685800">
              <a:buClr>
                <a:srgbClr val="000000"/>
              </a:buClr>
              <a:buSzPts val="1400"/>
              <a:defRPr/>
            </a:pPr>
            <a:endParaRPr sz="105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73" name="Google Shape;273;p69" descr="Screenshot 2022-10-31 at 10.34.16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113017" y="3452013"/>
            <a:ext cx="2908699" cy="77162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74" name="Google Shape;274;p69"/>
          <p:cNvCxnSpPr/>
          <p:nvPr/>
        </p:nvCxnSpPr>
        <p:spPr>
          <a:xfrm>
            <a:off x="6664308" y="3185940"/>
            <a:ext cx="1891388" cy="466635"/>
          </a:xfrm>
          <a:prstGeom prst="straightConnector1">
            <a:avLst/>
          </a:prstGeom>
          <a:noFill/>
          <a:ln w="25400" cap="flat" cmpd="sng">
            <a:solidFill>
              <a:srgbClr val="F92626"/>
            </a:solidFill>
            <a:prstDash val="solid"/>
            <a:miter lim="8000"/>
            <a:headEnd type="none" w="sm" len="sm"/>
            <a:tailEnd type="triangle" w="med" len="med"/>
          </a:ln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33A6838-D198-B7CF-845E-EA8A34AD9EA2}"/>
              </a:ext>
            </a:extLst>
          </p:cNvPr>
          <p:cNvSpPr txBox="1"/>
          <p:nvPr/>
        </p:nvSpPr>
        <p:spPr>
          <a:xfrm>
            <a:off x="1523999" y="4581779"/>
            <a:ext cx="7461064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SzPts val="2200"/>
              <a:defRPr/>
            </a:pPr>
            <a:r>
              <a:rPr lang="en-US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at the NGC1068 location</a:t>
            </a:r>
          </a:p>
          <a:p>
            <a:pPr marL="220576" indent="-220576">
              <a:buClr>
                <a:srgbClr val="000000"/>
              </a:buClr>
              <a:buSzPts val="1100"/>
              <a:buFont typeface="Inter Light"/>
              <a:buChar char="➡"/>
              <a:defRPr/>
            </a:pPr>
            <a:r>
              <a:rPr lang="en-US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a</a:t>
            </a:r>
            <a:r>
              <a:rPr lang="en-US" dirty="0" err="1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strophysical</a:t>
            </a:r>
            <a:r>
              <a:rPr lang="en-US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 neutrino events = 79</a:t>
            </a:r>
            <a:r>
              <a:rPr lang="en-US" baseline="-25000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  </a:t>
            </a:r>
            <a:endParaRPr lang="en-US" dirty="0">
              <a:solidFill>
                <a:srgbClr val="000000"/>
              </a:solidFill>
              <a:latin typeface="Arial"/>
              <a:ea typeface="Inter Light"/>
              <a:cs typeface="Inter Light"/>
              <a:sym typeface="Inter Light"/>
            </a:endParaRPr>
          </a:p>
          <a:p>
            <a:pPr marL="220576" indent="-220576">
              <a:buClr>
                <a:srgbClr val="000000"/>
              </a:buClr>
              <a:buSzPts val="1100"/>
              <a:buFont typeface="Inter Light"/>
              <a:buChar char="➡"/>
              <a:defRPr/>
            </a:pPr>
            <a:r>
              <a:rPr lang="en-US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s</a:t>
            </a:r>
            <a:r>
              <a:rPr lang="en-US" dirty="0" err="1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pectral</a:t>
            </a:r>
            <a:r>
              <a:rPr lang="en-US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 index = 3.2 ± 0.2</a:t>
            </a:r>
          </a:p>
          <a:p>
            <a:pPr marL="220576" indent="-220576">
              <a:buClr>
                <a:srgbClr val="000000"/>
              </a:buClr>
              <a:buSzPts val="1100"/>
              <a:buFont typeface="Inter Light"/>
              <a:buChar char="➡"/>
              <a:defRPr/>
            </a:pPr>
            <a:r>
              <a:rPr lang="en-US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single source significance 5.2</a:t>
            </a:r>
            <a:r>
              <a:rPr lang="en-US" dirty="0">
                <a:solidFill>
                  <a:srgbClr val="000000"/>
                </a:solidFill>
                <a:latin typeface="Symbol" pitchFamily="2" charset="2"/>
                <a:ea typeface="Inter Light"/>
                <a:cs typeface="Inter Light"/>
                <a:sym typeface="Inter Light"/>
              </a:rPr>
              <a:t>s</a:t>
            </a:r>
          </a:p>
          <a:p>
            <a:pPr marL="220576" indent="-220576">
              <a:buClr>
                <a:srgbClr val="000000"/>
              </a:buClr>
              <a:buSzPts val="1100"/>
              <a:buFont typeface="Inter Light"/>
              <a:buChar char="➡"/>
              <a:defRPr/>
            </a:pPr>
            <a:r>
              <a:rPr lang="en-US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(offset 0.11</a:t>
            </a:r>
            <a:r>
              <a:rPr lang="en-US" baseline="30000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0</a:t>
            </a:r>
            <a:r>
              <a:rPr lang="en-US" dirty="0">
                <a:solidFill>
                  <a:srgbClr val="000000"/>
                </a:solidFill>
                <a:latin typeface="Arial"/>
                <a:ea typeface="Inter Light"/>
                <a:cs typeface="Inter Light"/>
                <a:sym typeface="Inter Light"/>
              </a:rPr>
              <a:t>) </a:t>
            </a:r>
          </a:p>
          <a:p>
            <a:pPr marL="220576" indent="-220576">
              <a:buClr>
                <a:srgbClr val="000000"/>
              </a:buClr>
              <a:buSzPts val="1100"/>
              <a:buFont typeface="Inter Light"/>
              <a:buChar char="➡"/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in 100,000 scrambled data sets have object ≥ 5.2 </a:t>
            </a:r>
            <a:r>
              <a:rPr lang="el-GR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σ </a:t>
            </a:r>
            <a:r>
              <a:rPr lang="el-GR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4.2 </a:t>
            </a:r>
            <a:r>
              <a:rPr lang="el-GR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σ</a:t>
            </a:r>
            <a:endParaRPr lang="en-US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0576" indent="-220576">
              <a:buClr>
                <a:srgbClr val="000000"/>
              </a:buClr>
              <a:buSzPts val="1100"/>
              <a:buFont typeface="Inter Light"/>
              <a:buChar char="➡"/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p-value &lt;10</a:t>
            </a:r>
            <a:r>
              <a:rPr lang="en-US" sz="20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-5</a:t>
            </a:r>
            <a:r>
              <a:rPr lang="en-US" sz="2000" dirty="0">
                <a:solidFill>
                  <a:srgbClr val="000000"/>
                </a:solidFill>
                <a:latin typeface="Avenir" panose="02000503020000020003" pitchFamily="2" charset="0"/>
              </a:rPr>
              <a:t> including all trials</a:t>
            </a:r>
            <a:endParaRPr lang="en-US" sz="2000" dirty="0">
              <a:solidFill>
                <a:srgbClr val="000000"/>
              </a:solidFill>
              <a:latin typeface="Arial"/>
            </a:endParaRPr>
          </a:p>
          <a:p>
            <a:pPr>
              <a:buClr>
                <a:srgbClr val="000000"/>
              </a:buClr>
              <a:buSzPts val="1100"/>
              <a:defRPr/>
            </a:pPr>
            <a:endParaRPr lang="en-US" dirty="0">
              <a:solidFill>
                <a:srgbClr val="000000"/>
              </a:solidFill>
              <a:latin typeface="Arial"/>
              <a:ea typeface="Inter Light"/>
              <a:cs typeface="Inter Light"/>
              <a:sym typeface="Inter Light"/>
            </a:endParaRPr>
          </a:p>
        </p:txBody>
      </p:sp>
      <p:pic>
        <p:nvPicPr>
          <p:cNvPr id="7" name="Google Shape;321;p71" descr="aRH7H_E0_6nYiWtZEQdDji1tMLRrL46Ks2qrKdFjXhg0DYGTD3Y_pDHg637aIPRLFeNvrE0_C5a_Zej18yxWtDMmrzkwJ3IQhds9Kdtq9BFVz_hPsjiafPGbLgwhrFzmfNZUqB2t9lj-RYCqWE_OetSn_yz3FSkf3dyvRiw1cKvBkoEihMpI1RrQy7BFgtEMw-rAsg.png">
            <a:extLst>
              <a:ext uri="{FF2B5EF4-FFF2-40B4-BE49-F238E27FC236}">
                <a16:creationId xmlns:a16="http://schemas.microsoft.com/office/drawing/2014/main" id="{902BF6F0-DD5D-B06B-0465-462DA3FF7BE8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357330" y="4813074"/>
            <a:ext cx="321276" cy="418803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20BE4EA7-40B3-F38E-AE16-78D671F44B9C}"/>
              </a:ext>
            </a:extLst>
          </p:cNvPr>
          <p:cNvSpPr/>
          <p:nvPr/>
        </p:nvSpPr>
        <p:spPr>
          <a:xfrm>
            <a:off x="4328750" y="5231877"/>
            <a:ext cx="791137" cy="8028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B5F4028-E79E-4ACB-0A18-0367DF904F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643" y="2894142"/>
            <a:ext cx="5366972" cy="33738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AE62F8-9BF5-8DA5-DF60-924353396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7547" y="957397"/>
            <a:ext cx="3640187" cy="2316482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79897A6-E8BF-73B0-1312-47844FD648C4}"/>
              </a:ext>
            </a:extLst>
          </p:cNvPr>
          <p:cNvCxnSpPr>
            <a:cxnSpLocks/>
          </p:cNvCxnSpPr>
          <p:nvPr/>
        </p:nvCxnSpPr>
        <p:spPr>
          <a:xfrm>
            <a:off x="5034644" y="2579916"/>
            <a:ext cx="1660447" cy="2160767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B103851-D499-F294-EB1C-266CFDCDFCBC}"/>
              </a:ext>
            </a:extLst>
          </p:cNvPr>
          <p:cNvSpPr txBox="1"/>
          <p:nvPr/>
        </p:nvSpPr>
        <p:spPr>
          <a:xfrm>
            <a:off x="6599973" y="1239163"/>
            <a:ext cx="27366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342900"/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80 high-energy neutrinos</a:t>
            </a:r>
          </a:p>
          <a:p>
            <a:pPr algn="ctr" defTabSz="342900"/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the direction of the</a:t>
            </a:r>
          </a:p>
          <a:p>
            <a:pPr algn="ctr" defTabSz="342900"/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galaxy NGC 1068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2D1B3A-D0DC-6A49-D630-3DAE25742D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8931" y="3702537"/>
            <a:ext cx="2337416" cy="263152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AB6FB4F-5A73-9F73-D9F4-87C96261AA89}"/>
              </a:ext>
            </a:extLst>
          </p:cNvPr>
          <p:cNvSpPr txBox="1"/>
          <p:nvPr/>
        </p:nvSpPr>
        <p:spPr>
          <a:xfrm>
            <a:off x="1524000" y="3660298"/>
            <a:ext cx="1008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update</a:t>
            </a:r>
          </a:p>
        </p:txBody>
      </p:sp>
    </p:spTree>
    <p:extLst>
      <p:ext uri="{BB962C8B-B14F-4D97-AF65-F5344CB8AC3E}">
        <p14:creationId xmlns:p14="http://schemas.microsoft.com/office/powerpoint/2010/main" val="18176950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05863A7-B93C-F886-761C-FBB86886F7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4010" y="34764"/>
            <a:ext cx="7772400" cy="367456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745B523-4AAD-1469-3500-7474D86D38AA}"/>
              </a:ext>
            </a:extLst>
          </p:cNvPr>
          <p:cNvSpPr txBox="1"/>
          <p:nvPr/>
        </p:nvSpPr>
        <p:spPr>
          <a:xfrm>
            <a:off x="2458192" y="3604161"/>
            <a:ext cx="7742712" cy="211380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D75998-E047-F9DA-7833-7C1C0BF8AD43}"/>
              </a:ext>
            </a:extLst>
          </p:cNvPr>
          <p:cNvSpPr txBox="1"/>
          <p:nvPr/>
        </p:nvSpPr>
        <p:spPr>
          <a:xfrm>
            <a:off x="2458192" y="3734789"/>
            <a:ext cx="7599414" cy="19178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A32B7C-ABFC-3E45-A9B5-5AB29F2FD47F}"/>
              </a:ext>
            </a:extLst>
          </p:cNvPr>
          <p:cNvSpPr txBox="1"/>
          <p:nvPr/>
        </p:nvSpPr>
        <p:spPr>
          <a:xfrm>
            <a:off x="2330044" y="3553231"/>
            <a:ext cx="76520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56F40C-0AC1-4A4D-BFFA-44626DCA7C22}"/>
              </a:ext>
            </a:extLst>
          </p:cNvPr>
          <p:cNvSpPr txBox="1"/>
          <p:nvPr/>
        </p:nvSpPr>
        <p:spPr>
          <a:xfrm>
            <a:off x="8317404" y="3456266"/>
            <a:ext cx="464078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4.2</a:t>
            </a:r>
            <a:r>
              <a:rPr lang="en-US" sz="2400" dirty="0">
                <a:solidFill>
                  <a:srgbClr val="000000"/>
                </a:solidFill>
                <a:latin typeface="Symbol" pitchFamily="2" charset="2"/>
                <a:cs typeface="Arial" panose="020B0604020202020204" pitchFamily="34" charset="0"/>
              </a:rPr>
              <a:t>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 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C990EF-E3B1-1445-AEFB-D813C42EA05A}"/>
              </a:ext>
            </a:extLst>
          </p:cNvPr>
          <p:cNvSpPr txBox="1"/>
          <p:nvPr/>
        </p:nvSpPr>
        <p:spPr>
          <a:xfrm>
            <a:off x="1587964" y="13671"/>
            <a:ext cx="1393578" cy="10156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NGC 1068</a:t>
            </a:r>
          </a:p>
          <a:p>
            <a:pPr algn="ctr"/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comes </a:t>
            </a:r>
          </a:p>
          <a:p>
            <a:pPr algn="ctr"/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into focus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B0214D-E4BB-704F-A2F5-1F0C5CB1E969}"/>
              </a:ext>
            </a:extLst>
          </p:cNvPr>
          <p:cNvSpPr txBox="1"/>
          <p:nvPr/>
        </p:nvSpPr>
        <p:spPr>
          <a:xfrm>
            <a:off x="5936681" y="3429001"/>
            <a:ext cx="251662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3.3</a:t>
            </a:r>
            <a:r>
              <a:rPr lang="en-US" sz="2400" dirty="0">
                <a:solidFill>
                  <a:srgbClr val="000000"/>
                </a:solidFill>
                <a:latin typeface="Symbol" pitchFamily="2" charset="2"/>
                <a:cs typeface="Arial" panose="020B0604020202020204" pitchFamily="34" charset="0"/>
              </a:rPr>
              <a:t>s</a:t>
            </a:r>
            <a:endParaRPr lang="en-US" sz="2000" dirty="0">
              <a:solidFill>
                <a:srgbClr val="000000"/>
              </a:solidFill>
              <a:latin typeface="Symbol" pitchFamily="2" charset="2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likelihood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method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523DA1-35FF-564F-8EE2-EB37CC4A6B21}"/>
              </a:ext>
            </a:extLst>
          </p:cNvPr>
          <p:cNvSpPr txBox="1"/>
          <p:nvPr/>
        </p:nvSpPr>
        <p:spPr>
          <a:xfrm>
            <a:off x="3476646" y="3450757"/>
            <a:ext cx="221086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2.9</a:t>
            </a:r>
            <a:r>
              <a:rPr lang="en-US" sz="2400" dirty="0">
                <a:solidFill>
                  <a:srgbClr val="000000"/>
                </a:solidFill>
                <a:latin typeface="Symbol" pitchFamily="2" charset="2"/>
                <a:cs typeface="Arial" panose="020B0604020202020204" pitchFamily="34" charset="0"/>
              </a:rPr>
              <a:t>s</a:t>
            </a:r>
            <a:endParaRPr lang="en-US" sz="2000" dirty="0">
              <a:solidFill>
                <a:srgbClr val="000000"/>
              </a:solidFill>
              <a:latin typeface="Symbol" pitchFamily="2" charset="2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10-year analysis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3F23AD-0283-740F-ADCF-CBDE0079D8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697" y="4358449"/>
            <a:ext cx="5892036" cy="24759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9D01802-0794-15AC-348D-0540049966DD}"/>
              </a:ext>
            </a:extLst>
          </p:cNvPr>
          <p:cNvSpPr txBox="1"/>
          <p:nvPr/>
        </p:nvSpPr>
        <p:spPr>
          <a:xfrm>
            <a:off x="1701094" y="3450758"/>
            <a:ext cx="15263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2400" dirty="0">
                <a:solidFill>
                  <a:srgbClr val="000000"/>
                </a:solidFill>
                <a:latin typeface="Symbol" pitchFamily="2" charset="2"/>
                <a:cs typeface="Arial" panose="020B0604020202020204" pitchFamily="34" charset="0"/>
              </a:rPr>
              <a:t>s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</a:t>
            </a:r>
          </a:p>
          <a:p>
            <a:pPr algn="ctr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significance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ED40D11-3919-9040-B282-2EEB9FF71635}"/>
              </a:ext>
            </a:extLst>
          </p:cNvPr>
          <p:cNvSpPr/>
          <p:nvPr/>
        </p:nvSpPr>
        <p:spPr>
          <a:xfrm>
            <a:off x="8241898" y="3455441"/>
            <a:ext cx="1674612" cy="989223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4343586"/>
      </p:ext>
    </p:extLst>
  </p:cSld>
  <p:clrMapOvr>
    <a:masterClrMapping/>
  </p:clrMapOvr>
  <p:transition spd="slow">
    <p:randomBar dir="vert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DE0CB7-656B-77DE-29F1-67C659A478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303" y="828943"/>
            <a:ext cx="10544962" cy="41138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D17EC3-BCB0-02C2-BBE0-CCA6671F9FBB}"/>
              </a:ext>
            </a:extLst>
          </p:cNvPr>
          <p:cNvSpPr txBox="1"/>
          <p:nvPr/>
        </p:nvSpPr>
        <p:spPr>
          <a:xfrm>
            <a:off x="422783" y="5338070"/>
            <a:ext cx="223970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000000"/>
                </a:solidFill>
                <a:latin typeface="Arial"/>
              </a:rPr>
              <a:t>two brightest active galaxies discovered by </a:t>
            </a:r>
            <a:r>
              <a:rPr lang="en-US" dirty="0" err="1">
                <a:solidFill>
                  <a:srgbClr val="000000"/>
                </a:solidFill>
                <a:latin typeface="Arial"/>
              </a:rPr>
              <a:t>Seyfert</a:t>
            </a:r>
            <a:r>
              <a:rPr lang="en-US" dirty="0">
                <a:solidFill>
                  <a:srgbClr val="000000"/>
                </a:solidFill>
                <a:latin typeface="Arial"/>
              </a:rPr>
              <a:t> in 1943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AAAF07-6E63-CEF0-8D61-67CB8FE42D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3068" y="4993769"/>
            <a:ext cx="6285864" cy="16119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7BD5B8-521E-FBA8-5E0E-C91AD36D3EAB}"/>
              </a:ext>
            </a:extLst>
          </p:cNvPr>
          <p:cNvSpPr txBox="1"/>
          <p:nvPr/>
        </p:nvSpPr>
        <p:spPr>
          <a:xfrm>
            <a:off x="2803271" y="252299"/>
            <a:ext cx="6585457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multimessenger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astronomy with X-ray 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8CF7F5-CED2-396C-3E2D-267C80480133}"/>
              </a:ext>
            </a:extLst>
          </p:cNvPr>
          <p:cNvSpPr txBox="1"/>
          <p:nvPr/>
        </p:nvSpPr>
        <p:spPr>
          <a:xfrm>
            <a:off x="9670287" y="5476569"/>
            <a:ext cx="2098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southern hemisphere soon</a:t>
            </a:r>
          </a:p>
        </p:txBody>
      </p:sp>
    </p:spTree>
    <p:extLst>
      <p:ext uri="{BB962C8B-B14F-4D97-AF65-F5344CB8AC3E}">
        <p14:creationId xmlns:p14="http://schemas.microsoft.com/office/powerpoint/2010/main" val="21121117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300268-17FD-3973-91E7-918CF3FE5F4F}"/>
              </a:ext>
            </a:extLst>
          </p:cNvPr>
          <p:cNvSpPr txBox="1"/>
          <p:nvPr/>
        </p:nvSpPr>
        <p:spPr>
          <a:xfrm>
            <a:off x="2939369" y="1326976"/>
            <a:ext cx="6731330" cy="54938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342900">
              <a:defRPr/>
            </a:pPr>
            <a:endParaRPr 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342900">
              <a:defRPr/>
            </a:pPr>
            <a:endParaRPr 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r>
              <a:rPr lang="en-US" sz="15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multimessenger</a:t>
            </a: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(2017) and </a:t>
            </a:r>
            <a:r>
              <a:rPr lang="en-US" sz="15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source (2014)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TXS 0506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		</a:t>
            </a: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r>
              <a:rPr lang="en-US" sz="15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source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NGC 1068</a:t>
            </a:r>
          </a:p>
          <a:p>
            <a:pPr defTabSz="342900">
              <a:defRPr/>
            </a:pPr>
            <a:endParaRPr lang="en-US" sz="15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binomial analysis all sky 							</a:t>
            </a: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NGC 1068+TXS 0506+PKS 1424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NGC 1068+NGC 4151 + NGC 7469 + CGCG 420 (?) +….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</a:t>
            </a:r>
            <a:r>
              <a:rPr lang="en-US" sz="15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galacties</a:t>
            </a: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high X-ray flux (</a:t>
            </a:r>
            <a:r>
              <a:rPr lang="en-US" sz="15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Seyferts</a:t>
            </a: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not)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NGC 4151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CGCG 420 (?)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NGC 1068+NGC 4151+NGC 3079	</a:t>
            </a:r>
            <a:r>
              <a:rPr lang="en-US" sz="15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public data (</a:t>
            </a:r>
            <a:r>
              <a:rPr lang="en-US" sz="15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Neronov</a:t>
            </a: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al.)</a:t>
            </a: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endParaRPr lang="en-US" sz="15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Galaxy</a:t>
            </a: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endParaRPr lang="en-US" sz="15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Circinus</a:t>
            </a:r>
          </a:p>
          <a:p>
            <a:pPr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endParaRPr lang="en-US" sz="15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endParaRPr lang="en-US" sz="15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D9665B2-1E68-55FB-7915-E49AE54931E9}"/>
              </a:ext>
            </a:extLst>
          </p:cNvPr>
          <p:cNvSpPr/>
          <p:nvPr/>
        </p:nvSpPr>
        <p:spPr>
          <a:xfrm>
            <a:off x="5291603" y="4759472"/>
            <a:ext cx="962052" cy="501889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B4EEFF5-7CDD-92C6-CBB6-625180D504C1}"/>
              </a:ext>
            </a:extLst>
          </p:cNvPr>
          <p:cNvSpPr/>
          <p:nvPr/>
        </p:nvSpPr>
        <p:spPr>
          <a:xfrm>
            <a:off x="3271442" y="4551442"/>
            <a:ext cx="1010653" cy="501889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3A6FA1D-4BB2-972E-B60B-E93954A8AE3C}"/>
              </a:ext>
            </a:extLst>
          </p:cNvPr>
          <p:cNvSpPr/>
          <p:nvPr/>
        </p:nvSpPr>
        <p:spPr>
          <a:xfrm>
            <a:off x="6529020" y="3602614"/>
            <a:ext cx="964856" cy="51200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75EADCC-DB18-53E9-606C-936E4B48E05D}"/>
              </a:ext>
            </a:extLst>
          </p:cNvPr>
          <p:cNvSpPr/>
          <p:nvPr/>
        </p:nvSpPr>
        <p:spPr>
          <a:xfrm>
            <a:off x="5390634" y="3612729"/>
            <a:ext cx="962052" cy="51200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BF05FED-6425-CDD8-C90B-21BC83EEDE0A}"/>
              </a:ext>
            </a:extLst>
          </p:cNvPr>
          <p:cNvSpPr/>
          <p:nvPr/>
        </p:nvSpPr>
        <p:spPr>
          <a:xfrm>
            <a:off x="4282095" y="3616201"/>
            <a:ext cx="962052" cy="50853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8EBFB23-82DA-B128-839D-63907429CEBC}"/>
              </a:ext>
            </a:extLst>
          </p:cNvPr>
          <p:cNvSpPr/>
          <p:nvPr/>
        </p:nvSpPr>
        <p:spPr>
          <a:xfrm>
            <a:off x="5195350" y="3361786"/>
            <a:ext cx="962052" cy="501889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CFCD3B3-A0DE-67AB-49FE-432AC11A2C89}"/>
              </a:ext>
            </a:extLst>
          </p:cNvPr>
          <p:cNvSpPr/>
          <p:nvPr/>
        </p:nvSpPr>
        <p:spPr>
          <a:xfrm>
            <a:off x="3271442" y="2688265"/>
            <a:ext cx="964227" cy="501889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A890559-F08A-6EE6-705C-EFBD3A26E3AB}"/>
              </a:ext>
            </a:extLst>
          </p:cNvPr>
          <p:cNvSpPr/>
          <p:nvPr/>
        </p:nvSpPr>
        <p:spPr>
          <a:xfrm>
            <a:off x="3237067" y="2012566"/>
            <a:ext cx="914400" cy="501889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2255D66-4D28-D906-53E6-4357D9C79AE2}"/>
              </a:ext>
            </a:extLst>
          </p:cNvPr>
          <p:cNvSpPr/>
          <p:nvPr/>
        </p:nvSpPr>
        <p:spPr>
          <a:xfrm>
            <a:off x="3106440" y="5225080"/>
            <a:ext cx="914400" cy="501889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E653808-D2F0-0C5A-43D9-CE61E356CCD9}"/>
              </a:ext>
            </a:extLst>
          </p:cNvPr>
          <p:cNvSpPr/>
          <p:nvPr/>
        </p:nvSpPr>
        <p:spPr>
          <a:xfrm>
            <a:off x="3155809" y="5647773"/>
            <a:ext cx="914400" cy="501889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DAB0D5E-15C8-8931-CEAC-9547F60D067F}"/>
              </a:ext>
            </a:extLst>
          </p:cNvPr>
          <p:cNvSpPr txBox="1"/>
          <p:nvPr/>
        </p:nvSpPr>
        <p:spPr>
          <a:xfrm>
            <a:off x="1786968" y="758311"/>
            <a:ext cx="8618065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defTabSz="342900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accumulating evidence for X-ray bright active galaxies as neutrino sources</a:t>
            </a:r>
          </a:p>
        </p:txBody>
      </p:sp>
    </p:spTree>
    <p:extLst>
      <p:ext uri="{BB962C8B-B14F-4D97-AF65-F5344CB8AC3E}">
        <p14:creationId xmlns:p14="http://schemas.microsoft.com/office/powerpoint/2010/main" val="62916209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DE0CB7-656B-77DE-29F1-67C659A478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0561" y="1322447"/>
            <a:ext cx="6874643" cy="26819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9B26AA-FC5C-A829-0936-F7FCD4499BD9}"/>
              </a:ext>
            </a:extLst>
          </p:cNvPr>
          <p:cNvSpPr txBox="1"/>
          <p:nvPr/>
        </p:nvSpPr>
        <p:spPr>
          <a:xfrm>
            <a:off x="1619455" y="941329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3429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sources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17EC3-BCB0-02C2-BBE0-CCA6671F9FBB}"/>
              </a:ext>
            </a:extLst>
          </p:cNvPr>
          <p:cNvSpPr txBox="1"/>
          <p:nvPr/>
        </p:nvSpPr>
        <p:spPr>
          <a:xfrm>
            <a:off x="8186447" y="1322449"/>
            <a:ext cx="2239709" cy="1061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7175" indent="-257175" defTabSz="342900"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000000"/>
                </a:solidFill>
                <a:latin typeface="Arial"/>
              </a:rPr>
              <a:t>two brightest active galaxies discovered by </a:t>
            </a:r>
            <a:r>
              <a:rPr lang="en-US" sz="1500" dirty="0" err="1">
                <a:solidFill>
                  <a:srgbClr val="000000"/>
                </a:solidFill>
                <a:latin typeface="Arial"/>
              </a:rPr>
              <a:t>Seyfert</a:t>
            </a:r>
            <a:r>
              <a:rPr lang="en-US" sz="1500" dirty="0">
                <a:solidFill>
                  <a:srgbClr val="000000"/>
                </a:solidFill>
                <a:latin typeface="Arial"/>
              </a:rPr>
              <a:t> in 1943</a:t>
            </a:r>
          </a:p>
          <a:p>
            <a:pPr defTabSz="342900">
              <a:defRPr/>
            </a:pP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AAAF07-6E63-CEF0-8D61-67CB8FE42D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2893" y="4099495"/>
            <a:ext cx="6289976" cy="16129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ADB2C0-0C65-0E95-9848-7171AC1A63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5203" y="2806449"/>
            <a:ext cx="2343150" cy="284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69940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6E7CE1-B8C7-E6B8-5F98-E45AE6F27C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242" y="1536175"/>
            <a:ext cx="10047514" cy="50237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3F4650-286E-3567-8335-39BE07FB8768}"/>
              </a:ext>
            </a:extLst>
          </p:cNvPr>
          <p:cNvSpPr txBox="1"/>
          <p:nvPr/>
        </p:nvSpPr>
        <p:spPr>
          <a:xfrm>
            <a:off x="3605574" y="594654"/>
            <a:ext cx="4980851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  <a:latin typeface="Arial"/>
              </a:rPr>
              <a:t>binomial analysis: 3 active galaxies</a:t>
            </a:r>
          </a:p>
        </p:txBody>
      </p:sp>
    </p:spTree>
    <p:extLst>
      <p:ext uri="{BB962C8B-B14F-4D97-AF65-F5344CB8AC3E}">
        <p14:creationId xmlns:p14="http://schemas.microsoft.com/office/powerpoint/2010/main" val="230608171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6C4590-B6BE-3000-6765-8397940E57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4717" y="1586183"/>
            <a:ext cx="8702566" cy="44949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67FAA9-53B1-BE12-92C5-45F1D78CBFD7}"/>
              </a:ext>
            </a:extLst>
          </p:cNvPr>
          <p:cNvSpPr txBox="1"/>
          <p:nvPr/>
        </p:nvSpPr>
        <p:spPr>
          <a:xfrm>
            <a:off x="2950779" y="693684"/>
            <a:ext cx="6290442" cy="47296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binomial test of X-ray bright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Seyfert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galaxies </a:t>
            </a:r>
          </a:p>
        </p:txBody>
      </p:sp>
    </p:spTree>
    <p:extLst>
      <p:ext uri="{BB962C8B-B14F-4D97-AF65-F5344CB8AC3E}">
        <p14:creationId xmlns:p14="http://schemas.microsoft.com/office/powerpoint/2010/main" val="118558466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F80948-2FAC-0B4A-BA1A-4D8B991875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226" y="117275"/>
            <a:ext cx="10673548" cy="25426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8F52EC-93C8-8449-9402-41CA2472543A}"/>
              </a:ext>
            </a:extLst>
          </p:cNvPr>
          <p:cNvSpPr txBox="1"/>
          <p:nvPr/>
        </p:nvSpPr>
        <p:spPr>
          <a:xfrm>
            <a:off x="759226" y="4198074"/>
            <a:ext cx="3018117" cy="120032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from light in the ice to astronomer in less than one minute</a:t>
            </a:r>
          </a:p>
        </p:txBody>
      </p:sp>
      <p:pic>
        <p:nvPicPr>
          <p:cNvPr id="3" name="Shape 70">
            <a:extLst>
              <a:ext uri="{FF2B5EF4-FFF2-40B4-BE49-F238E27FC236}">
                <a16:creationId xmlns:a16="http://schemas.microsoft.com/office/drawing/2014/main" id="{2D22FB2D-5896-C291-33EE-34263CC1828B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49075" y="2659927"/>
            <a:ext cx="6183699" cy="408079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697A0B-BA9C-5901-ADA5-C5785E7BE989}"/>
              </a:ext>
            </a:extLst>
          </p:cNvPr>
          <p:cNvSpPr txBox="1"/>
          <p:nvPr/>
        </p:nvSpPr>
        <p:spPr>
          <a:xfrm>
            <a:off x="2931332" y="3009550"/>
            <a:ext cx="3163754" cy="9478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IceCube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 170922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			  290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charset="0"/>
                <a:ea typeface="Arial" charset="0"/>
                <a:cs typeface="Arial" charset="0"/>
              </a:rPr>
              <a:t>TeV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237146"/>
      </p:ext>
    </p:ext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Shape 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1" y="25400"/>
            <a:ext cx="9143999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1143" y="2986112"/>
            <a:ext cx="4598245" cy="37156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42101" y="279401"/>
            <a:ext cx="32802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  </a:t>
            </a:r>
            <a:r>
              <a:rPr lang="en-US" sz="2800" err="1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IceCube</a:t>
            </a:r>
            <a:r>
              <a:rPr lang="en-US" sz="28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170922</a:t>
            </a:r>
          </a:p>
          <a:p>
            <a:pPr>
              <a:defRPr/>
            </a:pPr>
            <a:r>
              <a:rPr lang="en-US" sz="28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			  290 </a:t>
            </a:r>
            <a:r>
              <a:rPr lang="en-US" sz="2800" err="1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TeV</a:t>
            </a:r>
            <a:r>
              <a:rPr lang="en-US" sz="28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54286" y="1293222"/>
            <a:ext cx="38430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Fermi</a:t>
            </a:r>
          </a:p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detects a flaring</a:t>
            </a:r>
          </a:p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blazar within 0.06</a:t>
            </a:r>
            <a:r>
              <a:rPr lang="en-US" sz="3200" baseline="300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06880" y="4065090"/>
            <a:ext cx="38411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MAGIC</a:t>
            </a:r>
          </a:p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detects emission of</a:t>
            </a:r>
          </a:p>
          <a:p>
            <a:pPr>
              <a:defRPr/>
            </a:pPr>
            <a:r>
              <a:rPr lang="en-US" sz="320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&gt; 100 GeV gammas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6881" y="177855"/>
            <a:ext cx="4607769" cy="358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16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etectorTimelin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4000" y="1432468"/>
            <a:ext cx="9144000" cy="5143500"/>
          </a:xfrm>
          <a:prstGeom prst="rect">
            <a:avLst/>
          </a:prstGeom>
        </p:spPr>
      </p:pic>
      <p:sp>
        <p:nvSpPr>
          <p:cNvPr id="3" name="Down Arrow 2">
            <a:extLst>
              <a:ext uri="{FF2B5EF4-FFF2-40B4-BE49-F238E27FC236}">
                <a16:creationId xmlns:a16="http://schemas.microsoft.com/office/drawing/2014/main" id="{DA2BBF90-3BE3-9A40-BA8E-D8D041FE74BC}"/>
              </a:ext>
            </a:extLst>
          </p:cNvPr>
          <p:cNvSpPr/>
          <p:nvPr/>
        </p:nvSpPr>
        <p:spPr bwMode="auto">
          <a:xfrm flipH="1">
            <a:off x="3137485" y="1061963"/>
            <a:ext cx="45719" cy="1977536"/>
          </a:xfrm>
          <a:prstGeom prst="downArrow">
            <a:avLst/>
          </a:prstGeom>
          <a:solidFill>
            <a:schemeClr val="bg1"/>
          </a:solidFill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A0157-7900-7C4C-89DE-1F83FDB28EA3}"/>
              </a:ext>
            </a:extLst>
          </p:cNvPr>
          <p:cNvSpPr txBox="1"/>
          <p:nvPr/>
        </p:nvSpPr>
        <p:spPr>
          <a:xfrm>
            <a:off x="2008025" y="395585"/>
            <a:ext cx="8746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MASTER robotic optical telescope network: observing within 73 seconds</a:t>
            </a:r>
          </a:p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optical flash after 2 hours: highest statistical association of TXS 0506 with IC170922</a:t>
            </a:r>
          </a:p>
        </p:txBody>
      </p:sp>
    </p:spTree>
    <p:extLst>
      <p:ext uri="{BB962C8B-B14F-4D97-AF65-F5344CB8AC3E}">
        <p14:creationId xmlns:p14="http://schemas.microsoft.com/office/powerpoint/2010/main" val="19077117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935105-8E1E-7FF3-EE67-EDC14B92E9C7}"/>
              </a:ext>
            </a:extLst>
          </p:cNvPr>
          <p:cNvSpPr txBox="1"/>
          <p:nvPr/>
        </p:nvSpPr>
        <p:spPr>
          <a:xfrm>
            <a:off x="4352693" y="186008"/>
            <a:ext cx="6400800" cy="156966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“MASTER found the blazar in the off-state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after one minute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then switched to on-state two hours after the event. The effect is observed at a 50-sigma significance level”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E37F05-E17B-35A9-944C-F2653F2264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05" y="63834"/>
            <a:ext cx="2809303" cy="18140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21AEE8-364C-ED36-D23A-A940C13569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3529" y="2171981"/>
            <a:ext cx="8197940" cy="412660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12DBE9-9C1C-258D-50E0-001D20FF67B7}"/>
              </a:ext>
            </a:extLst>
          </p:cNvPr>
          <p:cNvSpPr txBox="1"/>
          <p:nvPr/>
        </p:nvSpPr>
        <p:spPr>
          <a:xfrm>
            <a:off x="354082" y="2756353"/>
            <a:ext cx="300615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optical </a:t>
            </a: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flashes may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originate from magnetohydrodynamical instabilities triggered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by processes modulated by the magnetic ﬁeld of the accretion disk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5750043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757543" y="-1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3351545" y="58846"/>
            <a:ext cx="8483078" cy="6740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neutrino astronomy and the origin of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    cosmic rays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IceCube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the cosmic neutrino energy spectrum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Arial" panose="020B0604020202020204" pitchFamily="34" charset="0"/>
              </a:rPr>
              <a:t>first sources of neutrinos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and the answer is: supermassive black holes at the cores of active galaxies?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9707791" y="6245007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ＭＳ Ｐゴシック" charset="0"/>
              </a:rPr>
              <a:t>IceCube.wisc.edu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9417705"/>
      </p:ext>
    </p:extLst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7F1EBF-AC82-BF80-8491-EFC66A941E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4136" y="1141621"/>
            <a:ext cx="6973116" cy="5575242"/>
          </a:xfrm>
          <a:prstGeom prst="rect">
            <a:avLst/>
          </a:prstGeom>
        </p:spPr>
      </p:pic>
      <p:sp>
        <p:nvSpPr>
          <p:cNvPr id="400" name="Google Shape;400;p76"/>
          <p:cNvSpPr txBox="1"/>
          <p:nvPr/>
        </p:nvSpPr>
        <p:spPr>
          <a:xfrm>
            <a:off x="3034748" y="730376"/>
            <a:ext cx="6460704" cy="47095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34256" tIns="34256" rIns="34256" bIns="34256" anchor="ctr" anchorCtr="0">
            <a:normAutofit/>
          </a:bodyPr>
          <a:lstStyle/>
          <a:p>
            <a:pPr algn="ctr" defTabSz="685800">
              <a:lnSpc>
                <a:spcPct val="90000"/>
              </a:lnSpc>
              <a:buClr>
                <a:srgbClr val="000000"/>
              </a:buClr>
              <a:buSzPts val="3200"/>
              <a:defRPr/>
            </a:pP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NGC 1068: an obscured cosmic accelerator</a:t>
            </a:r>
            <a:r>
              <a:rPr lang="en-US" sz="2400" b="1" kern="0" dirty="0">
                <a:solidFill>
                  <a:srgbClr val="FF0000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sz="2400" b="1" kern="0" dirty="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04" name="Google Shape;404;p76"/>
          <p:cNvSpPr txBox="1"/>
          <p:nvPr/>
        </p:nvSpPr>
        <p:spPr>
          <a:xfrm>
            <a:off x="4394878" y="3221252"/>
            <a:ext cx="806501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800"/>
              <a:defRPr/>
            </a:pPr>
            <a:r>
              <a:rPr lang="en-US" sz="1350" i="1" kern="0" dirty="0">
                <a:solidFill>
                  <a:srgbClr val="262626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Fermi</a:t>
            </a:r>
            <a:r>
              <a:rPr lang="en-US" sz="1350" kern="0" dirty="0">
                <a:solidFill>
                  <a:srgbClr val="262626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-LAT</a:t>
            </a:r>
            <a:endParaRPr sz="1050" kern="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5" name="Google Shape;405;p76"/>
          <p:cNvSpPr txBox="1"/>
          <p:nvPr/>
        </p:nvSpPr>
        <p:spPr>
          <a:xfrm>
            <a:off x="6466368" y="3690747"/>
            <a:ext cx="571511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800"/>
              <a:defRPr/>
            </a:pPr>
            <a:r>
              <a:rPr lang="en-US" sz="1350" kern="0" dirty="0">
                <a:solidFill>
                  <a:srgbClr val="262626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MAGIC</a:t>
            </a:r>
            <a:endParaRPr sz="1050" kern="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6" name="Google Shape;406;p76"/>
          <p:cNvSpPr txBox="1"/>
          <p:nvPr/>
        </p:nvSpPr>
        <p:spPr>
          <a:xfrm>
            <a:off x="5301345" y="5099931"/>
            <a:ext cx="2330044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800"/>
              <a:defRPr/>
            </a:pPr>
            <a:r>
              <a:rPr lang="en-US" sz="1350" kern="0" dirty="0">
                <a:solidFill>
                  <a:srgbClr val="262626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(2) K. </a:t>
            </a:r>
            <a:r>
              <a:rPr lang="en-US" sz="1350" kern="0" dirty="0" err="1">
                <a:solidFill>
                  <a:srgbClr val="262626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Murase</a:t>
            </a:r>
            <a:r>
              <a:rPr lang="en-US" sz="1350" kern="0" dirty="0">
                <a:solidFill>
                  <a:srgbClr val="262626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et al., PRL’20</a:t>
            </a:r>
            <a:endParaRPr sz="1050" kern="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7" name="Google Shape;407;p76"/>
          <p:cNvSpPr txBox="1"/>
          <p:nvPr/>
        </p:nvSpPr>
        <p:spPr>
          <a:xfrm>
            <a:off x="7430661" y="2241141"/>
            <a:ext cx="1995683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85800">
              <a:buClr>
                <a:srgbClr val="000000"/>
              </a:buClr>
              <a:buSzPts val="1800"/>
              <a:defRPr/>
            </a:pPr>
            <a:r>
              <a:rPr lang="en-US" sz="1350" kern="0" dirty="0">
                <a:solidFill>
                  <a:srgbClr val="262626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(1) Y. Inoue et al., ApJL’20</a:t>
            </a:r>
            <a:endParaRPr sz="1050" kern="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Right Arrow 1">
            <a:extLst>
              <a:ext uri="{FF2B5EF4-FFF2-40B4-BE49-F238E27FC236}">
                <a16:creationId xmlns:a16="http://schemas.microsoft.com/office/drawing/2014/main" id="{052E4D76-CF07-F746-C297-53155E835FF0}"/>
              </a:ext>
            </a:extLst>
          </p:cNvPr>
          <p:cNvSpPr/>
          <p:nvPr/>
        </p:nvSpPr>
        <p:spPr>
          <a:xfrm rot="10800000">
            <a:off x="7278756" y="3838860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687D04-F7F9-A0AB-D654-5D13ACCEBB37}"/>
              </a:ext>
            </a:extLst>
          </p:cNvPr>
          <p:cNvSpPr txBox="1"/>
          <p:nvPr/>
        </p:nvSpPr>
        <p:spPr>
          <a:xfrm>
            <a:off x="8356178" y="3715959"/>
            <a:ext cx="2140330" cy="76944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000000"/>
                </a:solidFill>
                <a:latin typeface="Arial"/>
              </a:rPr>
              <a:t>where are the</a:t>
            </a:r>
          </a:p>
          <a:p>
            <a:pPr algn="ctr">
              <a:defRPr/>
            </a:pPr>
            <a:r>
              <a:rPr lang="en-US" sz="2400" dirty="0">
                <a:solidFill>
                  <a:srgbClr val="000000"/>
                </a:solidFill>
                <a:latin typeface="Symbol" pitchFamily="2" charset="2"/>
              </a:rPr>
              <a:t>p</a:t>
            </a:r>
            <a:r>
              <a:rPr lang="en-US" sz="2000" baseline="30000" dirty="0">
                <a:solidFill>
                  <a:srgbClr val="000000"/>
                </a:solidFill>
                <a:latin typeface="Arial"/>
              </a:rPr>
              <a:t>0</a:t>
            </a:r>
            <a:r>
              <a:rPr lang="en-US" sz="2000" dirty="0">
                <a:solidFill>
                  <a:srgbClr val="000000"/>
                </a:solidFill>
                <a:latin typeface="Arial"/>
              </a:rPr>
              <a:t> gamma rays 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08A7BE-C0D3-9911-CE02-04FE70DF9241}"/>
              </a:ext>
            </a:extLst>
          </p:cNvPr>
          <p:cNvSpPr txBox="1"/>
          <p:nvPr/>
        </p:nvSpPr>
        <p:spPr>
          <a:xfrm>
            <a:off x="4055251" y="88969"/>
            <a:ext cx="4634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gamma ray for every neutrino?</a:t>
            </a:r>
          </a:p>
        </p:txBody>
      </p:sp>
    </p:spTree>
    <p:extLst>
      <p:ext uri="{BB962C8B-B14F-4D97-AF65-F5344CB8AC3E}">
        <p14:creationId xmlns:p14="http://schemas.microsoft.com/office/powerpoint/2010/main" val="223841378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4" name="Google Shape;344;p74" descr="Screenshot 2021-01-31 at 12.20.08.png"/>
          <p:cNvPicPr preferRelativeResize="0"/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1803" y="-925286"/>
            <a:ext cx="12442371" cy="7783286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74"/>
          <p:cNvSpPr txBox="1"/>
          <p:nvPr/>
        </p:nvSpPr>
        <p:spPr>
          <a:xfrm>
            <a:off x="8447925" y="5571029"/>
            <a:ext cx="2508311" cy="938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38100" rIns="38100" bIns="38100" anchor="ctr" anchorCtr="0">
            <a:spAutoFit/>
          </a:bodyPr>
          <a:lstStyle/>
          <a:p>
            <a:pPr algn="ctr" defTabSz="685800">
              <a:buClr>
                <a:srgbClr val="000000"/>
              </a:buClr>
              <a:buSzPts val="2100"/>
              <a:defRPr/>
            </a:pPr>
            <a:r>
              <a:rPr lang="en-US" sz="2800" kern="0" dirty="0">
                <a:solidFill>
                  <a:srgbClr val="4472C4">
                    <a:lumMod val="40000"/>
                    <a:lumOff val="60000"/>
                  </a:srgbClr>
                </a:solidFill>
                <a:latin typeface="Arial"/>
                <a:ea typeface="Inter Light"/>
                <a:cs typeface="Inter Light"/>
                <a:sym typeface="Inter Light"/>
              </a:rPr>
              <a:t>a</a:t>
            </a:r>
            <a:r>
              <a:rPr lang="en-US" sz="2800" kern="0" dirty="0" err="1">
                <a:solidFill>
                  <a:srgbClr val="4472C4">
                    <a:lumMod val="40000"/>
                    <a:lumOff val="60000"/>
                  </a:srgbClr>
                </a:solidFill>
                <a:latin typeface="Arial"/>
                <a:ea typeface="Inter Light"/>
                <a:cs typeface="Inter Light"/>
                <a:sym typeface="Inter Light"/>
              </a:rPr>
              <a:t>ccretion</a:t>
            </a:r>
            <a:endParaRPr lang="en-US" sz="2800" kern="0" dirty="0">
              <a:solidFill>
                <a:srgbClr val="4472C4">
                  <a:lumMod val="40000"/>
                  <a:lumOff val="60000"/>
                </a:srgbClr>
              </a:solidFill>
              <a:latin typeface="Arial"/>
              <a:ea typeface="Inter Light"/>
              <a:cs typeface="Inter Light"/>
              <a:sym typeface="Inter Light"/>
            </a:endParaRPr>
          </a:p>
          <a:p>
            <a:pPr algn="ctr" defTabSz="685800">
              <a:buClr>
                <a:srgbClr val="000000"/>
              </a:buClr>
              <a:buSzPts val="2100"/>
              <a:defRPr/>
            </a:pPr>
            <a:r>
              <a:rPr lang="en-US" sz="2800" kern="0" dirty="0">
                <a:solidFill>
                  <a:srgbClr val="4472C4">
                    <a:lumMod val="40000"/>
                    <a:lumOff val="60000"/>
                  </a:srgbClr>
                </a:solidFill>
                <a:latin typeface="Arial"/>
                <a:ea typeface="Inter Light"/>
                <a:cs typeface="Inter Light"/>
                <a:sym typeface="Inter Light"/>
              </a:rPr>
              <a:t>disk</a:t>
            </a:r>
            <a:endParaRPr sz="2800" kern="0" dirty="0">
              <a:solidFill>
                <a:srgbClr val="4472C4">
                  <a:lumMod val="40000"/>
                  <a:lumOff val="60000"/>
                </a:srgbClr>
              </a:solidFill>
              <a:latin typeface="Arial"/>
              <a:ea typeface="Inter Light"/>
              <a:cs typeface="Inter Light"/>
              <a:sym typeface="Inter Light"/>
            </a:endParaRPr>
          </a:p>
        </p:txBody>
      </p:sp>
      <p:sp>
        <p:nvSpPr>
          <p:cNvPr id="351" name="Google Shape;351;p74"/>
          <p:cNvSpPr txBox="1"/>
          <p:nvPr/>
        </p:nvSpPr>
        <p:spPr>
          <a:xfrm>
            <a:off x="315580" y="751000"/>
            <a:ext cx="5138531" cy="938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38100" rIns="38100" bIns="38100" anchor="ctr" anchorCtr="0">
            <a:spAutoFit/>
          </a:bodyPr>
          <a:lstStyle/>
          <a:p>
            <a:pPr algn="ctr" defTabSz="685800">
              <a:buClr>
                <a:srgbClr val="000000"/>
              </a:buClr>
              <a:buSzPts val="2100"/>
              <a:defRPr/>
            </a:pPr>
            <a:r>
              <a:rPr lang="en-US" sz="2800" kern="0" dirty="0">
                <a:solidFill>
                  <a:srgbClr val="4472C4">
                    <a:lumMod val="40000"/>
                    <a:lumOff val="60000"/>
                  </a:srgbClr>
                </a:solidFill>
                <a:latin typeface="Arial"/>
                <a:ea typeface="Inter Light"/>
                <a:cs typeface="Inter Light"/>
                <a:sym typeface="Inter Light"/>
              </a:rPr>
              <a:t>gamma-ray-obscured corona:</a:t>
            </a:r>
          </a:p>
          <a:p>
            <a:pPr algn="ctr" defTabSz="685800">
              <a:buClr>
                <a:srgbClr val="000000"/>
              </a:buClr>
              <a:buSzPts val="2100"/>
              <a:defRPr/>
            </a:pPr>
            <a:r>
              <a:rPr lang="en-US" sz="2800" kern="0" dirty="0">
                <a:solidFill>
                  <a:srgbClr val="4472C4">
                    <a:lumMod val="40000"/>
                    <a:lumOff val="60000"/>
                  </a:srgbClr>
                </a:solidFill>
                <a:latin typeface="Arial"/>
                <a:ea typeface="Inter Light"/>
                <a:cs typeface="Inter Light"/>
                <a:sym typeface="Inter Light"/>
              </a:rPr>
              <a:t>gas and radiation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C85EDE-A18E-3A3D-5A5C-A3E9583C0AA5}"/>
              </a:ext>
            </a:extLst>
          </p:cNvPr>
          <p:cNvSpPr txBox="1"/>
          <p:nvPr/>
        </p:nvSpPr>
        <p:spPr>
          <a:xfrm>
            <a:off x="2645175" y="4975653"/>
            <a:ext cx="1805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800" dirty="0">
                <a:solidFill>
                  <a:srgbClr val="000000"/>
                </a:solidFill>
                <a:latin typeface="Arial"/>
              </a:rPr>
              <a:t>black hole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4" name="Google Shape;344;p74" descr="Screenshot 2021-01-31 at 12.20.08.png"/>
          <p:cNvPicPr preferRelativeResize="0"/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0263" y="1351781"/>
            <a:ext cx="6100807" cy="415443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16C469-13A6-02A5-C374-0C0DBA51B330}"/>
              </a:ext>
            </a:extLst>
          </p:cNvPr>
          <p:cNvSpPr txBox="1"/>
          <p:nvPr/>
        </p:nvSpPr>
        <p:spPr>
          <a:xfrm>
            <a:off x="6902269" y="1278507"/>
            <a:ext cx="511628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accelerator(s): electrons and protons are accelerated in the turbulent magnetic fields associated with the accretion disk, in the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infall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onto the black hole,…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target: the neutrinos are produced in the optically thick corona with a high density in gas (protons) and gammas (X-rays)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6176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FB0503-1775-7341-9820-0F4E60CA2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501" y="1"/>
            <a:ext cx="5994098" cy="70212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A812C9-A980-D849-A821-F56D46733483}"/>
              </a:ext>
            </a:extLst>
          </p:cNvPr>
          <p:cNvSpPr txBox="1"/>
          <p:nvPr/>
        </p:nvSpPr>
        <p:spPr>
          <a:xfrm>
            <a:off x="859972" y="-356323"/>
            <a:ext cx="3341073" cy="8156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>
              <a:defRPr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US" sz="28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cores of active galaxies</a:t>
            </a:r>
          </a:p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densities</a:t>
            </a:r>
          </a:p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required</a:t>
            </a:r>
          </a:p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produce the </a:t>
            </a:r>
          </a:p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neutrino flux</a:t>
            </a:r>
          </a:p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suppress the flux of the accompanying gamma ray from </a:t>
            </a:r>
            <a:r>
              <a:rPr lang="en-US" sz="2400" dirty="0">
                <a:solidFill>
                  <a:prstClr val="white"/>
                </a:solidFill>
                <a:latin typeface="Symbol" pitchFamily="2" charset="2"/>
                <a:cs typeface="Arial" panose="020B0604020202020204" pitchFamily="34" charset="0"/>
              </a:rPr>
              <a:t>p</a:t>
            </a:r>
            <a:r>
              <a:rPr lang="en-US" sz="2400" baseline="30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requires a production within &lt; 100 Schwarzschild radii of black hole</a:t>
            </a:r>
          </a:p>
          <a:p>
            <a:pPr algn="ctr">
              <a:defRPr/>
            </a:pPr>
            <a:endParaRPr lang="en-US" sz="2400" dirty="0">
              <a:solidFill>
                <a:srgbClr val="FFFFFF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56037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F8F41EF4-CC5B-D7C7-A80C-8CE214ADE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751" y="0"/>
            <a:ext cx="67929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390731-5216-CB4B-39A9-7946ACF7631B}"/>
              </a:ext>
            </a:extLst>
          </p:cNvPr>
          <p:cNvSpPr txBox="1"/>
          <p:nvPr/>
        </p:nvSpPr>
        <p:spPr>
          <a:xfrm>
            <a:off x="1981200" y="983974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FFFFFF"/>
                </a:solidFill>
                <a:latin typeface="Helvetica Neue"/>
              </a:rPr>
              <a:t>M 87</a:t>
            </a:r>
          </a:p>
        </p:txBody>
      </p:sp>
    </p:spTree>
    <p:extLst>
      <p:ext uri="{BB962C8B-B14F-4D97-AF65-F5344CB8AC3E}">
        <p14:creationId xmlns:p14="http://schemas.microsoft.com/office/powerpoint/2010/main" val="318171291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C745249-FD3E-DB39-15A5-D223118467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049" y="861795"/>
            <a:ext cx="5465039" cy="422298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FCD2CD-DE3F-4ED0-8C98-86B869C7F60D}"/>
              </a:ext>
            </a:extLst>
          </p:cNvPr>
          <p:cNvSpPr txBox="1"/>
          <p:nvPr/>
        </p:nvSpPr>
        <p:spPr>
          <a:xfrm>
            <a:off x="232893" y="209215"/>
            <a:ext cx="9237678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NGC 1068 core: large optical depth in photons (X-ray) and matter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4BF4825-CED1-2530-48E0-FA6F6E9A5E26}"/>
              </a:ext>
            </a:extLst>
          </p:cNvPr>
          <p:cNvCxnSpPr>
            <a:cxnSpLocks/>
          </p:cNvCxnSpPr>
          <p:nvPr/>
        </p:nvCxnSpPr>
        <p:spPr>
          <a:xfrm flipH="1" flipV="1">
            <a:off x="2724343" y="1446380"/>
            <a:ext cx="325843" cy="149511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6C06081-4DCE-2C48-FC1D-BA7A264E32D3}"/>
              </a:ext>
            </a:extLst>
          </p:cNvPr>
          <p:cNvSpPr txBox="1"/>
          <p:nvPr/>
        </p:nvSpPr>
        <p:spPr>
          <a:xfrm>
            <a:off x="2794972" y="1604342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 Neue"/>
                <a:ea typeface="+mn-ea"/>
                <a:cs typeface="+mn-cs"/>
              </a:rPr>
              <a:t>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6D9591-3CEB-7A35-C16F-22A1B5919BFB}"/>
              </a:ext>
            </a:extLst>
          </p:cNvPr>
          <p:cNvSpPr/>
          <p:nvPr/>
        </p:nvSpPr>
        <p:spPr>
          <a:xfrm>
            <a:off x="6759991" y="866288"/>
            <a:ext cx="3775185" cy="1604058"/>
          </a:xfrm>
          <a:prstGeom prst="rect">
            <a:avLst/>
          </a:prstGeom>
          <a:noFill/>
          <a:ln w="6985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Helvetica Neue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EC6E3B-D6AC-5784-58DA-68672CAFF401}"/>
              </a:ext>
            </a:extLst>
          </p:cNvPr>
          <p:cNvSpPr txBox="1"/>
          <p:nvPr/>
        </p:nvSpPr>
        <p:spPr>
          <a:xfrm>
            <a:off x="513775" y="6081355"/>
            <a:ext cx="11164449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neutrinos originate within 10~10</a:t>
            </a:r>
            <a:r>
              <a:rPr kumimoji="0" lang="en-US" sz="28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Schwarzschild radii from the BH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E095F6-794B-7256-F449-8375A17301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1335" y="1173917"/>
            <a:ext cx="3492500" cy="1016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F60BEEB-D3CB-DD8B-1F44-1E0863A785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5344" y="5489314"/>
            <a:ext cx="4833564" cy="4011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DD5580-2312-F6AE-1CD4-298A52BA6F2E}"/>
              </a:ext>
            </a:extLst>
          </p:cNvPr>
          <p:cNvSpPr txBox="1"/>
          <p:nvPr/>
        </p:nvSpPr>
        <p:spPr>
          <a:xfrm>
            <a:off x="6570731" y="2661261"/>
            <a:ext cx="415370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cross section x target density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= optical depth </a:t>
            </a:r>
            <a:r>
              <a:rPr lang="en-US" sz="3200" dirty="0">
                <a:latin typeface="Symbol" pitchFamily="2" charset="2"/>
                <a:cs typeface="Arial" panose="020B0604020202020204" pitchFamily="34" charset="0"/>
              </a:rPr>
              <a:t>t</a:t>
            </a:r>
            <a:endParaRPr lang="en-US" sz="2400" dirty="0">
              <a:latin typeface="Symbol" pitchFamily="2" charset="2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11B1778-C4BA-6BF9-63DF-5E614BFD05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7524" y="4139383"/>
            <a:ext cx="4359590" cy="36755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929E8B3-2A4D-DEBD-FB90-0AF5BDE6FF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1429" y="4692119"/>
            <a:ext cx="5492307" cy="36755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2EE8FCD-6026-FC5F-482F-30BE62EECB63}"/>
              </a:ext>
            </a:extLst>
          </p:cNvPr>
          <p:cNvSpPr/>
          <p:nvPr/>
        </p:nvSpPr>
        <p:spPr>
          <a:xfrm>
            <a:off x="5775014" y="3830954"/>
            <a:ext cx="5830497" cy="1474901"/>
          </a:xfrm>
          <a:prstGeom prst="rect">
            <a:avLst/>
          </a:prstGeom>
          <a:noFill/>
          <a:ln w="6985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Helvetica Neu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735726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1524001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9415009" y="6184901"/>
            <a:ext cx="2189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defTabSz="91440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 err="1">
                <a:solidFill>
                  <a:srgbClr val="FFFFFF"/>
                </a:solidFill>
                <a:cs typeface="ＭＳ Ｐゴシック" charset="0"/>
              </a:rPr>
              <a:t>icecube.wisc.edu</a:t>
            </a:r>
            <a:endParaRPr lang="en-US" sz="2000" dirty="0">
              <a:solidFill>
                <a:srgbClr val="FFFFFF"/>
              </a:solidFill>
              <a:cs typeface="ＭＳ Ｐゴシック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5020D64-D0DC-3A44-B88C-7EA09A4FAF1B}"/>
              </a:ext>
            </a:extLst>
          </p:cNvPr>
          <p:cNvSpPr/>
          <p:nvPr/>
        </p:nvSpPr>
        <p:spPr>
          <a:xfrm>
            <a:off x="4474029" y="1611086"/>
            <a:ext cx="460280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neutrino astronomy 2024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it exists</a:t>
            </a: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more neutrinos, better neutrinos, more telescopes</a:t>
            </a: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srgbClr val="FFFFFF"/>
              </a:solidFill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  <a:p>
            <a:pPr marL="342900" indent="-342900" defTabSz="9144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closing in on cosmic ray sources a century after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ＭＳ Ｐゴシック" pitchFamily="34" charset="-128"/>
                <a:cs typeface="ＭＳ Ｐゴシック" charset="0"/>
              </a:rPr>
              <a:t>    their discovery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latin typeface="Arial" pitchFamily="34" charset="0"/>
              <a:ea typeface="ＭＳ Ｐゴシック" pitchFamily="34" charset="-128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5351360"/>
      </p:ext>
    </p:extLst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>
              <a:defRPr/>
            </a:pPr>
            <a:endParaRPr lang="sv-SE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811949" y="-797668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>
              <a:defRPr/>
            </a:pPr>
            <a:r>
              <a:rPr lang="sv-SE">
                <a:solidFill>
                  <a:prstClr val="black"/>
                </a:solidFill>
                <a:latin typeface="Calibri"/>
              </a:rPr>
              <a:t>UU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804" y="-428336"/>
            <a:ext cx="11152391" cy="74387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15"/>
          <a:stretch/>
        </p:blipFill>
        <p:spPr>
          <a:xfrm>
            <a:off x="416743" y="533399"/>
            <a:ext cx="11405143" cy="636292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2758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BCF7B-0DA2-CF4F-A0AA-469793B37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overflow sides</a:t>
            </a:r>
          </a:p>
        </p:txBody>
      </p:sp>
    </p:spTree>
    <p:extLst>
      <p:ext uri="{BB962C8B-B14F-4D97-AF65-F5344CB8AC3E}">
        <p14:creationId xmlns:p14="http://schemas.microsoft.com/office/powerpoint/2010/main" val="34637079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 descr="AGN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42648" y="-1231896"/>
            <a:ext cx="3924300" cy="3870325"/>
          </a:xfrm>
          <a:effectLst>
            <a:softEdge rad="355600"/>
          </a:effectLst>
        </p:spPr>
      </p:pic>
      <p:pic>
        <p:nvPicPr>
          <p:cNvPr id="751619" name="Picture 4" descr="test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228138" y="2176464"/>
            <a:ext cx="1439862" cy="1436687"/>
          </a:xfrm>
        </p:spPr>
      </p:pic>
      <p:sp>
        <p:nvSpPr>
          <p:cNvPr id="2" name="Freeform 1"/>
          <p:cNvSpPr/>
          <p:nvPr/>
        </p:nvSpPr>
        <p:spPr>
          <a:xfrm>
            <a:off x="3530600" y="2463800"/>
            <a:ext cx="850900" cy="596900"/>
          </a:xfrm>
          <a:custGeom>
            <a:avLst/>
            <a:gdLst>
              <a:gd name="connsiteX0" fmla="*/ 0 w 850900"/>
              <a:gd name="connsiteY0" fmla="*/ 0 h 596900"/>
              <a:gd name="connsiteX1" fmla="*/ 304800 w 850900"/>
              <a:gd name="connsiteY1" fmla="*/ 317500 h 596900"/>
              <a:gd name="connsiteX2" fmla="*/ 368300 w 850900"/>
              <a:gd name="connsiteY2" fmla="*/ 355600 h 596900"/>
              <a:gd name="connsiteX3" fmla="*/ 469900 w 850900"/>
              <a:gd name="connsiteY3" fmla="*/ 419100 h 596900"/>
              <a:gd name="connsiteX4" fmla="*/ 508000 w 850900"/>
              <a:gd name="connsiteY4" fmla="*/ 444500 h 596900"/>
              <a:gd name="connsiteX5" fmla="*/ 698500 w 850900"/>
              <a:gd name="connsiteY5" fmla="*/ 520700 h 596900"/>
              <a:gd name="connsiteX6" fmla="*/ 736600 w 850900"/>
              <a:gd name="connsiteY6" fmla="*/ 533400 h 596900"/>
              <a:gd name="connsiteX7" fmla="*/ 825500 w 850900"/>
              <a:gd name="connsiteY7" fmla="*/ 571500 h 596900"/>
              <a:gd name="connsiteX8" fmla="*/ 850900 w 850900"/>
              <a:gd name="connsiteY8" fmla="*/ 596900 h 5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0900" h="596900">
                <a:moveTo>
                  <a:pt x="0" y="0"/>
                </a:moveTo>
                <a:cubicBezTo>
                  <a:pt x="101600" y="105833"/>
                  <a:pt x="199258" y="215597"/>
                  <a:pt x="304800" y="317500"/>
                </a:cubicBezTo>
                <a:cubicBezTo>
                  <a:pt x="322558" y="334646"/>
                  <a:pt x="347277" y="342663"/>
                  <a:pt x="368300" y="355600"/>
                </a:cubicBezTo>
                <a:cubicBezTo>
                  <a:pt x="402313" y="376531"/>
                  <a:pt x="436670" y="396947"/>
                  <a:pt x="469900" y="419100"/>
                </a:cubicBezTo>
                <a:cubicBezTo>
                  <a:pt x="482600" y="427567"/>
                  <a:pt x="494657" y="437087"/>
                  <a:pt x="508000" y="444500"/>
                </a:cubicBezTo>
                <a:cubicBezTo>
                  <a:pt x="592091" y="491217"/>
                  <a:pt x="596900" y="486833"/>
                  <a:pt x="698500" y="520700"/>
                </a:cubicBezTo>
                <a:lnTo>
                  <a:pt x="736600" y="533400"/>
                </a:lnTo>
                <a:cubicBezTo>
                  <a:pt x="770467" y="544689"/>
                  <a:pt x="794113" y="550575"/>
                  <a:pt x="825500" y="571500"/>
                </a:cubicBezTo>
                <a:cubicBezTo>
                  <a:pt x="835463" y="578142"/>
                  <a:pt x="842433" y="588433"/>
                  <a:pt x="850900" y="596900"/>
                </a:cubicBezTo>
              </a:path>
            </a:pathLst>
          </a:custGeom>
        </p:spPr>
        <p:txBody>
          <a:bodyPr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3024188" y="1384301"/>
            <a:ext cx="6221412" cy="2587625"/>
          </a:xfrm>
          <a:custGeom>
            <a:avLst/>
            <a:gdLst>
              <a:gd name="connsiteX0" fmla="*/ 6220865 w 6220865"/>
              <a:gd name="connsiteY0" fmla="*/ 0 h 2588120"/>
              <a:gd name="connsiteX1" fmla="*/ 4125365 w 6220865"/>
              <a:gd name="connsiteY1" fmla="*/ 1371600 h 2588120"/>
              <a:gd name="connsiteX2" fmla="*/ 2956965 w 6220865"/>
              <a:gd name="connsiteY2" fmla="*/ 1460500 h 2588120"/>
              <a:gd name="connsiteX3" fmla="*/ 23265 w 6220865"/>
              <a:gd name="connsiteY3" fmla="*/ 2463800 h 2588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20865" h="2588120">
                <a:moveTo>
                  <a:pt x="6220865" y="0"/>
                </a:moveTo>
                <a:cubicBezTo>
                  <a:pt x="5445106" y="564091"/>
                  <a:pt x="4669348" y="1128183"/>
                  <a:pt x="4125365" y="1371600"/>
                </a:cubicBezTo>
                <a:cubicBezTo>
                  <a:pt x="3581382" y="1615017"/>
                  <a:pt x="3640648" y="1278467"/>
                  <a:pt x="2956965" y="1460500"/>
                </a:cubicBezTo>
                <a:cubicBezTo>
                  <a:pt x="2273282" y="1642533"/>
                  <a:pt x="-268835" y="2999317"/>
                  <a:pt x="23265" y="2463800"/>
                </a:cubicBezTo>
              </a:path>
            </a:pathLst>
          </a:custGeom>
        </p:spPr>
        <p:txBody>
          <a:bodyPr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grpSp>
        <p:nvGrpSpPr>
          <p:cNvPr id="751626" name="Group 9"/>
          <p:cNvGrpSpPr>
            <a:grpSpLocks/>
          </p:cNvGrpSpPr>
          <p:nvPr/>
        </p:nvGrpSpPr>
        <p:grpSpPr bwMode="auto">
          <a:xfrm>
            <a:off x="3494089" y="1084264"/>
            <a:ext cx="4962525" cy="1958975"/>
            <a:chOff x="1247" y="1482"/>
            <a:chExt cx="2660" cy="602"/>
          </a:xfrm>
        </p:grpSpPr>
        <p:sp>
          <p:nvSpPr>
            <p:cNvPr id="751627" name="Text Box 10"/>
            <p:cNvSpPr txBox="1">
              <a:spLocks noChangeArrowheads="1"/>
            </p:cNvSpPr>
            <p:nvPr/>
          </p:nvSpPr>
          <p:spPr bwMode="auto">
            <a:xfrm>
              <a:off x="2733" y="1482"/>
              <a:ext cx="99" cy="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>
                <a:solidFill>
                  <a:srgbClr val="FFFFFF"/>
                </a:solidFill>
                <a:sym typeface="Symbol" charset="0"/>
              </a:endParaRPr>
            </a:p>
          </p:txBody>
        </p:sp>
        <p:grpSp>
          <p:nvGrpSpPr>
            <p:cNvPr id="751628" name="Group 11"/>
            <p:cNvGrpSpPr>
              <a:grpSpLocks/>
            </p:cNvGrpSpPr>
            <p:nvPr/>
          </p:nvGrpSpPr>
          <p:grpSpPr bwMode="auto">
            <a:xfrm>
              <a:off x="1247" y="1570"/>
              <a:ext cx="2660" cy="514"/>
              <a:chOff x="1247" y="1570"/>
              <a:chExt cx="2660" cy="514"/>
            </a:xfrm>
          </p:grpSpPr>
          <p:sp>
            <p:nvSpPr>
              <p:cNvPr id="26" name="Line 12"/>
              <p:cNvSpPr>
                <a:spLocks noChangeShapeType="1"/>
              </p:cNvSpPr>
              <p:nvPr/>
            </p:nvSpPr>
            <p:spPr bwMode="auto">
              <a:xfrm>
                <a:off x="1247" y="1584"/>
                <a:ext cx="1833" cy="26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27" name="Line 13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521" cy="8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29" name="Line 14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489" cy="14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751632" name="Text Box 15"/>
              <p:cNvSpPr txBox="1">
                <a:spLocks noChangeArrowheads="1"/>
              </p:cNvSpPr>
              <p:nvPr/>
            </p:nvSpPr>
            <p:spPr bwMode="auto">
              <a:xfrm>
                <a:off x="3617" y="1782"/>
                <a:ext cx="290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defTabSz="914400"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+</a:t>
                </a:r>
              </a:p>
            </p:txBody>
          </p:sp>
          <p:sp>
            <p:nvSpPr>
              <p:cNvPr id="751633" name="Text Box 16"/>
              <p:cNvSpPr txBox="1">
                <a:spLocks noChangeArrowheads="1"/>
              </p:cNvSpPr>
              <p:nvPr/>
            </p:nvSpPr>
            <p:spPr bwMode="auto">
              <a:xfrm>
                <a:off x="3597" y="1942"/>
                <a:ext cx="243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-</a:t>
                </a:r>
              </a:p>
            </p:txBody>
          </p:sp>
          <p:sp>
            <p:nvSpPr>
              <p:cNvPr id="33" name="Rectangle 18"/>
              <p:cNvSpPr>
                <a:spLocks noChangeArrowheads="1"/>
              </p:cNvSpPr>
              <p:nvPr/>
            </p:nvSpPr>
            <p:spPr bwMode="auto">
              <a:xfrm>
                <a:off x="3275" y="1570"/>
                <a:ext cx="99" cy="1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FFFF99"/>
                  </a:solidFill>
                  <a:latin typeface="Arial"/>
                  <a:ea typeface="ＭＳ Ｐゴシック" charset="0"/>
                  <a:cs typeface="ＭＳ Ｐゴシック" charset="0"/>
                  <a:sym typeface="Symbol" charset="0"/>
                </a:endParaRPr>
              </a:p>
            </p:txBody>
          </p:sp>
        </p:grpSp>
      </p:grpSp>
      <p:sp>
        <p:nvSpPr>
          <p:cNvPr id="5" name="Rectangle 4"/>
          <p:cNvSpPr/>
          <p:nvPr/>
        </p:nvSpPr>
        <p:spPr>
          <a:xfrm>
            <a:off x="5306201" y="1120649"/>
            <a:ext cx="3609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solidFill>
                  <a:srgbClr val="FFFFFF"/>
                </a:solidFill>
                <a:latin typeface="Symbol" charset="2"/>
                <a:cs typeface="Symbol" charset="2"/>
              </a:rPr>
              <a:t>g</a:t>
            </a:r>
            <a:endParaRPr lang="en-US" sz="3200" b="1" baseline="3000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22147">
            <a:off x="4331314" y="2839965"/>
            <a:ext cx="4086555" cy="349612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456613" y="4992507"/>
            <a:ext cx="18149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en-US" sz="3200" dirty="0">
                <a:solidFill>
                  <a:srgbClr val="FFFFFF"/>
                </a:solidFill>
                <a:latin typeface="Arial"/>
                <a:ea typeface="Arial" charset="0"/>
                <a:cs typeface="Arial" charset="0"/>
              </a:rPr>
              <a:t>~10 GeV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255821" y="3518655"/>
            <a:ext cx="9605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en-US" sz="3200" err="1">
                <a:solidFill>
                  <a:srgbClr val="FFFFFF"/>
                </a:solidFill>
                <a:latin typeface="Arial"/>
                <a:ea typeface="Arial" charset="0"/>
                <a:cs typeface="Arial" charset="0"/>
              </a:rPr>
              <a:t>PeV</a:t>
            </a:r>
            <a:endParaRPr lang="en-US" sz="3200">
              <a:solidFill>
                <a:srgbClr val="FFFFFF"/>
              </a:solidFill>
              <a:latin typeface="Arial"/>
              <a:ea typeface="Arial" charset="0"/>
              <a:cs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548852" y="271355"/>
            <a:ext cx="359425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en-US" sz="440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g</a:t>
            </a:r>
            <a:r>
              <a:rPr lang="en-US" sz="360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 + </a:t>
            </a:r>
            <a:r>
              <a:rPr lang="en-US" sz="4400" err="1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g</a:t>
            </a:r>
            <a:r>
              <a:rPr lang="en-US" sz="3600" baseline="-25000" err="1">
                <a:solidFill>
                  <a:srgbClr val="FFFFFF"/>
                </a:solidFill>
                <a:latin typeface="Arial"/>
                <a:ea typeface="Arial" charset="0"/>
                <a:cs typeface="Arial" charset="0"/>
              </a:rPr>
              <a:t>CMB</a:t>
            </a:r>
            <a:r>
              <a:rPr lang="en-US" sz="3600" baseline="-25000">
                <a:solidFill>
                  <a:srgbClr val="FFFFFF"/>
                </a:solidFill>
                <a:latin typeface="Arial"/>
                <a:ea typeface="Arial" charset="0"/>
                <a:cs typeface="Arial" charset="0"/>
              </a:rPr>
              <a:t> </a:t>
            </a:r>
            <a:r>
              <a:rPr lang="en-US" sz="3200">
                <a:solidFill>
                  <a:srgbClr val="FFFFFF"/>
                </a:solidFill>
                <a:latin typeface="Arial"/>
                <a:ea typeface="Arial" charset="0"/>
                <a:cs typeface="Arial" charset="0"/>
                <a:sym typeface="Wingdings"/>
              </a:rPr>
              <a:t> e</a:t>
            </a:r>
            <a:r>
              <a:rPr lang="en-US" sz="3200" baseline="30000">
                <a:solidFill>
                  <a:srgbClr val="FFFFFF"/>
                </a:solidFill>
                <a:latin typeface="Arial"/>
                <a:ea typeface="Arial" charset="0"/>
                <a:cs typeface="Arial" charset="0"/>
                <a:sym typeface="Wingdings"/>
              </a:rPr>
              <a:t>+</a:t>
            </a:r>
            <a:r>
              <a:rPr lang="en-US" sz="3200">
                <a:solidFill>
                  <a:srgbClr val="FFFFFF"/>
                </a:solidFill>
                <a:latin typeface="Arial"/>
                <a:ea typeface="Arial" charset="0"/>
                <a:cs typeface="Arial" charset="0"/>
                <a:sym typeface="Wingdings"/>
              </a:rPr>
              <a:t> + e</a:t>
            </a:r>
            <a:r>
              <a:rPr lang="en-US" sz="3200" baseline="30000">
                <a:solidFill>
                  <a:srgbClr val="FFFFFF"/>
                </a:solidFill>
                <a:latin typeface="Arial"/>
                <a:ea typeface="Arial" charset="0"/>
                <a:cs typeface="Arial" charset="0"/>
                <a:sym typeface="Wingdings"/>
              </a:rPr>
              <a:t>-</a:t>
            </a:r>
            <a:endParaRPr lang="en-US" sz="3600" baseline="30000">
              <a:solidFill>
                <a:srgbClr val="FFFFFF"/>
              </a:solidFill>
              <a:latin typeface="Arial"/>
              <a:ea typeface="Arial" charset="0"/>
              <a:cs typeface="Arial" charset="0"/>
            </a:endParaRP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4802778" y="2463800"/>
            <a:ext cx="1746075" cy="114935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129708446"/>
      </p:ext>
    </p:extLst>
  </p:cSld>
  <p:clrMapOvr>
    <a:masterClrMapping/>
  </p:clrMapOvr>
  <p:transition spd="med">
    <p:zoom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EB8253-AB21-D141-8C0E-39E6357CC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1998" y="137049"/>
            <a:ext cx="8783027" cy="657943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0CA156-7C48-1544-9807-AA84EB0036F9}"/>
              </a:ext>
            </a:extLst>
          </p:cNvPr>
          <p:cNvSpPr txBox="1"/>
          <p:nvPr/>
        </p:nvSpPr>
        <p:spPr>
          <a:xfrm>
            <a:off x="7875815" y="2043395"/>
            <a:ext cx="1243259" cy="707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srgbClr val="1F497D">
                    <a:lumMod val="60000"/>
                    <a:lumOff val="40000"/>
                  </a:srgbClr>
                </a:solidFill>
                <a:latin typeface="Symbol" pitchFamily="2" charset="2"/>
              </a:rPr>
              <a:t>n </a:t>
            </a:r>
            <a:endParaRPr lang="en-US" sz="4000" dirty="0">
              <a:solidFill>
                <a:schemeClr val="accent6">
                  <a:lumMod val="75000"/>
                </a:schemeClr>
              </a:solidFill>
              <a:latin typeface="Symbol" pitchFamily="2" charset="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BAC567-61DB-4243-A694-5FB40ECBB55F}"/>
              </a:ext>
            </a:extLst>
          </p:cNvPr>
          <p:cNvSpPr txBox="1"/>
          <p:nvPr/>
        </p:nvSpPr>
        <p:spPr>
          <a:xfrm>
            <a:off x="5223516" y="1905477"/>
            <a:ext cx="401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srgbClr val="F79646">
                    <a:lumMod val="75000"/>
                  </a:srgbClr>
                </a:solidFill>
                <a:latin typeface="Symbol" pitchFamily="2" charset="2"/>
              </a:rPr>
              <a:t>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068BA3-64EC-6D45-90E8-2F1AC86854AE}"/>
              </a:ext>
            </a:extLst>
          </p:cNvPr>
          <p:cNvSpPr txBox="1"/>
          <p:nvPr/>
        </p:nvSpPr>
        <p:spPr>
          <a:xfrm>
            <a:off x="284711" y="137049"/>
            <a:ext cx="2625207" cy="156966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gamma rays from neutral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pions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must lose energy in the sources</a:t>
            </a:r>
            <a:endParaRPr 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2C4383-B85C-ABCA-00A2-710F0B239107}"/>
              </a:ext>
            </a:extLst>
          </p:cNvPr>
          <p:cNvSpPr txBox="1"/>
          <p:nvPr/>
        </p:nvSpPr>
        <p:spPr>
          <a:xfrm>
            <a:off x="5624748" y="2230071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CMB only</a:t>
            </a:r>
          </a:p>
        </p:txBody>
      </p:sp>
    </p:spTree>
    <p:extLst>
      <p:ext uri="{BB962C8B-B14F-4D97-AF65-F5344CB8AC3E}">
        <p14:creationId xmlns:p14="http://schemas.microsoft.com/office/powerpoint/2010/main" val="3158965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EB8253-AB21-D141-8C0E-39E6357CC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4669" y="97219"/>
            <a:ext cx="8917062" cy="6679844"/>
          </a:xfrm>
          <a:prstGeom prst="rect">
            <a:avLst/>
          </a:prstGeom>
        </p:spPr>
      </p:pic>
      <p:sp>
        <p:nvSpPr>
          <p:cNvPr id="4" name="U-Turn Arrow 3">
            <a:extLst>
              <a:ext uri="{FF2B5EF4-FFF2-40B4-BE49-F238E27FC236}">
                <a16:creationId xmlns:a16="http://schemas.microsoft.com/office/drawing/2014/main" id="{DCC44D2E-6451-BC4D-8D09-60BCBA6F9BDE}"/>
              </a:ext>
            </a:extLst>
          </p:cNvPr>
          <p:cNvSpPr/>
          <p:nvPr/>
        </p:nvSpPr>
        <p:spPr>
          <a:xfrm flipH="1">
            <a:off x="5508707" y="2227900"/>
            <a:ext cx="2014919" cy="347956"/>
          </a:xfrm>
          <a:prstGeom prst="utur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U-Turn Arrow 5">
            <a:extLst>
              <a:ext uri="{FF2B5EF4-FFF2-40B4-BE49-F238E27FC236}">
                <a16:creationId xmlns:a16="http://schemas.microsoft.com/office/drawing/2014/main" id="{1C159509-6E1D-214E-8C15-246D8053095E}"/>
              </a:ext>
            </a:extLst>
          </p:cNvPr>
          <p:cNvSpPr/>
          <p:nvPr/>
        </p:nvSpPr>
        <p:spPr>
          <a:xfrm flipH="1">
            <a:off x="4108861" y="2227285"/>
            <a:ext cx="1417454" cy="347956"/>
          </a:xfrm>
          <a:prstGeom prst="uturnArrow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0CA156-7C48-1544-9807-AA84EB0036F9}"/>
              </a:ext>
            </a:extLst>
          </p:cNvPr>
          <p:cNvSpPr txBox="1"/>
          <p:nvPr/>
        </p:nvSpPr>
        <p:spPr>
          <a:xfrm>
            <a:off x="7850852" y="2103216"/>
            <a:ext cx="5259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srgbClr val="1F497D">
                    <a:lumMod val="60000"/>
                    <a:lumOff val="40000"/>
                  </a:srgbClr>
                </a:solidFill>
                <a:latin typeface="Symbol" pitchFamily="2" charset="2"/>
              </a:rPr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BAC567-61DB-4243-A694-5FB40ECBB55F}"/>
              </a:ext>
            </a:extLst>
          </p:cNvPr>
          <p:cNvSpPr txBox="1"/>
          <p:nvPr/>
        </p:nvSpPr>
        <p:spPr>
          <a:xfrm>
            <a:off x="4813769" y="2047320"/>
            <a:ext cx="27236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srgbClr val="F79646">
                    <a:lumMod val="75000"/>
                  </a:srgbClr>
                </a:solidFill>
                <a:latin typeface="Symbol" pitchFamily="2" charset="2"/>
              </a:rPr>
              <a:t>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E50778-05FE-796E-DAC4-31F60A83DCAA}"/>
              </a:ext>
            </a:extLst>
          </p:cNvPr>
          <p:cNvSpPr txBox="1"/>
          <p:nvPr/>
        </p:nvSpPr>
        <p:spPr>
          <a:xfrm>
            <a:off x="9635842" y="6425977"/>
            <a:ext cx="2671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0050B3"/>
                </a:solidFill>
                <a:latin typeface="-apple-system"/>
                <a:hlinkClick r:id="rId3"/>
              </a:rPr>
              <a:t>2205.03740</a:t>
            </a:r>
            <a:r>
              <a:rPr lang="en-US" dirty="0">
                <a:solidFill>
                  <a:prstClr val="black"/>
                </a:solidFill>
                <a:latin typeface="-apple-system"/>
              </a:rPr>
              <a:t> [</a:t>
            </a:r>
            <a:r>
              <a:rPr lang="en-US" dirty="0" err="1">
                <a:solidFill>
                  <a:prstClr val="black"/>
                </a:solidFill>
                <a:latin typeface="-apple-system"/>
              </a:rPr>
              <a:t>astro-ph.HE</a:t>
            </a:r>
            <a:r>
              <a:rPr lang="en-US" dirty="0">
                <a:solidFill>
                  <a:prstClr val="black"/>
                </a:solidFill>
                <a:latin typeface="-apple-system"/>
              </a:rPr>
              <a:t>]</a:t>
            </a:r>
          </a:p>
          <a:p>
            <a:pPr>
              <a:defRPr/>
            </a:pPr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D1B477E-FAF2-91D0-BF67-DDB622AC5A8A}"/>
              </a:ext>
            </a:extLst>
          </p:cNvPr>
          <p:cNvCxnSpPr>
            <a:cxnSpLocks/>
          </p:cNvCxnSpPr>
          <p:nvPr/>
        </p:nvCxnSpPr>
        <p:spPr>
          <a:xfrm flipV="1">
            <a:off x="5533554" y="3251044"/>
            <a:ext cx="0" cy="735495"/>
          </a:xfrm>
          <a:prstGeom prst="straightConnector1">
            <a:avLst/>
          </a:prstGeom>
          <a:ln w="825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14D2728-126A-332C-BD31-3F1445240031}"/>
              </a:ext>
            </a:extLst>
          </p:cNvPr>
          <p:cNvSpPr txBox="1"/>
          <p:nvPr/>
        </p:nvSpPr>
        <p:spPr>
          <a:xfrm>
            <a:off x="4796071" y="3995131"/>
            <a:ext cx="1430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p</a:t>
            </a:r>
            <a:r>
              <a:rPr lang="en-US" sz="20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photons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068BA3-64EC-6D45-90E8-2F1AC86854AE}"/>
              </a:ext>
            </a:extLst>
          </p:cNvPr>
          <p:cNvSpPr txBox="1"/>
          <p:nvPr/>
        </p:nvSpPr>
        <p:spPr>
          <a:xfrm>
            <a:off x="56524" y="151179"/>
            <a:ext cx="3019125" cy="655564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gamma ray flux from neutral </a:t>
            </a:r>
            <a:r>
              <a:rPr lang="en-US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pions</a:t>
            </a: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exceeds the total flux observed at GeV energies by Fermi showing additional energy loss in source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neutrino sources do not emit gamma rays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flux from neutral </a:t>
            </a:r>
            <a:r>
              <a:rPr lang="en-US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pions</a:t>
            </a: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accompanying neutrinos appears at MeV energy, or below</a:t>
            </a:r>
          </a:p>
          <a:p>
            <a:pPr>
              <a:defRPr/>
            </a:pPr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neutrino sources are opaque to gamma rays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C9B467-831B-EDF3-707E-4328A717A2A5}"/>
              </a:ext>
            </a:extLst>
          </p:cNvPr>
          <p:cNvSpPr txBox="1"/>
          <p:nvPr/>
        </p:nvSpPr>
        <p:spPr>
          <a:xfrm>
            <a:off x="3775195" y="1572362"/>
            <a:ext cx="2232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additional absorption</a:t>
            </a:r>
          </a:p>
          <a:p>
            <a:pPr algn="ctr"/>
            <a:r>
              <a:rPr lang="en-US" dirty="0"/>
              <a:t>in the source</a:t>
            </a:r>
          </a:p>
        </p:txBody>
      </p:sp>
    </p:spTree>
    <p:extLst>
      <p:ext uri="{BB962C8B-B14F-4D97-AF65-F5344CB8AC3E}">
        <p14:creationId xmlns:p14="http://schemas.microsoft.com/office/powerpoint/2010/main" val="391542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/>
      <p:bldP spid="10" grpId="0"/>
      <p:bldP spid="8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C61DF6-301B-FC1C-C032-16AC79D67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232" y="0"/>
            <a:ext cx="7505536" cy="6858000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7A7471CC-255A-915C-FF9E-DE89ABC1639E}"/>
              </a:ext>
            </a:extLst>
          </p:cNvPr>
          <p:cNvSpPr/>
          <p:nvPr/>
        </p:nvSpPr>
        <p:spPr bwMode="auto">
          <a:xfrm>
            <a:off x="3689684" y="1155032"/>
            <a:ext cx="2146434" cy="2348564"/>
          </a:xfrm>
          <a:prstGeom prst="ellipse">
            <a:avLst/>
          </a:prstGeom>
          <a:noFill/>
          <a:ln w="34925" cap="flat" cmpd="sng" algn="ctr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0671D-A802-A645-FDF7-3267CC5EEA01}"/>
              </a:ext>
            </a:extLst>
          </p:cNvPr>
          <p:cNvSpPr txBox="1"/>
          <p:nvPr/>
        </p:nvSpPr>
        <p:spPr>
          <a:xfrm>
            <a:off x="3768956" y="4630348"/>
            <a:ext cx="23647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energy in neutrinos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the Universe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keeps increasing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below 10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TeV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6D29CD-FD93-81B9-D425-35316277A7ED}"/>
              </a:ext>
            </a:extLst>
          </p:cNvPr>
          <p:cNvSpPr txBox="1"/>
          <p:nvPr/>
        </p:nvSpPr>
        <p:spPr>
          <a:xfrm>
            <a:off x="9677783" y="2767280"/>
            <a:ext cx="24355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poster by</a:t>
            </a:r>
          </a:p>
          <a:p>
            <a:pPr algn="ctr"/>
            <a:r>
              <a:rPr lang="en-US" sz="2000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Kathee</a:t>
            </a:r>
            <a:r>
              <a:rPr 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Zathul</a:t>
            </a:r>
            <a:r>
              <a:rPr 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Arifa</a:t>
            </a:r>
            <a:r>
              <a:rPr 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</a:p>
          <a:p>
            <a:pPr algn="ctr"/>
            <a:r>
              <a:rPr lang="en-US" sz="2000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Marjon</a:t>
            </a:r>
            <a:r>
              <a:rPr 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Moulai</a:t>
            </a:r>
            <a:r>
              <a:rPr 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1502759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2">
            <a:extLst>
              <a:ext uri="{FF2B5EF4-FFF2-40B4-BE49-F238E27FC236}">
                <a16:creationId xmlns:a16="http://schemas.microsoft.com/office/drawing/2014/main" id="{07D6F40C-33DC-F68A-ED8A-014062AD42D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5930862"/>
              </p:ext>
            </p:extLst>
          </p:nvPr>
        </p:nvGraphicFramePr>
        <p:xfrm>
          <a:off x="-250371" y="-1334172"/>
          <a:ext cx="12649199" cy="94938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5" name="Object 2">
                        <a:extLst>
                          <a:ext uri="{FF2B5EF4-FFF2-40B4-BE49-F238E27FC236}">
                            <a16:creationId xmlns:a16="http://schemas.microsoft.com/office/drawing/2014/main" id="{07D6F40C-33DC-F68A-ED8A-014062AD42D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250371" y="-1334172"/>
                        <a:ext cx="12649199" cy="949386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5733B17-3E10-637E-00B8-538AC3FE20E2}"/>
              </a:ext>
            </a:extLst>
          </p:cNvPr>
          <p:cNvSpPr txBox="1"/>
          <p:nvPr/>
        </p:nvSpPr>
        <p:spPr>
          <a:xfrm>
            <a:off x="1569137" y="3600625"/>
            <a:ext cx="9212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2D41F6-0C1A-D2EA-DE69-600DFB6F3F69}"/>
              </a:ext>
            </a:extLst>
          </p:cNvPr>
          <p:cNvSpPr txBox="1"/>
          <p:nvPr/>
        </p:nvSpPr>
        <p:spPr>
          <a:xfrm>
            <a:off x="2134087" y="5328660"/>
            <a:ext cx="76622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Fermi (GeV gamma rays) and </a:t>
            </a:r>
            <a:r>
              <a:rPr lang="en-US" sz="2400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TeV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neutrinos)</a:t>
            </a:r>
          </a:p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the same Galactic plane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3BE1BB-CD4D-B3F7-89E5-075B7099BC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533" y="1197428"/>
            <a:ext cx="11934651" cy="3690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76042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77387B-5D65-B3D8-52D3-17E9C18E1C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6527"/>
            <a:ext cx="11994633" cy="6734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13106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147D34-0087-EC8D-FD56-60E6BE5E3B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8759" y="481204"/>
            <a:ext cx="6501304" cy="58955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A4D853-7020-C0A7-5CCC-B6818C7458F7}"/>
              </a:ext>
            </a:extLst>
          </p:cNvPr>
          <p:cNvSpPr txBox="1"/>
          <p:nvPr/>
        </p:nvSpPr>
        <p:spPr>
          <a:xfrm>
            <a:off x="9799106" y="6192130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Neronov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et al.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B66634-E776-CF09-B5E6-8AA4FA4E6101}"/>
              </a:ext>
            </a:extLst>
          </p:cNvPr>
          <p:cNvSpPr txBox="1"/>
          <p:nvPr/>
        </p:nvSpPr>
        <p:spPr>
          <a:xfrm>
            <a:off x="464917" y="1720840"/>
            <a:ext cx="4453842" cy="34163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X-ray vs neutrino flux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correlation between the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X-ray and neutrino flux of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noProof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active galaxies producing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neutrinos?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X-ray flux of TXS 0506+056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is consistent with this pattern </a:t>
            </a:r>
          </a:p>
        </p:txBody>
      </p:sp>
    </p:spTree>
    <p:extLst>
      <p:ext uri="{BB962C8B-B14F-4D97-AF65-F5344CB8AC3E}">
        <p14:creationId xmlns:p14="http://schemas.microsoft.com/office/powerpoint/2010/main" val="181613236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B9C72B-723A-06D0-2F1D-86B860AA5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76" y="1629937"/>
            <a:ext cx="11658448" cy="35981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036FA3-8DD0-AD18-E3E8-E88310970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168781"/>
            <a:ext cx="7772400" cy="73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28634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B6B390-DF3C-A4BE-7E63-5F6D7840D3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799" y="124176"/>
            <a:ext cx="7772400" cy="7366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CFB871C-1A42-A9B1-9789-0CBDC85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5017" y="926411"/>
            <a:ext cx="8341965" cy="50051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94FF96-0EE4-CA47-3269-15185A8BBF3F}"/>
              </a:ext>
            </a:extLst>
          </p:cNvPr>
          <p:cNvSpPr txBox="1"/>
          <p:nvPr/>
        </p:nvSpPr>
        <p:spPr>
          <a:xfrm>
            <a:off x="2728330" y="5715633"/>
            <a:ext cx="8857928" cy="10181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jet produces neutrinos on “knots” with high proton density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gammas absorbed on UV and optical photons (B ~ 500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mG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predicts a unique sub-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TeV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pionic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gamma ray component at the MAGIC limit</a:t>
            </a:r>
          </a:p>
        </p:txBody>
      </p:sp>
    </p:spTree>
    <p:extLst>
      <p:ext uri="{BB962C8B-B14F-4D97-AF65-F5344CB8AC3E}">
        <p14:creationId xmlns:p14="http://schemas.microsoft.com/office/powerpoint/2010/main" val="75121920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529BA1-E4DC-5045-B6F6-E308B76FC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1001" y="452708"/>
            <a:ext cx="8744563" cy="41749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2493E23-7279-2B46-A98E-5CE3A8688A53}"/>
              </a:ext>
            </a:extLst>
          </p:cNvPr>
          <p:cNvSpPr txBox="1"/>
          <p:nvPr/>
        </p:nvSpPr>
        <p:spPr>
          <a:xfrm>
            <a:off x="1716435" y="5659765"/>
            <a:ext cx="8759129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for non-uniform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skymap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10 years of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:</a:t>
            </a:r>
          </a:p>
          <a:p>
            <a:pPr algn="ctr"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mostly resulting from 4 extragalactic source candidates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00EF20-F331-9242-A813-3886FEF616A6}"/>
              </a:ext>
            </a:extLst>
          </p:cNvPr>
          <p:cNvSpPr/>
          <p:nvPr/>
        </p:nvSpPr>
        <p:spPr>
          <a:xfrm>
            <a:off x="1412032" y="191902"/>
            <a:ext cx="9367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pre-trial p-value for clustering of high energy neutrinos</a:t>
            </a:r>
            <a:r>
              <a:rPr lang="en-US" dirty="0">
                <a:solidFill>
                  <a:prstClr val="black"/>
                </a:solidFill>
                <a:latin typeface="Calibri" panose="020F0502020204030204"/>
              </a:rPr>
              <a:t> 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32E0C6-4B56-0A4B-9FF8-E0DA2618159F}"/>
              </a:ext>
            </a:extLst>
          </p:cNvPr>
          <p:cNvSpPr/>
          <p:nvPr/>
        </p:nvSpPr>
        <p:spPr>
          <a:xfrm>
            <a:off x="2308682" y="4627667"/>
            <a:ext cx="758919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 defTabSz="9144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hottest spot coincident with NGC 1068</a:t>
            </a:r>
          </a:p>
          <a:p>
            <a:pPr marL="342900" indent="-342900" algn="ctr" defTabSz="9144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hottest spot in the sources list (2.9</a:t>
            </a:r>
            <a:r>
              <a:rPr lang="en-US" sz="3200" dirty="0">
                <a:solidFill>
                  <a:srgbClr val="000000"/>
                </a:solidFill>
                <a:latin typeface="Symbol" pitchFamily="2" charset="2"/>
                <a:cs typeface="Arial" panose="020B0604020202020204" pitchFamily="34" charset="0"/>
              </a:rPr>
              <a:t>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1751130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7" name="Picture 2">
            <a:extLst>
              <a:ext uri="{FF2B5EF4-FFF2-40B4-BE49-F238E27FC236}">
                <a16:creationId xmlns:a16="http://schemas.microsoft.com/office/drawing/2014/main" id="{A07CF8E1-016C-D642-BB61-524D62B487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85" t="53696" r="10905" b="6729"/>
          <a:stretch>
            <a:fillRect/>
          </a:stretch>
        </p:blipFill>
        <p:spPr bwMode="auto">
          <a:xfrm>
            <a:off x="12433305" y="2122584"/>
            <a:ext cx="3711575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8" name="Picture 3" descr="3comp_schematic">
            <a:extLst>
              <a:ext uri="{FF2B5EF4-FFF2-40B4-BE49-F238E27FC236}">
                <a16:creationId xmlns:a16="http://schemas.microsoft.com/office/drawing/2014/main" id="{47B0D992-A1F7-8642-B726-7EE50A8B61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5" t="12932" r="9662" b="28174"/>
          <a:stretch>
            <a:fillRect/>
          </a:stretch>
        </p:blipFill>
        <p:spPr bwMode="auto">
          <a:xfrm>
            <a:off x="8235866" y="2716972"/>
            <a:ext cx="2449512" cy="232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9" name="Picture 2" descr="distortion50_map">
            <a:extLst>
              <a:ext uri="{FF2B5EF4-FFF2-40B4-BE49-F238E27FC236}">
                <a16:creationId xmlns:a16="http://schemas.microsoft.com/office/drawing/2014/main" id="{2895BC9B-9045-E441-843F-2A907F1D6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201" y="3303183"/>
            <a:ext cx="2202005" cy="3170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2470" name="Group 21">
            <a:extLst>
              <a:ext uri="{FF2B5EF4-FFF2-40B4-BE49-F238E27FC236}">
                <a16:creationId xmlns:a16="http://schemas.microsoft.com/office/drawing/2014/main" id="{EA8E7D87-9041-4443-B7AA-0ADC6D77AE5D}"/>
              </a:ext>
            </a:extLst>
          </p:cNvPr>
          <p:cNvGrpSpPr>
            <a:grpSpLocks/>
          </p:cNvGrpSpPr>
          <p:nvPr/>
        </p:nvGrpSpPr>
        <p:grpSpPr bwMode="auto">
          <a:xfrm>
            <a:off x="1676941" y="4584840"/>
            <a:ext cx="2771775" cy="2666427"/>
            <a:chOff x="6388100" y="1916113"/>
            <a:chExt cx="2771775" cy="2665574"/>
          </a:xfrm>
        </p:grpSpPr>
        <p:sp>
          <p:nvSpPr>
            <p:cNvPr id="62473" name="Line 8">
              <a:extLst>
                <a:ext uri="{FF2B5EF4-FFF2-40B4-BE49-F238E27FC236}">
                  <a16:creationId xmlns:a16="http://schemas.microsoft.com/office/drawing/2014/main" id="{A5AED1A4-53DE-1544-9925-48804A48346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900862" y="2173288"/>
              <a:ext cx="0" cy="7620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74" name="Line 9">
              <a:extLst>
                <a:ext uri="{FF2B5EF4-FFF2-40B4-BE49-F238E27FC236}">
                  <a16:creationId xmlns:a16="http://schemas.microsoft.com/office/drawing/2014/main" id="{957F3EE9-00E9-3D44-83BB-8DC8A872E3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519862" y="2554288"/>
              <a:ext cx="762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75" name="Text Box 10">
              <a:extLst>
                <a:ext uri="{FF2B5EF4-FFF2-40B4-BE49-F238E27FC236}">
                  <a16:creationId xmlns:a16="http://schemas.microsoft.com/office/drawing/2014/main" id="{C7CB37A9-00E2-F94B-824B-A413B233198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57987" y="1916113"/>
              <a:ext cx="293688" cy="2746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N</a:t>
              </a:r>
            </a:p>
          </p:txBody>
        </p:sp>
        <p:sp>
          <p:nvSpPr>
            <p:cNvPr id="62476" name="Text Box 11">
              <a:extLst>
                <a:ext uri="{FF2B5EF4-FFF2-40B4-BE49-F238E27FC236}">
                  <a16:creationId xmlns:a16="http://schemas.microsoft.com/office/drawing/2014/main" id="{D64711E3-DD1A-C140-AEA0-8146891E58A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37412" y="2406651"/>
              <a:ext cx="285750" cy="274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E</a:t>
              </a:r>
            </a:p>
          </p:txBody>
        </p:sp>
        <p:sp>
          <p:nvSpPr>
            <p:cNvPr id="62477" name="Line 12">
              <a:extLst>
                <a:ext uri="{FF2B5EF4-FFF2-40B4-BE49-F238E27FC236}">
                  <a16:creationId xmlns:a16="http://schemas.microsoft.com/office/drawing/2014/main" id="{2E7A3C0D-5F63-9740-883F-39BAE502079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6662737" y="2268538"/>
              <a:ext cx="457200" cy="533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78" name="Line 13">
              <a:extLst>
                <a:ext uri="{FF2B5EF4-FFF2-40B4-BE49-F238E27FC236}">
                  <a16:creationId xmlns:a16="http://schemas.microsoft.com/office/drawing/2014/main" id="{3B45053B-F342-6344-AC17-969794119C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119937" y="2801938"/>
              <a:ext cx="1905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79" name="Text Box 14">
              <a:extLst>
                <a:ext uri="{FF2B5EF4-FFF2-40B4-BE49-F238E27FC236}">
                  <a16:creationId xmlns:a16="http://schemas.microsoft.com/office/drawing/2014/main" id="{34D8090D-5DCE-8543-9238-022B8C61C14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13280" y="2536826"/>
              <a:ext cx="1518364" cy="5230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Ice flow direction</a:t>
              </a:r>
            </a:p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41</a:t>
              </a:r>
              <a:r>
                <a:rPr lang="en-US" altLang="en-US" sz="1400" baseline="30000" dirty="0">
                  <a:solidFill>
                    <a:srgbClr val="000000"/>
                  </a:solidFill>
                  <a:latin typeface="Arial" panose="020B0604020202020204" pitchFamily="34" charset="0"/>
                </a:rPr>
                <a:t>o</a:t>
              </a:r>
              <a:r>
                <a:rPr lang="en-US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 NW</a:t>
              </a:r>
            </a:p>
          </p:txBody>
        </p:sp>
        <p:sp>
          <p:nvSpPr>
            <p:cNvPr id="62480" name="Line 5">
              <a:extLst>
                <a:ext uri="{FF2B5EF4-FFF2-40B4-BE49-F238E27FC236}">
                  <a16:creationId xmlns:a16="http://schemas.microsoft.com/office/drawing/2014/main" id="{E83AD649-D6DE-884A-8343-D502BCD5EBF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118350" y="2801938"/>
              <a:ext cx="3175" cy="9159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81" name="Text Box 7">
              <a:extLst>
                <a:ext uri="{FF2B5EF4-FFF2-40B4-BE49-F238E27FC236}">
                  <a16:creationId xmlns:a16="http://schemas.microsoft.com/office/drawing/2014/main" id="{4CC434E8-7BB4-D04F-B6AA-C4AC291B23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59434" y="4274008"/>
              <a:ext cx="184730" cy="3076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endParaRPr lang="en-US" altLang="en-US" sz="1400" dirty="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62482" name="Line 6">
              <a:extLst>
                <a:ext uri="{FF2B5EF4-FFF2-40B4-BE49-F238E27FC236}">
                  <a16:creationId xmlns:a16="http://schemas.microsoft.com/office/drawing/2014/main" id="{2D594E34-1C49-A544-BBE6-0A283F4FCD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121525" y="3717926"/>
              <a:ext cx="17526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83" name="Line 16">
              <a:extLst>
                <a:ext uri="{FF2B5EF4-FFF2-40B4-BE49-F238E27FC236}">
                  <a16:creationId xmlns:a16="http://schemas.microsoft.com/office/drawing/2014/main" id="{E91D436F-4E53-A946-A61B-8F1F8A0798A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388100" y="2190751"/>
              <a:ext cx="881062" cy="8683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84" name="Line 13">
              <a:extLst>
                <a:ext uri="{FF2B5EF4-FFF2-40B4-BE49-F238E27FC236}">
                  <a16:creationId xmlns:a16="http://schemas.microsoft.com/office/drawing/2014/main" id="{9063E226-D06C-A142-82E4-2023F2C5F9D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254875" y="2190751"/>
              <a:ext cx="1905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85" name="Text Box 14">
              <a:extLst>
                <a:ext uri="{FF2B5EF4-FFF2-40B4-BE49-F238E27FC236}">
                  <a16:creationId xmlns:a16="http://schemas.microsoft.com/office/drawing/2014/main" id="{8BE42F08-F5CB-0546-A2B0-40CC2BE634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62812" y="1925638"/>
              <a:ext cx="1881188" cy="522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Ice Layer tilt direction</a:t>
              </a:r>
            </a:p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225</a:t>
              </a:r>
              <a:r>
                <a:rPr lang="en-US" altLang="en-US" sz="1400" baseline="30000">
                  <a:solidFill>
                    <a:srgbClr val="000000"/>
                  </a:solidFill>
                  <a:latin typeface="Arial" panose="020B0604020202020204" pitchFamily="34" charset="0"/>
                </a:rPr>
                <a:t>o</a:t>
              </a:r>
              <a:r>
                <a:rPr lang="en-US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 SW</a:t>
              </a:r>
            </a:p>
          </p:txBody>
        </p:sp>
      </p:grpSp>
      <p:pic>
        <p:nvPicPr>
          <p:cNvPr id="62471" name="Bildobjekt 32" descr="Skärmavbild 2011-03-07 kl. 15.25.41.png">
            <a:extLst>
              <a:ext uri="{FF2B5EF4-FFF2-40B4-BE49-F238E27FC236}">
                <a16:creationId xmlns:a16="http://schemas.microsoft.com/office/drawing/2014/main" id="{241AFAD5-F209-6040-AEC9-B6812657DF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346" y="1405523"/>
            <a:ext cx="2905125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ED1EFB-2940-7E4D-B717-4084EB5BF041}"/>
              </a:ext>
            </a:extLst>
          </p:cNvPr>
          <p:cNvSpPr txBox="1"/>
          <p:nvPr/>
        </p:nvSpPr>
        <p:spPr>
          <a:xfrm>
            <a:off x="1617410" y="44604"/>
            <a:ext cx="2786340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ice: step by step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next step: Upgrade</a:t>
            </a:r>
            <a:endParaRPr lang="en-US" sz="2400" dirty="0">
              <a:solidFill>
                <a:prstClr val="black"/>
              </a:solidFill>
              <a:latin typeface="Calibri" panose="020F050202020403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1727F5-1693-F048-BF74-C9FB1670346F}"/>
              </a:ext>
            </a:extLst>
          </p:cNvPr>
          <p:cNvSpPr txBox="1"/>
          <p:nvPr/>
        </p:nvSpPr>
        <p:spPr>
          <a:xfrm>
            <a:off x="8513714" y="1660918"/>
            <a:ext cx="19543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&gt; 100 m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absorption length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limited by dust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00553F-13AE-3845-92BC-552BD55F5D73}"/>
              </a:ext>
            </a:extLst>
          </p:cNvPr>
          <p:cNvSpPr txBox="1"/>
          <p:nvPr/>
        </p:nvSpPr>
        <p:spPr>
          <a:xfrm>
            <a:off x="4616492" y="2876766"/>
            <a:ext cx="199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tilted ice layers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3A26D8-E125-7F4D-B815-B7F18858AD4A}"/>
              </a:ext>
            </a:extLst>
          </p:cNvPr>
          <p:cNvSpPr txBox="1"/>
          <p:nvPr/>
        </p:nvSpPr>
        <p:spPr>
          <a:xfrm>
            <a:off x="2354390" y="5792126"/>
            <a:ext cx="21916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anisotropy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~8% less scattering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41</a:t>
            </a:r>
            <a:r>
              <a:rPr lang="en-US" baseline="30000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0 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NW</a:t>
            </a:r>
            <a:endParaRPr lang="en-US" baseline="30000" dirty="0">
              <a:solidFill>
                <a:prstClr val="black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1" name="Picture 4" descr="always">
            <a:extLst>
              <a:ext uri="{FF2B5EF4-FFF2-40B4-BE49-F238E27FC236}">
                <a16:creationId xmlns:a16="http://schemas.microsoft.com/office/drawing/2014/main" id="{B6359ADB-78A0-A24C-8DA9-EF826325C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15978" y="3913223"/>
            <a:ext cx="3547627" cy="1692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4A2DBE0-0CE5-7C40-A032-2316A104CF6C}"/>
              </a:ext>
            </a:extLst>
          </p:cNvPr>
          <p:cNvSpPr txBox="1"/>
          <p:nvPr/>
        </p:nvSpPr>
        <p:spPr>
          <a:xfrm>
            <a:off x="6788034" y="2425283"/>
            <a:ext cx="1447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ice layers</a:t>
            </a:r>
            <a:endParaRPr lang="en-US" dirty="0">
              <a:solidFill>
                <a:prstClr val="black"/>
              </a:solidFill>
              <a:latin typeface="Calibri" panose="020F050202020403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A72482-029B-2547-BACB-4836A3C77D8A}"/>
              </a:ext>
            </a:extLst>
          </p:cNvPr>
          <p:cNvSpPr txBox="1"/>
          <p:nvPr/>
        </p:nvSpPr>
        <p:spPr>
          <a:xfrm>
            <a:off x="2158302" y="931450"/>
            <a:ext cx="146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hole ice 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89C69A-7EE5-A042-8003-C710B8D7C17C}"/>
              </a:ext>
            </a:extLst>
          </p:cNvPr>
          <p:cNvSpPr txBox="1"/>
          <p:nvPr/>
        </p:nvSpPr>
        <p:spPr>
          <a:xfrm>
            <a:off x="1744784" y="3778541"/>
            <a:ext cx="187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birefringence</a:t>
            </a:r>
            <a:endParaRPr lang="en-US" dirty="0">
              <a:solidFill>
                <a:prstClr val="black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02ECFD-FEE6-ED41-B7C7-DDD1FF240B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1323" y="160167"/>
            <a:ext cx="3393539" cy="22087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836972-C449-1045-B10E-A13A025C8F55}"/>
              </a:ext>
            </a:extLst>
          </p:cNvPr>
          <p:cNvSpPr txBox="1"/>
          <p:nvPr/>
        </p:nvSpPr>
        <p:spPr>
          <a:xfrm>
            <a:off x="7162398" y="591744"/>
            <a:ext cx="28713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no air bubbles/hydrates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below 1350 m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266285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18C4A2-7EA6-3B70-5642-94878AFAD2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935" y="1428014"/>
            <a:ext cx="5936715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EAD0E1-AA19-8FFD-F2B8-E8339F73E466}"/>
              </a:ext>
            </a:extLst>
          </p:cNvPr>
          <p:cNvSpPr txBox="1"/>
          <p:nvPr/>
        </p:nvSpPr>
        <p:spPr>
          <a:xfrm>
            <a:off x="4468455" y="4465095"/>
            <a:ext cx="178125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342900">
              <a:defRPr/>
            </a:pPr>
            <a:r>
              <a:rPr lang="en-US" sz="135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extragalactic gamma</a:t>
            </a:r>
          </a:p>
          <a:p>
            <a:pPr algn="ctr" defTabSz="342900">
              <a:defRPr/>
            </a:pPr>
            <a:r>
              <a:rPr lang="en-US" sz="135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62E708-0097-0956-0BE6-F8275B365D72}"/>
              </a:ext>
            </a:extLst>
          </p:cNvPr>
          <p:cNvSpPr txBox="1"/>
          <p:nvPr/>
        </p:nvSpPr>
        <p:spPr>
          <a:xfrm>
            <a:off x="6009047" y="2842282"/>
            <a:ext cx="3429000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342900">
              <a:defRPr/>
            </a:pPr>
            <a:r>
              <a:rPr lang="en-US" sz="135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extragalactic neutrino flux</a:t>
            </a:r>
          </a:p>
        </p:txBody>
      </p:sp>
      <p:sp>
        <p:nvSpPr>
          <p:cNvPr id="2" name="Right Arrow 1">
            <a:extLst>
              <a:ext uri="{FF2B5EF4-FFF2-40B4-BE49-F238E27FC236}">
                <a16:creationId xmlns:a16="http://schemas.microsoft.com/office/drawing/2014/main" id="{9B0EFBD8-A3BE-9C8B-491A-7495AAB9907F}"/>
              </a:ext>
            </a:extLst>
          </p:cNvPr>
          <p:cNvSpPr/>
          <p:nvPr/>
        </p:nvSpPr>
        <p:spPr>
          <a:xfrm rot="16200000">
            <a:off x="7020894" y="4016356"/>
            <a:ext cx="1226999" cy="178309"/>
          </a:xfrm>
          <a:prstGeom prst="rightArrow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>
              <a:defRPr/>
            </a:pPr>
            <a:endParaRPr lang="en-US" sz="135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4FA76BEF-43EE-9359-12BA-568E945E5E05}"/>
              </a:ext>
            </a:extLst>
          </p:cNvPr>
          <p:cNvSpPr/>
          <p:nvPr/>
        </p:nvSpPr>
        <p:spPr>
          <a:xfrm rot="5400000">
            <a:off x="5131625" y="3724961"/>
            <a:ext cx="665230" cy="178308"/>
          </a:xfrm>
          <a:prstGeom prst="rightArrow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>
              <a:defRPr/>
            </a:pPr>
            <a:endParaRPr lang="en-US" sz="135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0B65E8-DCCC-78AB-A718-5E7B99AD4606}"/>
              </a:ext>
            </a:extLst>
          </p:cNvPr>
          <p:cNvSpPr txBox="1"/>
          <p:nvPr/>
        </p:nvSpPr>
        <p:spPr>
          <a:xfrm>
            <a:off x="2239014" y="582738"/>
            <a:ext cx="7713971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opportunity to find the Galactic cosmic ray sources</a:t>
            </a:r>
          </a:p>
        </p:txBody>
      </p:sp>
    </p:spTree>
    <p:extLst>
      <p:ext uri="{BB962C8B-B14F-4D97-AF65-F5344CB8AC3E}">
        <p14:creationId xmlns:p14="http://schemas.microsoft.com/office/powerpoint/2010/main" val="319890512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7CDFDE-4E11-741F-FAE2-F489921D6B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273" y="166811"/>
            <a:ext cx="8973454" cy="373219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0874A7-E1EB-AEED-E0CA-E13A00F136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0161" y="3825850"/>
            <a:ext cx="3533334" cy="28653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D29011-FAEF-3EFA-7EA3-15766FCCE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7636" y="4039435"/>
            <a:ext cx="3664204" cy="25113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834414-C349-1576-0F12-84CF4753A4AC}"/>
              </a:ext>
            </a:extLst>
          </p:cNvPr>
          <p:cNvSpPr txBox="1"/>
          <p:nvPr/>
        </p:nvSpPr>
        <p:spPr>
          <a:xfrm>
            <a:off x="5719149" y="4039435"/>
            <a:ext cx="954107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nutau</a:t>
            </a:r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7E886B-0E06-749C-CE64-2FD6D8E2E6BC}"/>
              </a:ext>
            </a:extLst>
          </p:cNvPr>
          <p:cNvSpPr txBox="1"/>
          <p:nvPr/>
        </p:nvSpPr>
        <p:spPr>
          <a:xfrm>
            <a:off x="437693" y="1052092"/>
            <a:ext cx="460126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Galactic</a:t>
            </a:r>
          </a:p>
          <a:p>
            <a:pPr algn="ctr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plane search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C5BB96-3A69-860F-D636-BBB28DA16E87}"/>
              </a:ext>
            </a:extLst>
          </p:cNvPr>
          <p:cNvSpPr txBox="1"/>
          <p:nvPr/>
        </p:nvSpPr>
        <p:spPr>
          <a:xfrm>
            <a:off x="1947636" y="1064577"/>
            <a:ext cx="1594350" cy="36933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417919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1524000" y="0"/>
          <a:ext cx="9144000" cy="6859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12215873" imgH="9168254" progId="">
                  <p:embed/>
                </p:oleObj>
              </mc:Choice>
              <mc:Fallback>
                <p:oleObj r:id="rId6" imgW="12215873" imgH="9168254" progId="">
                  <p:embed/>
                  <p:pic>
                    <p:nvPicPr>
                      <p:cNvPr id="6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0"/>
                        <a:ext cx="9144000" cy="6859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1826345" y="5307944"/>
            <a:ext cx="37257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superior total energy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measurement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 to 10%, all flavors, all sky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04362" y="243713"/>
            <a:ext cx="30444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FFFFFF"/>
                </a:solidFill>
                <a:latin typeface="Arial"/>
                <a:cs typeface="Arial"/>
              </a:rPr>
              <a:t>neutrinos interacting </a:t>
            </a:r>
          </a:p>
          <a:p>
            <a:pPr algn="ctr">
              <a:defRPr/>
            </a:pPr>
            <a:r>
              <a:rPr lang="en-US" sz="2400">
                <a:solidFill>
                  <a:srgbClr val="FFFFFF"/>
                </a:solidFill>
                <a:latin typeface="Arial"/>
                <a:cs typeface="Arial"/>
              </a:rPr>
              <a:t>inside the detector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096000" y="530794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astronomy: superior 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angular resolution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superior (&lt; 0.3</a:t>
            </a:r>
            <a:r>
              <a:rPr lang="en-US" sz="2400" baseline="3000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665053-EAFB-474C-8B00-97315A21DE2B}"/>
              </a:ext>
            </a:extLst>
          </p:cNvPr>
          <p:cNvSpPr txBox="1"/>
          <p:nvPr/>
        </p:nvSpPr>
        <p:spPr>
          <a:xfrm>
            <a:off x="6937565" y="243712"/>
            <a:ext cx="28536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400">
              <a:defRPr/>
            </a:pPr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muon neutrinos</a:t>
            </a:r>
          </a:p>
          <a:p>
            <a:pPr algn="ctr" defTabSz="914400">
              <a:defRPr/>
            </a:pPr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filtered by the Earth</a:t>
            </a:r>
          </a:p>
        </p:txBody>
      </p:sp>
      <p:pic>
        <p:nvPicPr>
          <p:cNvPr id="2" name="gal_HEevents_Event_22" descr="gal_HEevents_Event_22">
            <a:hlinkClick r:id="" action="ppaction://media"/>
            <a:extLst>
              <a:ext uri="{FF2B5EF4-FFF2-40B4-BE49-F238E27FC236}">
                <a16:creationId xmlns:a16="http://schemas.microsoft.com/office/drawing/2014/main" id="{E3B2E805-A408-DA42-A45B-572C7CAD6C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>
            <a:lum bright="-16000"/>
          </a:blip>
          <a:srcRect/>
          <a:stretch>
            <a:fillRect/>
          </a:stretch>
        </p:blipFill>
        <p:spPr>
          <a:xfrm>
            <a:off x="543791" y="1319765"/>
            <a:ext cx="6515618" cy="3637887"/>
          </a:xfrm>
          <a:prstGeom prst="rect">
            <a:avLst/>
          </a:prstGeom>
        </p:spPr>
      </p:pic>
      <p:pic>
        <p:nvPicPr>
          <p:cNvPr id="10" name="High_energy_Kloppo.mov">
            <a:hlinkClick r:id="" action="ppaction://media"/>
            <a:extLst>
              <a:ext uri="{FF2B5EF4-FFF2-40B4-BE49-F238E27FC236}">
                <a16:creationId xmlns:a16="http://schemas.microsoft.com/office/drawing/2014/main" id="{46B5E602-35CC-D943-9C23-A6712E2E16F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>
            <a:lum bright="-2000"/>
          </a:blip>
          <a:stretch>
            <a:fillRect/>
          </a:stretch>
        </p:blipFill>
        <p:spPr>
          <a:xfrm>
            <a:off x="5710976" y="1320008"/>
            <a:ext cx="6467355" cy="3637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545475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3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C6708-127C-84BF-E16E-840F3EDD9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933" y="857250"/>
            <a:ext cx="9064137" cy="51435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1AF46D2-E332-2F9D-5C4F-2A7D30F9DBD1}"/>
              </a:ext>
            </a:extLst>
          </p:cNvPr>
          <p:cNvCxnSpPr>
            <a:cxnSpLocks/>
          </p:cNvCxnSpPr>
          <p:nvPr/>
        </p:nvCxnSpPr>
        <p:spPr bwMode="auto">
          <a:xfrm flipH="1">
            <a:off x="8133695" y="3712779"/>
            <a:ext cx="945931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E2682C6-F715-D5E4-E28B-721D695C4B5B}"/>
              </a:ext>
            </a:extLst>
          </p:cNvPr>
          <p:cNvSpPr txBox="1"/>
          <p:nvPr/>
        </p:nvSpPr>
        <p:spPr>
          <a:xfrm>
            <a:off x="9063354" y="3401156"/>
            <a:ext cx="1082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3429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Glashow</a:t>
            </a:r>
          </a:p>
          <a:p>
            <a:pPr algn="ctr" defTabSz="3429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684472-80C9-29EE-DA80-461ED237081A}"/>
              </a:ext>
            </a:extLst>
          </p:cNvPr>
          <p:cNvSpPr txBox="1"/>
          <p:nvPr/>
        </p:nvSpPr>
        <p:spPr>
          <a:xfrm>
            <a:off x="2915363" y="3568680"/>
            <a:ext cx="2164123" cy="92333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 and tau</a:t>
            </a:r>
          </a:p>
          <a:p>
            <a:pPr algn="ctr" defTabSz="6858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neutrinos (showers)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C4E7CD1-E382-04E8-3850-F605DDF190E1}"/>
              </a:ext>
            </a:extLst>
          </p:cNvPr>
          <p:cNvCxnSpPr>
            <a:cxnSpLocks/>
            <a:stCxn id="5" idx="0"/>
          </p:cNvCxnSpPr>
          <p:nvPr/>
        </p:nvCxnSpPr>
        <p:spPr bwMode="auto">
          <a:xfrm flipV="1">
            <a:off x="3997424" y="3183160"/>
            <a:ext cx="2916" cy="38552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F736DF0-C5EA-AD96-339C-4287F9E5F53C}"/>
              </a:ext>
            </a:extLst>
          </p:cNvPr>
          <p:cNvSpPr txBox="1"/>
          <p:nvPr/>
        </p:nvSpPr>
        <p:spPr>
          <a:xfrm>
            <a:off x="7079429" y="4336027"/>
            <a:ext cx="2566515" cy="92333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muon neutrinos through</a:t>
            </a:r>
          </a:p>
          <a:p>
            <a:pPr algn="ctr" defTabSz="6858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 (tracks)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9D77F80-5FB9-DDDE-6B62-7AEE480D60E6}"/>
              </a:ext>
            </a:extLst>
          </p:cNvPr>
          <p:cNvCxnSpPr>
            <a:cxnSpLocks/>
          </p:cNvCxnSpPr>
          <p:nvPr/>
        </p:nvCxnSpPr>
        <p:spPr bwMode="auto">
          <a:xfrm flipV="1">
            <a:off x="7462727" y="3712779"/>
            <a:ext cx="0" cy="62324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1CD23B3-ED6A-08E9-D7EF-FB31E21465EA}"/>
              </a:ext>
            </a:extLst>
          </p:cNvPr>
          <p:cNvSpPr txBox="1"/>
          <p:nvPr/>
        </p:nvSpPr>
        <p:spPr>
          <a:xfrm>
            <a:off x="5380969" y="2128610"/>
            <a:ext cx="1980184" cy="553998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pPr defTabSz="342900">
              <a:defRPr/>
            </a:pPr>
            <a:r>
              <a:rPr lang="en-US" dirty="0">
                <a:solidFill>
                  <a:srgbClr val="000000"/>
                </a:solidFill>
                <a:latin typeface="Symbol" pitchFamily="2" charset="2"/>
                <a:cs typeface="Arial" panose="020B0604020202020204" pitchFamily="34" charset="0"/>
              </a:rPr>
              <a:t>F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dN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~  E</a:t>
            </a:r>
            <a:r>
              <a:rPr lang="en-US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-2.5</a:t>
            </a:r>
          </a:p>
        </p:txBody>
      </p:sp>
    </p:spTree>
    <p:extLst>
      <p:ext uri="{BB962C8B-B14F-4D97-AF65-F5344CB8AC3E}">
        <p14:creationId xmlns:p14="http://schemas.microsoft.com/office/powerpoint/2010/main" val="414170461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935105-8E1E-7FF3-EE67-EDC14B92E9C7}"/>
              </a:ext>
            </a:extLst>
          </p:cNvPr>
          <p:cNvSpPr txBox="1"/>
          <p:nvPr/>
        </p:nvSpPr>
        <p:spPr>
          <a:xfrm>
            <a:off x="4788520" y="996757"/>
            <a:ext cx="4800600" cy="120032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 defTabSz="3429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“MASTER found the blazar in the off-state 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one minute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then switched to on-state two hours after the event. The effect is observed at a 50-sigma significance level”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E37F05-E17B-35A9-944C-F2653F2264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3380" y="905127"/>
            <a:ext cx="2106977" cy="13605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21AEE8-364C-ED36-D23A-A940C13569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6648" y="2486237"/>
            <a:ext cx="6148455" cy="30949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12DBE9-9C1C-258D-50E0-001D20FF67B7}"/>
              </a:ext>
            </a:extLst>
          </p:cNvPr>
          <p:cNvSpPr txBox="1"/>
          <p:nvPr/>
        </p:nvSpPr>
        <p:spPr>
          <a:xfrm>
            <a:off x="1789563" y="2924515"/>
            <a:ext cx="225461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optical flashes often originate from magnetohydrodynamical instabilities triggered </a:t>
            </a:r>
          </a:p>
          <a:p>
            <a:pPr algn="ctr" defTabSz="342900">
              <a:defRPr/>
            </a:pPr>
            <a:r>
              <a:rPr lang="en-US" sz="1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by processes modulated by the magnetic ﬁeld of the accretion disk</a:t>
            </a:r>
            <a:r>
              <a:rPr lang="en-US" sz="15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631836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C190737-C705-0D44-8906-F35FCCB91C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599" y="158261"/>
            <a:ext cx="4445000" cy="2870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B6C8B1-F420-7745-9E0C-BDCBBB483041}"/>
              </a:ext>
            </a:extLst>
          </p:cNvPr>
          <p:cNvSpPr txBox="1"/>
          <p:nvPr/>
        </p:nvSpPr>
        <p:spPr>
          <a:xfrm>
            <a:off x="592243" y="623865"/>
            <a:ext cx="3559821" cy="1938992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robotic network of</a:t>
            </a:r>
          </a:p>
          <a:p>
            <a:pPr algn="ctr">
              <a:defRPr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optical telescopes</a:t>
            </a:r>
          </a:p>
          <a:p>
            <a:pPr algn="ctr">
              <a:defRPr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connects TXS 0506+056</a:t>
            </a:r>
          </a:p>
          <a:p>
            <a:pPr algn="ctr">
              <a:defRPr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IC170922A in the time</a:t>
            </a:r>
          </a:p>
          <a:p>
            <a:pPr algn="ctr">
              <a:defRPr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domain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328F51-E7FE-CA4C-BAA2-027BEA84292E}"/>
              </a:ext>
            </a:extLst>
          </p:cNvPr>
          <p:cNvSpPr txBox="1"/>
          <p:nvPr/>
        </p:nvSpPr>
        <p:spPr>
          <a:xfrm>
            <a:off x="2001176" y="3287482"/>
            <a:ext cx="8189647" cy="1200329"/>
          </a:xfrm>
          <a:prstGeom prst="rect">
            <a:avLst/>
          </a:prstGeom>
          <a:solidFill>
            <a:schemeClr val="tx1">
              <a:lumMod val="65000"/>
            </a:schemeClr>
          </a:solidFill>
          <a:ln w="19050"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“MASTER found the blazar in the off-state </a:t>
            </a:r>
            <a:r>
              <a:rPr lang="en-US" sz="2400" i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one minute </a:t>
            </a: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then switched to on-state two hours after the event. The effect is observed at a 50-sigma significance level”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B43FDC-6096-D441-89D7-BB9CCFCA83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200" y="4744602"/>
            <a:ext cx="772160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478820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9B7B04A-2055-55DE-5441-4E74D37D7B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836" y="205387"/>
            <a:ext cx="10136328" cy="51023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0AB407-5449-12A5-1EAE-1D24B3A8F26B}"/>
              </a:ext>
            </a:extLst>
          </p:cNvPr>
          <p:cNvSpPr txBox="1"/>
          <p:nvPr/>
        </p:nvSpPr>
        <p:spPr>
          <a:xfrm>
            <a:off x="2018601" y="5537536"/>
            <a:ext cx="8154797" cy="1015663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optical flare of IC170922, 2 hours </a:t>
            </a:r>
            <a:r>
              <a:rPr lang="en-US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neutrino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originate from magnetohydrodynamical instabilities triggered 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by processes modulated by the magnetic ﬁeld of the accretion disk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8740460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2786" y="882554"/>
            <a:ext cx="9144000" cy="545846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356343" y="90973"/>
            <a:ext cx="90080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dirty="0">
                <a:solidFill>
                  <a:srgbClr val="FFFFFF"/>
                </a:solidFill>
                <a:latin typeface="Arial"/>
                <a:ea typeface="Century Gothic" charset="0"/>
                <a:cs typeface="Century Gothic" charset="0"/>
              </a:rPr>
              <a:t>highest energy radiation from the Universe: not </a:t>
            </a:r>
            <a:r>
              <a:rPr lang="en-US" sz="3200" dirty="0">
                <a:solidFill>
                  <a:srgbClr val="FFFFFF"/>
                </a:solidFill>
                <a:latin typeface="Symbol" pitchFamily="2" charset="2"/>
                <a:ea typeface="Century Gothic" charset="0"/>
                <a:cs typeface="Century Gothic" charset="0"/>
              </a:rPr>
              <a:t>g</a:t>
            </a:r>
            <a:r>
              <a:rPr lang="en-US" sz="2800" dirty="0">
                <a:solidFill>
                  <a:srgbClr val="FFFFFF"/>
                </a:solidFill>
                <a:latin typeface="Arial"/>
                <a:ea typeface="Century Gothic" charset="0"/>
                <a:cs typeface="Century Gothic" charset="0"/>
              </a:rPr>
              <a:t>-rays !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2352913-196A-EA47-A777-54E7D20B9911}"/>
              </a:ext>
            </a:extLst>
          </p:cNvPr>
          <p:cNvSpPr/>
          <p:nvPr/>
        </p:nvSpPr>
        <p:spPr>
          <a:xfrm>
            <a:off x="7256947" y="5510020"/>
            <a:ext cx="397775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entury Gothic" charset="0"/>
                <a:cs typeface="Arial" panose="020B0604020202020204" pitchFamily="34" charset="0"/>
              </a:rPr>
              <a:t>Fly’s Eye 1991</a:t>
            </a:r>
          </a:p>
          <a:p>
            <a:pPr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entury Gothic" charset="0"/>
                <a:cs typeface="Arial" panose="020B0604020202020204" pitchFamily="34" charset="0"/>
              </a:rPr>
              <a:t>			300,000,000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Century Gothic" charset="0"/>
                <a:cs typeface="Arial" panose="020B0604020202020204" pitchFamily="34" charset="0"/>
              </a:rPr>
              <a:t>TeV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entury Gothic" charset="0"/>
              <a:cs typeface="Arial" panose="020B0604020202020204" pitchFamily="34" charset="0"/>
            </a:endParaRPr>
          </a:p>
        </p:txBody>
      </p:sp>
      <p:pic>
        <p:nvPicPr>
          <p:cNvPr id="6" name="Picture 2" descr="http://fc07.deviantart.net/fs24/i/2008/011/5/c/LHC_Accelerator_by_kotedre.jpg">
            <a:extLst>
              <a:ext uri="{FF2B5EF4-FFF2-40B4-BE49-F238E27FC236}">
                <a16:creationId xmlns:a16="http://schemas.microsoft.com/office/drawing/2014/main" id="{2E9A8502-9A30-9B44-9D9A-890C90971E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64"/>
          <a:stretch/>
        </p:blipFill>
        <p:spPr bwMode="auto">
          <a:xfrm>
            <a:off x="957297" y="1905845"/>
            <a:ext cx="5937489" cy="4456603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0715D2-72D7-984D-BDB8-A5B6D4A28CF8}"/>
              </a:ext>
            </a:extLst>
          </p:cNvPr>
          <p:cNvSpPr txBox="1"/>
          <p:nvPr/>
        </p:nvSpPr>
        <p:spPr>
          <a:xfrm>
            <a:off x="2775148" y="895006"/>
            <a:ext cx="25651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high energy</a:t>
            </a:r>
          </a:p>
          <a:p>
            <a:r>
              <a:rPr lang="en-US" sz="2800" dirty="0"/>
              <a:t>high luminosity</a:t>
            </a:r>
          </a:p>
        </p:txBody>
      </p:sp>
    </p:spTree>
    <p:extLst>
      <p:ext uri="{BB962C8B-B14F-4D97-AF65-F5344CB8AC3E}">
        <p14:creationId xmlns:p14="http://schemas.microsoft.com/office/powerpoint/2010/main" val="2452279779"/>
      </p:ext>
    </p:extLst>
  </p:cSld>
  <p:clrMapOvr>
    <a:masterClrMapping/>
  </p:clrMapOvr>
  <p:transition spd="slow">
    <p:randomBar dir="vert"/>
  </p:transition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49FE0ED-AFEB-2843-9229-6997D8EE68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889000"/>
            <a:ext cx="8534400" cy="5080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03142F-16D1-C34F-9ED0-42A66254EF4B}"/>
              </a:ext>
            </a:extLst>
          </p:cNvPr>
          <p:cNvSpPr txBox="1"/>
          <p:nvPr/>
        </p:nvSpPr>
        <p:spPr>
          <a:xfrm>
            <a:off x="1920511" y="331775"/>
            <a:ext cx="5184433" cy="461665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 and tau neutrinos (showers)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28410D5-B737-ED4E-B7F1-75FD7D4DFD71}"/>
              </a:ext>
            </a:extLst>
          </p:cNvPr>
          <p:cNvCxnSpPr>
            <a:cxnSpLocks/>
          </p:cNvCxnSpPr>
          <p:nvPr/>
        </p:nvCxnSpPr>
        <p:spPr bwMode="auto">
          <a:xfrm flipV="1">
            <a:off x="4607857" y="806826"/>
            <a:ext cx="0" cy="220639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7DCD78A-C200-2A45-970F-A0C90B058E2F}"/>
              </a:ext>
            </a:extLst>
          </p:cNvPr>
          <p:cNvSpPr txBox="1"/>
          <p:nvPr/>
        </p:nvSpPr>
        <p:spPr>
          <a:xfrm>
            <a:off x="4838137" y="6081496"/>
            <a:ext cx="5370381" cy="461665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muon neutrinos through Earth (tracks)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BD08366-6A01-6B41-BE28-817EE6ED1889}"/>
              </a:ext>
            </a:extLst>
          </p:cNvPr>
          <p:cNvCxnSpPr>
            <a:cxnSpLocks/>
          </p:cNvCxnSpPr>
          <p:nvPr/>
        </p:nvCxnSpPr>
        <p:spPr bwMode="auto">
          <a:xfrm flipV="1">
            <a:off x="6642845" y="3928713"/>
            <a:ext cx="0" cy="213584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FBC53F5-D7FD-EFC6-0994-7AD7B02769EB}"/>
              </a:ext>
            </a:extLst>
          </p:cNvPr>
          <p:cNvSpPr txBox="1"/>
          <p:nvPr/>
        </p:nvSpPr>
        <p:spPr>
          <a:xfrm>
            <a:off x="7703420" y="331774"/>
            <a:ext cx="2034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~  E</a:t>
            </a:r>
            <a:r>
              <a:rPr lang="en-US" sz="24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-2.5</a:t>
            </a:r>
          </a:p>
        </p:txBody>
      </p:sp>
    </p:spTree>
    <p:extLst>
      <p:ext uri="{BB962C8B-B14F-4D97-AF65-F5344CB8AC3E}">
        <p14:creationId xmlns:p14="http://schemas.microsoft.com/office/powerpoint/2010/main" val="3211895020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55E747A-EB85-7041-95AD-40D105C4D7CE}"/>
              </a:ext>
            </a:extLst>
          </p:cNvPr>
          <p:cNvSpPr/>
          <p:nvPr/>
        </p:nvSpPr>
        <p:spPr>
          <a:xfrm>
            <a:off x="2061273" y="4636884"/>
            <a:ext cx="8419934" cy="20313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MAGIC, HESS and VERITAS: no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TeV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gamma rays at the time the neutrino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was produced</a:t>
            </a:r>
          </a:p>
          <a:p>
            <a:pPr>
              <a:defRPr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MAGIC: onset of the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TeV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flux 5 days after IC170922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confirmed by MASTER: the blazar switches from the “off” to “on” state 2 hours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after the neutrino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2E1483-A641-5047-803A-4ED1DE731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0893" y="980543"/>
            <a:ext cx="3785852" cy="35283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5BDE9B-45A2-FE41-8EF4-2721641159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695" y="1332329"/>
            <a:ext cx="4899198" cy="26236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62618E-FC4B-404F-8D7D-308F39878A15}"/>
              </a:ext>
            </a:extLst>
          </p:cNvPr>
          <p:cNvSpPr txBox="1"/>
          <p:nvPr/>
        </p:nvSpPr>
        <p:spPr>
          <a:xfrm>
            <a:off x="1981733" y="196755"/>
            <a:ext cx="8228535" cy="1077218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gamma rays in 2017 at the time the neutrino is produced ?</a:t>
            </a:r>
          </a:p>
          <a:p>
            <a:pPr algn="ctr"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few ~10 GeV photons and not much else, consistent with </a:t>
            </a:r>
          </a:p>
          <a:p>
            <a:pPr algn="ctr"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obscured source, not a blazar</a:t>
            </a:r>
          </a:p>
        </p:txBody>
      </p:sp>
    </p:spTree>
    <p:extLst>
      <p:ext uri="{BB962C8B-B14F-4D97-AF65-F5344CB8AC3E}">
        <p14:creationId xmlns:p14="http://schemas.microsoft.com/office/powerpoint/2010/main" val="2903382865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7" name="Picture 2">
            <a:extLst>
              <a:ext uri="{FF2B5EF4-FFF2-40B4-BE49-F238E27FC236}">
                <a16:creationId xmlns:a16="http://schemas.microsoft.com/office/drawing/2014/main" id="{A07CF8E1-016C-D642-BB61-524D62B487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85" t="53696" r="10905" b="6729"/>
          <a:stretch>
            <a:fillRect/>
          </a:stretch>
        </p:blipFill>
        <p:spPr bwMode="auto">
          <a:xfrm>
            <a:off x="12433305" y="2122584"/>
            <a:ext cx="3711575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8" name="Picture 3" descr="3comp_schematic">
            <a:extLst>
              <a:ext uri="{FF2B5EF4-FFF2-40B4-BE49-F238E27FC236}">
                <a16:creationId xmlns:a16="http://schemas.microsoft.com/office/drawing/2014/main" id="{47B0D992-A1F7-8642-B726-7EE50A8B61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5" t="12932" r="9662" b="28174"/>
          <a:stretch>
            <a:fillRect/>
          </a:stretch>
        </p:blipFill>
        <p:spPr bwMode="auto">
          <a:xfrm>
            <a:off x="8235866" y="2716972"/>
            <a:ext cx="2449512" cy="232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9" name="Picture 2" descr="distortion50_map">
            <a:extLst>
              <a:ext uri="{FF2B5EF4-FFF2-40B4-BE49-F238E27FC236}">
                <a16:creationId xmlns:a16="http://schemas.microsoft.com/office/drawing/2014/main" id="{2895BC9B-9045-E441-843F-2A907F1D6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201" y="3303183"/>
            <a:ext cx="2202005" cy="3170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2470" name="Group 21">
            <a:extLst>
              <a:ext uri="{FF2B5EF4-FFF2-40B4-BE49-F238E27FC236}">
                <a16:creationId xmlns:a16="http://schemas.microsoft.com/office/drawing/2014/main" id="{EA8E7D87-9041-4443-B7AA-0ADC6D77AE5D}"/>
              </a:ext>
            </a:extLst>
          </p:cNvPr>
          <p:cNvGrpSpPr>
            <a:grpSpLocks/>
          </p:cNvGrpSpPr>
          <p:nvPr/>
        </p:nvGrpSpPr>
        <p:grpSpPr bwMode="auto">
          <a:xfrm>
            <a:off x="1676941" y="4584840"/>
            <a:ext cx="2771775" cy="2666427"/>
            <a:chOff x="6388100" y="1916113"/>
            <a:chExt cx="2771775" cy="2665574"/>
          </a:xfrm>
        </p:grpSpPr>
        <p:sp>
          <p:nvSpPr>
            <p:cNvPr id="62473" name="Line 8">
              <a:extLst>
                <a:ext uri="{FF2B5EF4-FFF2-40B4-BE49-F238E27FC236}">
                  <a16:creationId xmlns:a16="http://schemas.microsoft.com/office/drawing/2014/main" id="{A5AED1A4-53DE-1544-9925-48804A48346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900862" y="2173288"/>
              <a:ext cx="0" cy="7620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74" name="Line 9">
              <a:extLst>
                <a:ext uri="{FF2B5EF4-FFF2-40B4-BE49-F238E27FC236}">
                  <a16:creationId xmlns:a16="http://schemas.microsoft.com/office/drawing/2014/main" id="{957F3EE9-00E9-3D44-83BB-8DC8A872E3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519862" y="2554288"/>
              <a:ext cx="762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75" name="Text Box 10">
              <a:extLst>
                <a:ext uri="{FF2B5EF4-FFF2-40B4-BE49-F238E27FC236}">
                  <a16:creationId xmlns:a16="http://schemas.microsoft.com/office/drawing/2014/main" id="{C7CB37A9-00E2-F94B-824B-A413B233198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57987" y="1916113"/>
              <a:ext cx="293688" cy="2746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N</a:t>
              </a:r>
            </a:p>
          </p:txBody>
        </p:sp>
        <p:sp>
          <p:nvSpPr>
            <p:cNvPr id="62476" name="Text Box 11">
              <a:extLst>
                <a:ext uri="{FF2B5EF4-FFF2-40B4-BE49-F238E27FC236}">
                  <a16:creationId xmlns:a16="http://schemas.microsoft.com/office/drawing/2014/main" id="{D64711E3-DD1A-C140-AEA0-8146891E58A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37412" y="2406651"/>
              <a:ext cx="285750" cy="274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E</a:t>
              </a:r>
            </a:p>
          </p:txBody>
        </p:sp>
        <p:sp>
          <p:nvSpPr>
            <p:cNvPr id="62477" name="Line 12">
              <a:extLst>
                <a:ext uri="{FF2B5EF4-FFF2-40B4-BE49-F238E27FC236}">
                  <a16:creationId xmlns:a16="http://schemas.microsoft.com/office/drawing/2014/main" id="{2E7A3C0D-5F63-9740-883F-39BAE502079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6662737" y="2268538"/>
              <a:ext cx="457200" cy="533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78" name="Line 13">
              <a:extLst>
                <a:ext uri="{FF2B5EF4-FFF2-40B4-BE49-F238E27FC236}">
                  <a16:creationId xmlns:a16="http://schemas.microsoft.com/office/drawing/2014/main" id="{3B45053B-F342-6344-AC17-969794119C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119937" y="2801938"/>
              <a:ext cx="1905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79" name="Text Box 14">
              <a:extLst>
                <a:ext uri="{FF2B5EF4-FFF2-40B4-BE49-F238E27FC236}">
                  <a16:creationId xmlns:a16="http://schemas.microsoft.com/office/drawing/2014/main" id="{34D8090D-5DCE-8543-9238-022B8C61C14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13280" y="2536826"/>
              <a:ext cx="1518364" cy="5230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Ice flow direction</a:t>
              </a:r>
            </a:p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41</a:t>
              </a:r>
              <a:r>
                <a:rPr lang="en-US" altLang="en-US" sz="1400" baseline="30000" dirty="0">
                  <a:solidFill>
                    <a:srgbClr val="000000"/>
                  </a:solidFill>
                  <a:latin typeface="Arial" panose="020B0604020202020204" pitchFamily="34" charset="0"/>
                </a:rPr>
                <a:t>o</a:t>
              </a:r>
              <a:r>
                <a:rPr lang="en-US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 NW</a:t>
              </a:r>
            </a:p>
          </p:txBody>
        </p:sp>
        <p:sp>
          <p:nvSpPr>
            <p:cNvPr id="62480" name="Line 5">
              <a:extLst>
                <a:ext uri="{FF2B5EF4-FFF2-40B4-BE49-F238E27FC236}">
                  <a16:creationId xmlns:a16="http://schemas.microsoft.com/office/drawing/2014/main" id="{E83AD649-D6DE-884A-8343-D502BCD5EBF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118350" y="2801938"/>
              <a:ext cx="3175" cy="9159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81" name="Text Box 7">
              <a:extLst>
                <a:ext uri="{FF2B5EF4-FFF2-40B4-BE49-F238E27FC236}">
                  <a16:creationId xmlns:a16="http://schemas.microsoft.com/office/drawing/2014/main" id="{4CC434E8-7BB4-D04F-B6AA-C4AC291B23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59434" y="4274008"/>
              <a:ext cx="184730" cy="3076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endParaRPr lang="en-US" altLang="en-US" sz="1400" dirty="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62482" name="Line 6">
              <a:extLst>
                <a:ext uri="{FF2B5EF4-FFF2-40B4-BE49-F238E27FC236}">
                  <a16:creationId xmlns:a16="http://schemas.microsoft.com/office/drawing/2014/main" id="{2D594E34-1C49-A544-BBE6-0A283F4FCD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121525" y="3717926"/>
              <a:ext cx="17526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83" name="Line 16">
              <a:extLst>
                <a:ext uri="{FF2B5EF4-FFF2-40B4-BE49-F238E27FC236}">
                  <a16:creationId xmlns:a16="http://schemas.microsoft.com/office/drawing/2014/main" id="{E91D436F-4E53-A946-A61B-8F1F8A0798A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388100" y="2190751"/>
              <a:ext cx="881062" cy="8683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84" name="Line 13">
              <a:extLst>
                <a:ext uri="{FF2B5EF4-FFF2-40B4-BE49-F238E27FC236}">
                  <a16:creationId xmlns:a16="http://schemas.microsoft.com/office/drawing/2014/main" id="{9063E226-D06C-A142-82E4-2023F2C5F9D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254875" y="2190751"/>
              <a:ext cx="1905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Calibri" panose="020F0502020204030204" pitchFamily="34" charset="0"/>
                <a:ea typeface="ＭＳ Ｐゴシック" panose="020B0600070205080204" pitchFamily="34" charset="-128"/>
              </a:endParaRPr>
            </a:p>
          </p:txBody>
        </p:sp>
        <p:sp>
          <p:nvSpPr>
            <p:cNvPr id="62485" name="Text Box 14">
              <a:extLst>
                <a:ext uri="{FF2B5EF4-FFF2-40B4-BE49-F238E27FC236}">
                  <a16:creationId xmlns:a16="http://schemas.microsoft.com/office/drawing/2014/main" id="{8BE42F08-F5CB-0546-A2B0-40CC2BE634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62812" y="1925638"/>
              <a:ext cx="1881188" cy="522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Ice Layer tilt direction</a:t>
              </a:r>
            </a:p>
            <a:p>
              <a:pPr algn="ctr" defTabSz="914400" fontAlgn="base"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n-US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225</a:t>
              </a:r>
              <a:r>
                <a:rPr lang="en-US" altLang="en-US" sz="1400" baseline="30000">
                  <a:solidFill>
                    <a:srgbClr val="000000"/>
                  </a:solidFill>
                  <a:latin typeface="Arial" panose="020B0604020202020204" pitchFamily="34" charset="0"/>
                </a:rPr>
                <a:t>o</a:t>
              </a:r>
              <a:r>
                <a:rPr lang="en-US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 SW</a:t>
              </a:r>
            </a:p>
          </p:txBody>
        </p:sp>
      </p:grpSp>
      <p:pic>
        <p:nvPicPr>
          <p:cNvPr id="62471" name="Bildobjekt 32" descr="Skärmavbild 2011-03-07 kl. 15.25.41.png">
            <a:extLst>
              <a:ext uri="{FF2B5EF4-FFF2-40B4-BE49-F238E27FC236}">
                <a16:creationId xmlns:a16="http://schemas.microsoft.com/office/drawing/2014/main" id="{241AFAD5-F209-6040-AEC9-B6812657DF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346" y="1405523"/>
            <a:ext cx="2905125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ED1EFB-2940-7E4D-B717-4084EB5BF041}"/>
              </a:ext>
            </a:extLst>
          </p:cNvPr>
          <p:cNvSpPr txBox="1"/>
          <p:nvPr/>
        </p:nvSpPr>
        <p:spPr>
          <a:xfrm>
            <a:off x="1735138" y="222207"/>
            <a:ext cx="2408032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ice: step by step</a:t>
            </a:r>
            <a:endParaRPr lang="en-US" sz="2400" dirty="0">
              <a:solidFill>
                <a:prstClr val="black"/>
              </a:solidFill>
              <a:latin typeface="Calibri" panose="020F050202020403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1727F5-1693-F048-BF74-C9FB1670346F}"/>
              </a:ext>
            </a:extLst>
          </p:cNvPr>
          <p:cNvSpPr txBox="1"/>
          <p:nvPr/>
        </p:nvSpPr>
        <p:spPr>
          <a:xfrm>
            <a:off x="8513714" y="1660918"/>
            <a:ext cx="19543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&gt; 100 m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absorption length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limited by dust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00553F-13AE-3845-92BC-552BD55F5D73}"/>
              </a:ext>
            </a:extLst>
          </p:cNvPr>
          <p:cNvSpPr txBox="1"/>
          <p:nvPr/>
        </p:nvSpPr>
        <p:spPr>
          <a:xfrm>
            <a:off x="4616492" y="2876766"/>
            <a:ext cx="199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tilted ice layers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3A26D8-E125-7F4D-B815-B7F18858AD4A}"/>
              </a:ext>
            </a:extLst>
          </p:cNvPr>
          <p:cNvSpPr txBox="1"/>
          <p:nvPr/>
        </p:nvSpPr>
        <p:spPr>
          <a:xfrm>
            <a:off x="2354390" y="5792126"/>
            <a:ext cx="21916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anisotropy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~8% less scattering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41</a:t>
            </a:r>
            <a:r>
              <a:rPr lang="en-US" baseline="30000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0 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NW</a:t>
            </a:r>
            <a:endParaRPr lang="en-US" baseline="30000" dirty="0">
              <a:solidFill>
                <a:prstClr val="black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1" name="Picture 4" descr="always">
            <a:extLst>
              <a:ext uri="{FF2B5EF4-FFF2-40B4-BE49-F238E27FC236}">
                <a16:creationId xmlns:a16="http://schemas.microsoft.com/office/drawing/2014/main" id="{B6359ADB-78A0-A24C-8DA9-EF826325C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15978" y="3913223"/>
            <a:ext cx="3547627" cy="1692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4A2DBE0-0CE5-7C40-A032-2316A104CF6C}"/>
              </a:ext>
            </a:extLst>
          </p:cNvPr>
          <p:cNvSpPr txBox="1"/>
          <p:nvPr/>
        </p:nvSpPr>
        <p:spPr>
          <a:xfrm>
            <a:off x="6788034" y="2425283"/>
            <a:ext cx="1447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ice layers</a:t>
            </a:r>
            <a:endParaRPr lang="en-US" dirty="0">
              <a:solidFill>
                <a:prstClr val="black"/>
              </a:solidFill>
              <a:latin typeface="Calibri" panose="020F050202020403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A72482-029B-2547-BACB-4836A3C77D8A}"/>
              </a:ext>
            </a:extLst>
          </p:cNvPr>
          <p:cNvSpPr txBox="1"/>
          <p:nvPr/>
        </p:nvSpPr>
        <p:spPr>
          <a:xfrm>
            <a:off x="2303094" y="875601"/>
            <a:ext cx="146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hole ice 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89C69A-7EE5-A042-8003-C710B8D7C17C}"/>
              </a:ext>
            </a:extLst>
          </p:cNvPr>
          <p:cNvSpPr txBox="1"/>
          <p:nvPr/>
        </p:nvSpPr>
        <p:spPr>
          <a:xfrm>
            <a:off x="1676940" y="3777920"/>
            <a:ext cx="2505814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birefringence of the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crystal boundaries 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02ECFD-FEE6-ED41-B7C7-DDD1FF240B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1323" y="160167"/>
            <a:ext cx="3393539" cy="22087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836972-C449-1045-B10E-A13A025C8F55}"/>
              </a:ext>
            </a:extLst>
          </p:cNvPr>
          <p:cNvSpPr txBox="1"/>
          <p:nvPr/>
        </p:nvSpPr>
        <p:spPr>
          <a:xfrm>
            <a:off x="7162398" y="591744"/>
            <a:ext cx="28713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no air bubbles/hydrates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below 1350 m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516105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4BDAD16-0EC2-9C49-84F1-1F41E65E0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0" y="3187700"/>
            <a:ext cx="7226300" cy="36703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5B4CD64-4551-9946-91AF-6A7FBE57DD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300" y="-101629"/>
            <a:ext cx="7251700" cy="2819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3F0983-C9A5-8042-9C5E-7AE382EA2787}"/>
              </a:ext>
            </a:extLst>
          </p:cNvPr>
          <p:cNvSpPr txBox="1"/>
          <p:nvPr/>
        </p:nvSpPr>
        <p:spPr>
          <a:xfrm>
            <a:off x="1584630" y="32237"/>
            <a:ext cx="1766829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MASTER</a:t>
            </a: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robotic network</a:t>
            </a:r>
          </a:p>
          <a:p>
            <a:pPr algn="ctr">
              <a:defRPr/>
            </a:pPr>
            <a:endParaRPr lang="en-US" sz="1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optical observations</a:t>
            </a: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TXS 0506+056</a:t>
            </a: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2005</a:t>
            </a:r>
          </a:p>
          <a:p>
            <a:pPr algn="ctr">
              <a:defRPr/>
            </a:pPr>
            <a:endParaRPr lang="en-US" sz="1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blue panels:</a:t>
            </a: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expanded time axis</a:t>
            </a: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years </a:t>
            </a: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seconds</a:t>
            </a:r>
            <a:endParaRPr lang="en-US" sz="1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6AFE676E-4AEE-CA4A-B264-193AFC9F86AE}"/>
              </a:ext>
            </a:extLst>
          </p:cNvPr>
          <p:cNvSpPr/>
          <p:nvPr/>
        </p:nvSpPr>
        <p:spPr bwMode="auto">
          <a:xfrm rot="10800000">
            <a:off x="6624515" y="2596659"/>
            <a:ext cx="281354" cy="535354"/>
          </a:xfrm>
          <a:prstGeom prst="downArrow">
            <a:avLst>
              <a:gd name="adj1" fmla="val 50000"/>
              <a:gd name="adj2" fmla="val 4455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b="1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6" name="Down Arrow 5">
            <a:extLst>
              <a:ext uri="{FF2B5EF4-FFF2-40B4-BE49-F238E27FC236}">
                <a16:creationId xmlns:a16="http://schemas.microsoft.com/office/drawing/2014/main" id="{B0C6CA4D-9B55-2443-ABC5-323A1ADCEF67}"/>
              </a:ext>
            </a:extLst>
          </p:cNvPr>
          <p:cNvSpPr/>
          <p:nvPr/>
        </p:nvSpPr>
        <p:spPr bwMode="auto">
          <a:xfrm rot="10800000">
            <a:off x="7955083" y="2596659"/>
            <a:ext cx="281354" cy="535354"/>
          </a:xfrm>
          <a:prstGeom prst="downArrow">
            <a:avLst>
              <a:gd name="adj1" fmla="val 50000"/>
              <a:gd name="adj2" fmla="val 4455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b="1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B8A197-8204-124F-A477-78DF0DC920DE}"/>
              </a:ext>
            </a:extLst>
          </p:cNvPr>
          <p:cNvSpPr txBox="1"/>
          <p:nvPr/>
        </p:nvSpPr>
        <p:spPr>
          <a:xfrm>
            <a:off x="6794191" y="2676157"/>
            <a:ext cx="12875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seconds after</a:t>
            </a:r>
          </a:p>
          <a:p>
            <a:pPr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2014-15 burst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88E686-50B2-4C47-B038-BCA14EA2E1CB}"/>
              </a:ext>
            </a:extLst>
          </p:cNvPr>
          <p:cNvSpPr/>
          <p:nvPr/>
        </p:nvSpPr>
        <p:spPr>
          <a:xfrm>
            <a:off x="6489700" y="2666532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seconds after</a:t>
            </a: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IC170922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A5461CC-6CDA-854F-9D8C-11DB59BA25EB}"/>
              </a:ext>
            </a:extLst>
          </p:cNvPr>
          <p:cNvSpPr/>
          <p:nvPr/>
        </p:nvSpPr>
        <p:spPr bwMode="auto">
          <a:xfrm>
            <a:off x="7148026" y="465993"/>
            <a:ext cx="634849" cy="993531"/>
          </a:xfrm>
          <a:prstGeom prst="ellipse">
            <a:avLst/>
          </a:prstGeom>
          <a:noFill/>
          <a:ln w="2857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b="1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9AC1607-0D5F-C244-8E01-E52679C69BEF}"/>
              </a:ext>
            </a:extLst>
          </p:cNvPr>
          <p:cNvSpPr/>
          <p:nvPr/>
        </p:nvSpPr>
        <p:spPr bwMode="auto">
          <a:xfrm>
            <a:off x="8302382" y="260046"/>
            <a:ext cx="634849" cy="993531"/>
          </a:xfrm>
          <a:prstGeom prst="ellipse">
            <a:avLst/>
          </a:prstGeom>
          <a:noFill/>
          <a:ln w="2857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b="1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527F88-CBE9-2B44-AF5B-A33250C6C236}"/>
              </a:ext>
            </a:extLst>
          </p:cNvPr>
          <p:cNvSpPr txBox="1"/>
          <p:nvPr/>
        </p:nvSpPr>
        <p:spPr>
          <a:xfrm>
            <a:off x="1584163" y="3132002"/>
            <a:ext cx="1790875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variation of flux</a:t>
            </a: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times</a:t>
            </a:r>
          </a:p>
          <a:p>
            <a:pPr algn="ctr">
              <a:defRPr/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signal-to-noise</a:t>
            </a:r>
          </a:p>
          <a:p>
            <a:pPr algn="ctr">
              <a:defRPr/>
            </a:pPr>
            <a:endParaRPr lang="en-US" sz="1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US" sz="1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US" sz="1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hour-scale</a:t>
            </a:r>
          </a:p>
          <a:p>
            <a:pPr algn="ctr">
              <a:defRPr/>
            </a:pPr>
            <a:r>
              <a:rPr lang="en-US" sz="1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variability of the</a:t>
            </a:r>
          </a:p>
          <a:p>
            <a:pPr algn="ctr">
              <a:defRPr/>
            </a:pPr>
            <a:r>
              <a:rPr lang="en-US" sz="1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after</a:t>
            </a:r>
          </a:p>
          <a:p>
            <a:pPr algn="ctr">
              <a:defRPr/>
            </a:pPr>
            <a:r>
              <a:rPr lang="en-US" sz="1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neutrino emission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3C4E5D-C7F4-6148-B980-932CD3A35FCA}"/>
              </a:ext>
            </a:extLst>
          </p:cNvPr>
          <p:cNvSpPr/>
          <p:nvPr/>
        </p:nvSpPr>
        <p:spPr bwMode="auto">
          <a:xfrm>
            <a:off x="1644675" y="4215865"/>
            <a:ext cx="1682238" cy="1041698"/>
          </a:xfrm>
          <a:prstGeom prst="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b="1">
              <a:solidFill>
                <a:srgbClr val="FFFFFF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38851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B6C3F-28B6-BC41-BE85-03731EE62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765585"/>
            <a:ext cx="9144000" cy="5326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52108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FB995CF-D694-AD47-8904-46D46C381B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2838" y="1810706"/>
            <a:ext cx="7461386" cy="47783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24866D-8DC9-4D45-8B04-723463234E00}"/>
              </a:ext>
            </a:extLst>
          </p:cNvPr>
          <p:cNvSpPr txBox="1"/>
          <p:nvPr/>
        </p:nvSpPr>
        <p:spPr>
          <a:xfrm>
            <a:off x="2005936" y="212855"/>
            <a:ext cx="534633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measurement understood</a:t>
            </a: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shower consistent with the hadronic decay</a:t>
            </a:r>
          </a:p>
          <a:p>
            <a:pPr defTabSz="914400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of a weak intermediate boson W</a:t>
            </a: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identification of anti-electron neutrino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E0B7B7-07DF-7541-8B03-829B79D2B3F6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0813" y="120524"/>
            <a:ext cx="2373239" cy="15696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9E15261-BB23-5F47-841A-BE0ABFD7A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270" y="2013358"/>
            <a:ext cx="1976414" cy="6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34120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DD947E-509D-0B41-A23C-0B83037B53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1334" y="3183881"/>
            <a:ext cx="4656667" cy="3707987"/>
          </a:xfrm>
          <a:prstGeom prst="rect">
            <a:avLst/>
          </a:prstGeom>
        </p:spPr>
      </p:pic>
      <p:pic>
        <p:nvPicPr>
          <p:cNvPr id="2" name="Picture 1" descr="NewFermiPlot.pdf">
            <a:extLst>
              <a:ext uri="{FF2B5EF4-FFF2-40B4-BE49-F238E27FC236}">
                <a16:creationId xmlns:a16="http://schemas.microsoft.com/office/drawing/2014/main" id="{71070BD5-1569-0049-AF7A-E06CFB05ED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600" y="1"/>
            <a:ext cx="5313769" cy="3985327"/>
          </a:xfrm>
          <a:prstGeom prst="rect">
            <a:avLst/>
          </a:prstGeom>
        </p:spPr>
      </p:pic>
      <p:sp>
        <p:nvSpPr>
          <p:cNvPr id="4" name="Down Arrow 3">
            <a:extLst>
              <a:ext uri="{FF2B5EF4-FFF2-40B4-BE49-F238E27FC236}">
                <a16:creationId xmlns:a16="http://schemas.microsoft.com/office/drawing/2014/main" id="{97D7B05C-C4F2-4940-A318-BFED83E845EB}"/>
              </a:ext>
            </a:extLst>
          </p:cNvPr>
          <p:cNvSpPr/>
          <p:nvPr/>
        </p:nvSpPr>
        <p:spPr bwMode="auto">
          <a:xfrm rot="19060772">
            <a:off x="4442641" y="1110869"/>
            <a:ext cx="325128" cy="470954"/>
          </a:xfrm>
          <a:prstGeom prst="downArrow">
            <a:avLst/>
          </a:prstGeom>
          <a:solidFill>
            <a:schemeClr val="tx1"/>
          </a:solidFill>
          <a:ln w="31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87392" tIns="43696" rIns="87392" bIns="43696" numCol="1" rtlCol="0" anchor="t" anchorCtr="0" compatLnSpc="1">
            <a:prstTxWarp prst="textNoShape">
              <a:avLst/>
            </a:prstTxWarp>
          </a:bodyPr>
          <a:lstStyle/>
          <a:p>
            <a:pPr defTabSz="8738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720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82E474-8297-6B4E-913C-655CACC71756}"/>
              </a:ext>
            </a:extLst>
          </p:cNvPr>
          <p:cNvSpPr txBox="1"/>
          <p:nvPr/>
        </p:nvSpPr>
        <p:spPr>
          <a:xfrm>
            <a:off x="2345268" y="2531535"/>
            <a:ext cx="857927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-2.15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1C66B9-B723-0B4A-A3AA-1C3067FA3A92}"/>
              </a:ext>
            </a:extLst>
          </p:cNvPr>
          <p:cNvSpPr/>
          <p:nvPr/>
        </p:nvSpPr>
        <p:spPr>
          <a:xfrm>
            <a:off x="6657929" y="5733535"/>
            <a:ext cx="744114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-2.5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5E623A-3591-E34A-BA0B-C7BDB0A4AC69}"/>
              </a:ext>
            </a:extLst>
          </p:cNvPr>
          <p:cNvSpPr txBox="1"/>
          <p:nvPr/>
        </p:nvSpPr>
        <p:spPr>
          <a:xfrm>
            <a:off x="2139156" y="4135691"/>
            <a:ext cx="3722205" cy="233910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pionic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photons accompanying the neutrinos lose energy in the source even before reaching the extragalactic background.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 a result, the photons emerge below Fermi threshold, at MeV energies and below, in X-rays, … radio.</a:t>
            </a:r>
            <a:r>
              <a:rPr lang="en-US" dirty="0"/>
              <a:t> 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897B2F9-43D6-0241-8752-1C39A3C21AC0}"/>
              </a:ext>
            </a:extLst>
          </p:cNvPr>
          <p:cNvCxnSpPr>
            <a:cxnSpLocks/>
          </p:cNvCxnSpPr>
          <p:nvPr/>
        </p:nvCxnSpPr>
        <p:spPr bwMode="auto">
          <a:xfrm flipV="1">
            <a:off x="3789806" y="3725333"/>
            <a:ext cx="3762464" cy="956734"/>
          </a:xfrm>
          <a:prstGeom prst="straightConnector1">
            <a:avLst/>
          </a:prstGeom>
          <a:solidFill>
            <a:schemeClr val="accent1"/>
          </a:solidFill>
          <a:ln w="31750" cap="flat" cmpd="sng" algn="ctr">
            <a:solidFill>
              <a:schemeClr val="tx1">
                <a:alpha val="36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A73DBD18-00BF-E448-B125-3267EAC64E1A}"/>
              </a:ext>
            </a:extLst>
          </p:cNvPr>
          <p:cNvSpPr txBox="1"/>
          <p:nvPr/>
        </p:nvSpPr>
        <p:spPr>
          <a:xfrm>
            <a:off x="7029987" y="1214409"/>
            <a:ext cx="3084499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source opaque to protons that</a:t>
            </a:r>
          </a:p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efficiently produces neutrinos</a:t>
            </a:r>
          </a:p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is opaque to gamma rays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0541C1-4468-D84C-B2E5-674D4B0D8A9A}"/>
              </a:ext>
            </a:extLst>
          </p:cNvPr>
          <p:cNvSpPr txBox="1"/>
          <p:nvPr/>
        </p:nvSpPr>
        <p:spPr>
          <a:xfrm>
            <a:off x="6501634" y="18579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690397"/>
      </p:ext>
    </p:extLst>
  </p:cSld>
  <p:clrMapOvr>
    <a:masterClrMapping/>
  </p:clrMapOvr>
  <p:transition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4EA9F3-2099-9649-8194-F9EF726E8A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5548" y="1110235"/>
            <a:ext cx="7180904" cy="4637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082287"/>
      </p:ext>
    </p:extLst>
  </p:cSld>
  <p:clrMapOvr>
    <a:masterClrMapping/>
  </p:clrMapOvr>
  <p:transition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9608" y="338043"/>
            <a:ext cx="8672784" cy="1113253"/>
          </a:xfrm>
        </p:spPr>
        <p:txBody>
          <a:bodyPr>
            <a:normAutofit/>
          </a:bodyPr>
          <a:lstStyle/>
          <a:p>
            <a:r>
              <a:rPr lang="en-US" sz="2000" b="0" dirty="0">
                <a:latin typeface="Arial" charset="0"/>
                <a:ea typeface="Arial" charset="0"/>
                <a:cs typeface="Arial" charset="0"/>
              </a:rPr>
              <a:t>light from </a:t>
            </a:r>
            <a:r>
              <a:rPr lang="en-US" sz="2000" b="0" dirty="0" err="1">
                <a:latin typeface="Arial" charset="0"/>
                <a:ea typeface="Arial" charset="0"/>
                <a:cs typeface="Arial" charset="0"/>
              </a:rPr>
              <a:t>nutau</a:t>
            </a:r>
            <a:r>
              <a:rPr lang="en-US" sz="2000" b="0" dirty="0">
                <a:latin typeface="Arial" charset="0"/>
                <a:ea typeface="Arial" charset="0"/>
                <a:cs typeface="Arial" charset="0"/>
              </a:rPr>
              <a:t> interaction and tau decay</a:t>
            </a:r>
            <a:endParaRPr lang="en-US" sz="2800" b="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5800" y="1195460"/>
            <a:ext cx="6439951" cy="5362277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960A6C-B113-C143-AB58-7000EAC7F395}"/>
              </a:ext>
            </a:extLst>
          </p:cNvPr>
          <p:cNvCxnSpPr>
            <a:cxnSpLocks/>
          </p:cNvCxnSpPr>
          <p:nvPr/>
        </p:nvCxnSpPr>
        <p:spPr>
          <a:xfrm>
            <a:off x="6730482" y="1091512"/>
            <a:ext cx="1082744" cy="620785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E995399-CB65-A64D-A244-6EBB4618865E}"/>
              </a:ext>
            </a:extLst>
          </p:cNvPr>
          <p:cNvCxnSpPr>
            <a:cxnSpLocks/>
          </p:cNvCxnSpPr>
          <p:nvPr/>
        </p:nvCxnSpPr>
        <p:spPr>
          <a:xfrm>
            <a:off x="8017079" y="1082181"/>
            <a:ext cx="233772" cy="1182847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3800321-8908-8D44-B129-0178D412D96E}"/>
              </a:ext>
            </a:extLst>
          </p:cNvPr>
          <p:cNvSpPr txBox="1"/>
          <p:nvPr/>
        </p:nvSpPr>
        <p:spPr>
          <a:xfrm>
            <a:off x="3453468" y="107210"/>
            <a:ext cx="5490606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cosmic tau neutrino with 17m lifetime</a:t>
            </a:r>
          </a:p>
        </p:txBody>
      </p:sp>
    </p:spTree>
    <p:extLst>
      <p:ext uri="{BB962C8B-B14F-4D97-AF65-F5344CB8AC3E}">
        <p14:creationId xmlns:p14="http://schemas.microsoft.com/office/powerpoint/2010/main" val="1449623119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8706C6D-386B-E64F-8E9E-C310E32F32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121" y="1263753"/>
            <a:ext cx="5564645" cy="53138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87E463E-C608-524C-9250-C9384744F59A}"/>
              </a:ext>
            </a:extLst>
          </p:cNvPr>
          <p:cNvSpPr txBox="1"/>
          <p:nvPr/>
        </p:nvSpPr>
        <p:spPr>
          <a:xfrm>
            <a:off x="3481120" y="212791"/>
            <a:ext cx="4857226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400" dirty="0">
                <a:latin typeface="Arial"/>
                <a:cs typeface="Arial"/>
              </a:rPr>
              <a:t>oscillations of </a:t>
            </a:r>
            <a:r>
              <a:rPr lang="en-US" sz="2400" dirty="0" err="1">
                <a:latin typeface="Arial"/>
                <a:cs typeface="Arial"/>
              </a:rPr>
              <a:t>PeV</a:t>
            </a:r>
            <a:r>
              <a:rPr lang="en-US" sz="2400" dirty="0">
                <a:latin typeface="Arial"/>
                <a:cs typeface="Arial"/>
              </a:rPr>
              <a:t> neutrinos over</a:t>
            </a:r>
          </a:p>
          <a:p>
            <a:pPr algn="ctr">
              <a:defRPr/>
            </a:pPr>
            <a:r>
              <a:rPr lang="en-US" sz="2400" dirty="0">
                <a:latin typeface="Arial"/>
                <a:cs typeface="Arial"/>
              </a:rPr>
              <a:t>cosmic distances to 1:1:1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1367" y="5370837"/>
            <a:ext cx="8949267" cy="112315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400" dirty="0">
                <a:latin typeface="Arial" charset="0"/>
                <a:ea typeface="Arial" charset="0"/>
                <a:cs typeface="Arial" charset="0"/>
              </a:rPr>
              <a:t>oscillating </a:t>
            </a:r>
            <a:r>
              <a:rPr lang="en-US" sz="2400" dirty="0" err="1">
                <a:latin typeface="Arial" charset="0"/>
                <a:ea typeface="Arial" charset="0"/>
                <a:cs typeface="Arial" charset="0"/>
              </a:rPr>
              <a:t>PeV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 neutrinos (7.5 years starting events)</a:t>
            </a:r>
          </a:p>
        </p:txBody>
      </p:sp>
    </p:spTree>
    <p:extLst>
      <p:ext uri="{BB962C8B-B14F-4D97-AF65-F5344CB8AC3E}">
        <p14:creationId xmlns:p14="http://schemas.microsoft.com/office/powerpoint/2010/main" val="2726503833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C8E7FF-FE6A-5848-81B0-0A0826E9D6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3367" y="101241"/>
            <a:ext cx="6001406" cy="32414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B1CD3A-5080-A040-9AA5-326622DD2C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4842492"/>
            <a:ext cx="9144000" cy="191426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A6CFB8-8FA5-A840-9F1B-4D2D42812FDE}"/>
              </a:ext>
            </a:extLst>
          </p:cNvPr>
          <p:cNvSpPr/>
          <p:nvPr/>
        </p:nvSpPr>
        <p:spPr>
          <a:xfrm>
            <a:off x="6611007" y="5496910"/>
            <a:ext cx="2448910" cy="1198180"/>
          </a:xfrm>
          <a:prstGeom prst="rect">
            <a:avLst/>
          </a:prstGeom>
          <a:solidFill>
            <a:srgbClr val="C00000">
              <a:alpha val="35301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E62BA2-9154-C245-9361-119722F7288B}"/>
              </a:ext>
            </a:extLst>
          </p:cNvPr>
          <p:cNvSpPr txBox="1"/>
          <p:nvPr/>
        </p:nvSpPr>
        <p:spPr>
          <a:xfrm>
            <a:off x="1864706" y="101812"/>
            <a:ext cx="3068469" cy="175432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between</a:t>
            </a:r>
          </a:p>
          <a:p>
            <a:pPr algn="ctr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cores of active galaxies</a:t>
            </a:r>
          </a:p>
          <a:p>
            <a:pPr algn="ctr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</a:p>
          <a:p>
            <a:pPr algn="ctr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cosmic neutrinos</a:t>
            </a:r>
          </a:p>
          <a:p>
            <a:pPr lvl="0" algn="ctr"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g </a:t>
            </a: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-2.03; 2.6</a:t>
            </a:r>
            <a:r>
              <a:rPr lang="en-US" sz="24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s</a:t>
            </a:r>
            <a:r>
              <a:rPr lang="en-US" sz="2800" dirty="0">
                <a:solidFill>
                  <a:prstClr val="black"/>
                </a:solidFill>
                <a:latin typeface="Symbol" pitchFamily="2" charset="2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trial)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E307E9-37A4-134B-90C8-96F968AF3C88}"/>
              </a:ext>
            </a:extLst>
          </p:cNvPr>
          <p:cNvSpPr txBox="1"/>
          <p:nvPr/>
        </p:nvSpPr>
        <p:spPr>
          <a:xfrm>
            <a:off x="1974511" y="3388651"/>
            <a:ext cx="8334333" cy="132343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selection: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X-ray catalogues 2RXS + XMMSL2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 WISE catalogue: X-rays associated with the core produce infrared</a:t>
            </a:r>
          </a:p>
          <a:p>
            <a:pPr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light on dust at the center of the galaxy</a:t>
            </a:r>
          </a:p>
        </p:txBody>
      </p:sp>
      <p:pic>
        <p:nvPicPr>
          <p:cNvPr id="8" name="Google Shape;75;p15">
            <a:extLst>
              <a:ext uri="{FF2B5EF4-FFF2-40B4-BE49-F238E27FC236}">
                <a16:creationId xmlns:a16="http://schemas.microsoft.com/office/drawing/2014/main" id="{FC2EE516-9D45-2647-AAD3-3379B636ECB4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1" y="1855566"/>
            <a:ext cx="3749879" cy="1748344"/>
          </a:xfrm>
          <a:prstGeom prst="rect">
            <a:avLst/>
          </a:prstGeom>
          <a:noFill/>
          <a:ln>
            <a:noFill/>
          </a:ln>
          <a:effectLst>
            <a:softEdge rad="248939"/>
          </a:effectLst>
        </p:spPr>
      </p:pic>
    </p:spTree>
    <p:extLst>
      <p:ext uri="{BB962C8B-B14F-4D97-AF65-F5344CB8AC3E}">
        <p14:creationId xmlns:p14="http://schemas.microsoft.com/office/powerpoint/2010/main" val="52170932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2">
            <a:extLst>
              <a:ext uri="{FF2B5EF4-FFF2-40B4-BE49-F238E27FC236}">
                <a16:creationId xmlns:a16="http://schemas.microsoft.com/office/drawing/2014/main" id="{07D6F40C-33DC-F68A-ED8A-014062AD42D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427900" y="-74544"/>
          <a:ext cx="9240101" cy="69351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215873" imgH="9168254" progId="">
                  <p:embed/>
                </p:oleObj>
              </mc:Choice>
              <mc:Fallback>
                <p:oleObj r:id="rId2" imgW="12215873" imgH="9168254" progId="">
                  <p:embed/>
                  <p:pic>
                    <p:nvPicPr>
                      <p:cNvPr id="5" name="Object 2">
                        <a:extLst>
                          <a:ext uri="{FF2B5EF4-FFF2-40B4-BE49-F238E27FC236}">
                            <a16:creationId xmlns:a16="http://schemas.microsoft.com/office/drawing/2014/main" id="{07D6F40C-33DC-F68A-ED8A-014062AD42D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7900" y="-74544"/>
                        <a:ext cx="9240101" cy="6935166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BF825C52-C7D1-BA74-4798-A2C021A497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8466" y="304881"/>
            <a:ext cx="8698966" cy="49673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733B17-3E10-637E-00B8-538AC3FE20E2}"/>
              </a:ext>
            </a:extLst>
          </p:cNvPr>
          <p:cNvSpPr txBox="1"/>
          <p:nvPr/>
        </p:nvSpPr>
        <p:spPr>
          <a:xfrm>
            <a:off x="1569137" y="3600625"/>
            <a:ext cx="9212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E14D1D-57C0-C346-3784-D2106C33DCC4}"/>
              </a:ext>
            </a:extLst>
          </p:cNvPr>
          <p:cNvSpPr txBox="1"/>
          <p:nvPr/>
        </p:nvSpPr>
        <p:spPr>
          <a:xfrm>
            <a:off x="2287006" y="2042399"/>
            <a:ext cx="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GeV </a:t>
            </a:r>
            <a:r>
              <a:rPr lang="en-US" sz="2400" dirty="0">
                <a:solidFill>
                  <a:prstClr val="white"/>
                </a:solidFill>
                <a:latin typeface="Symbol" pitchFamily="2" charset="2"/>
                <a:cs typeface="Arial" panose="020B0604020202020204" pitchFamily="34" charset="0"/>
              </a:rPr>
              <a:t>g</a:t>
            </a:r>
            <a:endParaRPr lang="en-US" dirty="0">
              <a:solidFill>
                <a:prstClr val="white"/>
              </a:solidFill>
              <a:latin typeface="Symbol" pitchFamily="2" charset="2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A46CDA-98DC-0E43-5686-F711B2209B31}"/>
              </a:ext>
            </a:extLst>
          </p:cNvPr>
          <p:cNvSpPr txBox="1"/>
          <p:nvPr/>
        </p:nvSpPr>
        <p:spPr>
          <a:xfrm>
            <a:off x="8088088" y="3892272"/>
            <a:ext cx="48006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TeV</a:t>
            </a: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showers</a:t>
            </a:r>
            <a:r>
              <a:rPr lang="en-US" sz="2400" dirty="0">
                <a:solidFill>
                  <a:prstClr val="white"/>
                </a:solidFill>
                <a:latin typeface="Symbol" pitchFamily="2" charset="2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Ice3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prstClr val="white"/>
              </a:solidFill>
              <a:latin typeface="Symbol" pitchFamily="2" charset="2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603B4C-E6E0-E184-4627-11CA96AA7697}"/>
              </a:ext>
            </a:extLst>
          </p:cNvPr>
          <p:cNvSpPr txBox="1"/>
          <p:nvPr/>
        </p:nvSpPr>
        <p:spPr>
          <a:xfrm>
            <a:off x="2091331" y="3026544"/>
            <a:ext cx="2531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prstClr val="white"/>
                </a:solidFill>
                <a:latin typeface="Symbol" pitchFamily="2" charset="2"/>
              </a:rPr>
              <a:t>n </a:t>
            </a: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</a:t>
            </a:r>
            <a:r>
              <a:rPr lang="en-US" sz="2400" dirty="0">
                <a:solidFill>
                  <a:prstClr val="white"/>
                </a:solidFill>
                <a:latin typeface="Symbol" pitchFamily="2" charset="2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2D41F6-0C1A-D2EA-DE69-600DFB6F3F69}"/>
              </a:ext>
            </a:extLst>
          </p:cNvPr>
          <p:cNvSpPr txBox="1"/>
          <p:nvPr/>
        </p:nvSpPr>
        <p:spPr>
          <a:xfrm>
            <a:off x="2091330" y="5722123"/>
            <a:ext cx="76622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Fermi (GeV gamma rays) and </a:t>
            </a:r>
            <a:r>
              <a:rPr lang="en-US" sz="2400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TeV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neutrinos)</a:t>
            </a:r>
          </a:p>
          <a:p>
            <a:pPr algn="ctr">
              <a:defRPr/>
            </a:pP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the same Galactic plane</a:t>
            </a:r>
          </a:p>
        </p:txBody>
      </p:sp>
    </p:spTree>
    <p:extLst>
      <p:ext uri="{BB962C8B-B14F-4D97-AF65-F5344CB8AC3E}">
        <p14:creationId xmlns:p14="http://schemas.microsoft.com/office/powerpoint/2010/main" val="351598930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5761834-C8A1-76AE-8D77-0DCC5727AC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698" y="717030"/>
            <a:ext cx="8484345" cy="53928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4B6C77F-5DE4-8F6C-CAC0-B7B4869B8017}"/>
              </a:ext>
            </a:extLst>
          </p:cNvPr>
          <p:cNvSpPr txBox="1"/>
          <p:nvPr/>
        </p:nvSpPr>
        <p:spPr>
          <a:xfrm>
            <a:off x="2492101" y="6140972"/>
            <a:ext cx="7063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flux is ~ 10% of the extragalactic flux at 30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TeV</a:t>
            </a: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1850543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3F6D0E2-E5FE-E263-6C0E-D62CD3F6C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569" y="142875"/>
            <a:ext cx="4520519" cy="31853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3BF340C-A975-2F68-0F48-5E4EC8E194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914" y="53959"/>
            <a:ext cx="4403823" cy="33631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B0D664-3D5A-6BBD-E2A2-5D88475909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8994" y="3534744"/>
            <a:ext cx="9294011" cy="33232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DF54427-26AF-A90A-D1F4-54C48449E9AE}"/>
              </a:ext>
            </a:extLst>
          </p:cNvPr>
          <p:cNvSpPr txBox="1"/>
          <p:nvPr/>
        </p:nvSpPr>
        <p:spPr>
          <a:xfrm>
            <a:off x="426785" y="4464843"/>
            <a:ext cx="5677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=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2D7F4EF-9EBC-BE3C-C222-F61D34F3E51A}"/>
              </a:ext>
            </a:extLst>
          </p:cNvPr>
          <p:cNvSpPr txBox="1"/>
          <p:nvPr/>
        </p:nvSpPr>
        <p:spPr>
          <a:xfrm>
            <a:off x="2156791" y="142875"/>
            <a:ext cx="912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protons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894A9B-726D-A582-0028-B4E89B1D0259}"/>
              </a:ext>
            </a:extLst>
          </p:cNvPr>
          <p:cNvSpPr txBox="1"/>
          <p:nvPr/>
        </p:nvSpPr>
        <p:spPr>
          <a:xfrm>
            <a:off x="2156791" y="1182106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helium</a:t>
            </a:r>
          </a:p>
        </p:txBody>
      </p:sp>
      <p:sp>
        <p:nvSpPr>
          <p:cNvPr id="2" name="Right Arrow 1">
            <a:extLst>
              <a:ext uri="{FF2B5EF4-FFF2-40B4-BE49-F238E27FC236}">
                <a16:creationId xmlns:a16="http://schemas.microsoft.com/office/drawing/2014/main" id="{BA37C546-4034-F68C-9255-51654EFB4185}"/>
              </a:ext>
            </a:extLst>
          </p:cNvPr>
          <p:cNvSpPr/>
          <p:nvPr/>
        </p:nvSpPr>
        <p:spPr>
          <a:xfrm>
            <a:off x="5606795" y="130912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490362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C0338C-2C2B-AA88-34FD-515E460D5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3490" y="1154322"/>
            <a:ext cx="7345018" cy="52853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C9DB02-777C-8826-B869-BAB4810954D9}"/>
              </a:ext>
            </a:extLst>
          </p:cNvPr>
          <p:cNvSpPr txBox="1"/>
          <p:nvPr/>
        </p:nvSpPr>
        <p:spPr>
          <a:xfrm>
            <a:off x="3057930" y="444483"/>
            <a:ext cx="67529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flux in other galaxies relative to our own: neutrinos (blue) and gamma rays (red)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C0DA180-6CE6-C364-D9A8-E34BDD31E2D2}"/>
              </a:ext>
            </a:extLst>
          </p:cNvPr>
          <p:cNvCxnSpPr>
            <a:cxnSpLocks/>
          </p:cNvCxnSpPr>
          <p:nvPr/>
        </p:nvCxnSpPr>
        <p:spPr>
          <a:xfrm>
            <a:off x="3805287" y="2694832"/>
            <a:ext cx="2370226" cy="0"/>
          </a:xfrm>
          <a:prstGeom prst="straightConnector1">
            <a:avLst/>
          </a:prstGeom>
          <a:ln w="73025">
            <a:solidFill>
              <a:srgbClr val="5134FF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70C20B5C-ABA1-E22A-7A86-C64ED759D369}"/>
              </a:ext>
            </a:extLst>
          </p:cNvPr>
          <p:cNvSpPr txBox="1"/>
          <p:nvPr/>
        </p:nvSpPr>
        <p:spPr>
          <a:xfrm>
            <a:off x="6434406" y="6470814"/>
            <a:ext cx="42335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Fang, Gallagher, </a:t>
            </a:r>
            <a:r>
              <a:rPr lang="en-US" sz="16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Halzen</a:t>
            </a:r>
            <a:r>
              <a:rPr lang="en-US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(Nature Astronomy)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46F53AB-EB1D-ADDA-37CB-8F4034F83594}"/>
              </a:ext>
            </a:extLst>
          </p:cNvPr>
          <p:cNvCxnSpPr>
            <a:cxnSpLocks/>
          </p:cNvCxnSpPr>
          <p:nvPr/>
        </p:nvCxnSpPr>
        <p:spPr>
          <a:xfrm>
            <a:off x="1806805" y="4157556"/>
            <a:ext cx="1683641" cy="0"/>
          </a:xfrm>
          <a:prstGeom prst="straightConnector1">
            <a:avLst/>
          </a:prstGeom>
          <a:ln w="7302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3170338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529BA1-E4DC-5045-B6F6-E308B76FC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1001" y="452708"/>
            <a:ext cx="8744563" cy="41749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2493E23-7279-2B46-A98E-5CE3A8688A53}"/>
              </a:ext>
            </a:extLst>
          </p:cNvPr>
          <p:cNvSpPr txBox="1"/>
          <p:nvPr/>
        </p:nvSpPr>
        <p:spPr>
          <a:xfrm>
            <a:off x="1716435" y="5659765"/>
            <a:ext cx="8759129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for non-uniform sky map in 10 years of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IceCube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:</a:t>
            </a:r>
          </a:p>
          <a:p>
            <a:pPr algn="ctr"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mostly resulting from 4 extragalactic source candidates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00EF20-F331-9242-A813-3886FEF616A6}"/>
              </a:ext>
            </a:extLst>
          </p:cNvPr>
          <p:cNvSpPr/>
          <p:nvPr/>
        </p:nvSpPr>
        <p:spPr>
          <a:xfrm>
            <a:off x="1412032" y="191902"/>
            <a:ext cx="9367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pre-trial p-value for clustering of high energy neutrinos</a:t>
            </a:r>
            <a:r>
              <a:rPr lang="en-US" dirty="0"/>
              <a:t> </a:t>
            </a:r>
            <a:endParaRPr lang="en-US" sz="24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32E0C6-4B56-0A4B-9FF8-E0DA2618159F}"/>
              </a:ext>
            </a:extLst>
          </p:cNvPr>
          <p:cNvSpPr/>
          <p:nvPr/>
        </p:nvSpPr>
        <p:spPr>
          <a:xfrm>
            <a:off x="2886364" y="4627667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hottest spot coincident with NGC 1068 (M77)  (2.9</a:t>
            </a:r>
            <a:r>
              <a:rPr lang="en-US" sz="2400" dirty="0">
                <a:solidFill>
                  <a:srgbClr val="000000"/>
                </a:solidFill>
                <a:latin typeface="Symbol" pitchFamily="2" charset="2"/>
                <a:cs typeface="Arial" panose="020B0604020202020204" pitchFamily="34" charset="0"/>
              </a:rPr>
              <a:t>s)</a:t>
            </a:r>
          </a:p>
        </p:txBody>
      </p:sp>
    </p:spTree>
    <p:extLst>
      <p:ext uri="{BB962C8B-B14F-4D97-AF65-F5344CB8AC3E}">
        <p14:creationId xmlns:p14="http://schemas.microsoft.com/office/powerpoint/2010/main" val="3128383928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B6C3FCC-CAA7-3E42-B2BD-AE7FABA334E6}"/>
              </a:ext>
            </a:extLst>
          </p:cNvPr>
          <p:cNvSpPr/>
          <p:nvPr/>
        </p:nvSpPr>
        <p:spPr>
          <a:xfrm>
            <a:off x="3787291" y="5979399"/>
            <a:ext cx="5097870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limits and interesting fluctuations (?)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9C370D-2000-F343-B01E-C7673B66FD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318" y="330697"/>
            <a:ext cx="8229364" cy="5535668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B76CFAF-F88F-8B40-A1CB-4FC074B507FF}"/>
              </a:ext>
            </a:extLst>
          </p:cNvPr>
          <p:cNvCxnSpPr>
            <a:cxnSpLocks/>
          </p:cNvCxnSpPr>
          <p:nvPr/>
        </p:nvCxnSpPr>
        <p:spPr>
          <a:xfrm>
            <a:off x="6653939" y="2808851"/>
            <a:ext cx="0" cy="18442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1139CAC-2F57-E549-8D10-4CE4999B80B9}"/>
              </a:ext>
            </a:extLst>
          </p:cNvPr>
          <p:cNvCxnSpPr>
            <a:cxnSpLocks/>
          </p:cNvCxnSpPr>
          <p:nvPr/>
        </p:nvCxnSpPr>
        <p:spPr>
          <a:xfrm>
            <a:off x="6973580" y="2960176"/>
            <a:ext cx="0" cy="10317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A7A54E0-DA98-4D4F-B2BF-4F5D4D4F8267}"/>
              </a:ext>
            </a:extLst>
          </p:cNvPr>
          <p:cNvCxnSpPr>
            <a:cxnSpLocks/>
          </p:cNvCxnSpPr>
          <p:nvPr/>
        </p:nvCxnSpPr>
        <p:spPr>
          <a:xfrm>
            <a:off x="7915467" y="2717049"/>
            <a:ext cx="0" cy="55662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9C9DF2D-6971-F84A-9A32-35AF60228BDB}"/>
              </a:ext>
            </a:extLst>
          </p:cNvPr>
          <p:cNvCxnSpPr>
            <a:cxnSpLocks/>
          </p:cNvCxnSpPr>
          <p:nvPr/>
        </p:nvCxnSpPr>
        <p:spPr>
          <a:xfrm>
            <a:off x="9397139" y="2960177"/>
            <a:ext cx="0" cy="20635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B611A82-285E-C248-B748-F865A5F7CF66}"/>
              </a:ext>
            </a:extLst>
          </p:cNvPr>
          <p:cNvSpPr txBox="1"/>
          <p:nvPr/>
        </p:nvSpPr>
        <p:spPr>
          <a:xfrm>
            <a:off x="6336226" y="2439519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NGC 1068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4847C0-1CF9-BC41-B002-808EDFD59FA0}"/>
              </a:ext>
            </a:extLst>
          </p:cNvPr>
          <p:cNvSpPr txBox="1"/>
          <p:nvPr/>
        </p:nvSpPr>
        <p:spPr>
          <a:xfrm>
            <a:off x="6710045" y="2649313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TXS 0506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F5F4B37-553D-B34D-9733-63A8CACFACD6}"/>
              </a:ext>
            </a:extLst>
          </p:cNvPr>
          <p:cNvSpPr txBox="1"/>
          <p:nvPr/>
        </p:nvSpPr>
        <p:spPr>
          <a:xfrm>
            <a:off x="7610935" y="2436770"/>
            <a:ext cx="1742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PKS 1424+240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6D9E63-628F-7342-8395-A4B95F41D0B2}"/>
              </a:ext>
            </a:extLst>
          </p:cNvPr>
          <p:cNvSpPr txBox="1"/>
          <p:nvPr/>
        </p:nvSpPr>
        <p:spPr>
          <a:xfrm>
            <a:off x="9079425" y="2650215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>
              <a:defRPr/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GB9</a:t>
            </a:r>
          </a:p>
        </p:txBody>
      </p:sp>
    </p:spTree>
    <p:extLst>
      <p:ext uri="{BB962C8B-B14F-4D97-AF65-F5344CB8AC3E}">
        <p14:creationId xmlns:p14="http://schemas.microsoft.com/office/powerpoint/2010/main" val="363147893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0957B1-7380-C743-A2DB-AC321CF4CC45}"/>
              </a:ext>
            </a:extLst>
          </p:cNvPr>
          <p:cNvSpPr txBox="1"/>
          <p:nvPr/>
        </p:nvSpPr>
        <p:spPr>
          <a:xfrm>
            <a:off x="2265100" y="482302"/>
            <a:ext cx="7661800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neutrinos produced in the gamma-ray obscured core of NGC 1068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E43FA3-55EB-134B-880C-42BCDB27B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700" y="1178886"/>
            <a:ext cx="6832600" cy="40640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C03CD9-B004-8948-A469-688EA3ECA4FD}"/>
              </a:ext>
            </a:extLst>
          </p:cNvPr>
          <p:cNvCxnSpPr/>
          <p:nvPr/>
        </p:nvCxnSpPr>
        <p:spPr>
          <a:xfrm>
            <a:off x="4443369" y="4815282"/>
            <a:ext cx="251670" cy="755009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E14B8D-2737-B14D-9340-2A5CC90B591B}"/>
              </a:ext>
            </a:extLst>
          </p:cNvPr>
          <p:cNvCxnSpPr>
            <a:cxnSpLocks/>
          </p:cNvCxnSpPr>
          <p:nvPr/>
        </p:nvCxnSpPr>
        <p:spPr>
          <a:xfrm flipH="1">
            <a:off x="5810774" y="4803980"/>
            <a:ext cx="313888" cy="755009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6E25400-AF0B-5F4E-91D7-1D8803FA72BF}"/>
              </a:ext>
            </a:extLst>
          </p:cNvPr>
          <p:cNvCxnSpPr>
            <a:cxnSpLocks/>
          </p:cNvCxnSpPr>
          <p:nvPr/>
        </p:nvCxnSpPr>
        <p:spPr>
          <a:xfrm flipH="1">
            <a:off x="8906312" y="4815280"/>
            <a:ext cx="195744" cy="75501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8C8316-C8D6-D24F-83B6-451B547499E9}"/>
              </a:ext>
            </a:extLst>
          </p:cNvPr>
          <p:cNvCxnSpPr/>
          <p:nvPr/>
        </p:nvCxnSpPr>
        <p:spPr>
          <a:xfrm>
            <a:off x="7719270" y="4803980"/>
            <a:ext cx="251670" cy="755009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E4D33FE-0495-B346-9630-E308CAFC5271}"/>
              </a:ext>
            </a:extLst>
          </p:cNvPr>
          <p:cNvSpPr txBox="1"/>
          <p:nvPr/>
        </p:nvSpPr>
        <p:spPr>
          <a:xfrm>
            <a:off x="6930145" y="5558988"/>
            <a:ext cx="2975495" cy="707886"/>
          </a:xfrm>
          <a:prstGeom prst="rect">
            <a:avLst/>
          </a:prstGeom>
          <a:noFill/>
          <a:ln w="19050">
            <a:solidFill>
              <a:schemeClr val="tx2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range of neutrino flux:</a:t>
            </a:r>
          </a:p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protons versus electrons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8EFEE4-AF6C-774F-A83D-BC1CDCDE02A0}"/>
              </a:ext>
            </a:extLst>
          </p:cNvPr>
          <p:cNvSpPr txBox="1"/>
          <p:nvPr/>
        </p:nvSpPr>
        <p:spPr>
          <a:xfrm>
            <a:off x="3671583" y="5570209"/>
            <a:ext cx="2912727" cy="707886"/>
          </a:xfrm>
          <a:prstGeom prst="rect">
            <a:avLst/>
          </a:prstGeom>
          <a:noFill/>
          <a:ln w="19050">
            <a:solidFill>
              <a:schemeClr val="tx2">
                <a:lumMod val="95000"/>
                <a:lumOff val="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accompanying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pionic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photons</a:t>
            </a:r>
          </a:p>
        </p:txBody>
      </p:sp>
    </p:spTree>
    <p:extLst>
      <p:ext uri="{BB962C8B-B14F-4D97-AF65-F5344CB8AC3E}">
        <p14:creationId xmlns:p14="http://schemas.microsoft.com/office/powerpoint/2010/main" val="4031823398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3BC07C-3638-6B4F-8234-8BEC354004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0976" y="695792"/>
            <a:ext cx="6103526" cy="44733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0957B1-7380-C743-A2DB-AC321CF4CC45}"/>
              </a:ext>
            </a:extLst>
          </p:cNvPr>
          <p:cNvSpPr txBox="1"/>
          <p:nvPr/>
        </p:nvSpPr>
        <p:spPr>
          <a:xfrm>
            <a:off x="2265100" y="230365"/>
            <a:ext cx="7661800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neutrinos produced in the gamma-ray obscured core of NGC 1068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4D33FE-0495-B346-9630-E308CAFC5271}"/>
              </a:ext>
            </a:extLst>
          </p:cNvPr>
          <p:cNvSpPr txBox="1"/>
          <p:nvPr/>
        </p:nvSpPr>
        <p:spPr>
          <a:xfrm>
            <a:off x="5276471" y="5216861"/>
            <a:ext cx="3956532" cy="707886"/>
          </a:xfrm>
          <a:prstGeom prst="rect">
            <a:avLst/>
          </a:prstGeom>
          <a:noFill/>
          <a:ln w="19050">
            <a:solidFill>
              <a:schemeClr val="tx2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neutrino flux:</a:t>
            </a:r>
          </a:p>
          <a:p>
            <a:pPr algn="ctr"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proton-proton and proton-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gamma</a:t>
            </a: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8EFEE4-AF6C-774F-A83D-BC1CDCDE02A0}"/>
              </a:ext>
            </a:extLst>
          </p:cNvPr>
          <p:cNvSpPr txBox="1"/>
          <p:nvPr/>
        </p:nvSpPr>
        <p:spPr>
          <a:xfrm>
            <a:off x="3238676" y="5868761"/>
            <a:ext cx="2912727" cy="707886"/>
          </a:xfrm>
          <a:prstGeom prst="rect">
            <a:avLst/>
          </a:prstGeom>
          <a:noFill/>
          <a:ln w="19050">
            <a:solidFill>
              <a:schemeClr val="tx2">
                <a:lumMod val="95000"/>
                <a:lumOff val="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accompanying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pionic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photons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C00C130-5E16-1E4A-97D9-2CF944EEB678}"/>
              </a:ext>
            </a:extLst>
          </p:cNvPr>
          <p:cNvCxnSpPr>
            <a:cxnSpLocks/>
            <a:stCxn id="15" idx="0"/>
          </p:cNvCxnSpPr>
          <p:nvPr/>
        </p:nvCxnSpPr>
        <p:spPr>
          <a:xfrm flipV="1">
            <a:off x="4695039" y="2876485"/>
            <a:ext cx="0" cy="2992277"/>
          </a:xfrm>
          <a:prstGeom prst="straightConnector1">
            <a:avLst/>
          </a:prstGeom>
          <a:ln w="41275">
            <a:solidFill>
              <a:schemeClr val="tx1"/>
            </a:solidFill>
            <a:prstDash val="sysDot"/>
            <a:tailEnd type="stealt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E42472F-C6EC-A545-9482-1EF90160420F}"/>
              </a:ext>
            </a:extLst>
          </p:cNvPr>
          <p:cNvCxnSpPr>
            <a:cxnSpLocks/>
            <a:stCxn id="13" idx="0"/>
          </p:cNvCxnSpPr>
          <p:nvPr/>
        </p:nvCxnSpPr>
        <p:spPr>
          <a:xfrm flipV="1">
            <a:off x="7254737" y="2860937"/>
            <a:ext cx="0" cy="2355925"/>
          </a:xfrm>
          <a:prstGeom prst="straightConnector1">
            <a:avLst/>
          </a:prstGeom>
          <a:ln w="41275">
            <a:solidFill>
              <a:schemeClr val="tx1"/>
            </a:solidFill>
            <a:prstDash val="sysDot"/>
            <a:tailEnd type="stealt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7183987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3" name="Line 5"/>
          <p:cNvSpPr>
            <a:spLocks noChangeShapeType="1"/>
          </p:cNvSpPr>
          <p:nvPr/>
        </p:nvSpPr>
        <p:spPr bwMode="auto">
          <a:xfrm>
            <a:off x="3515485" y="2133191"/>
            <a:ext cx="1724562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4038600" y="2287053"/>
            <a:ext cx="2235200" cy="1086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7" name="Rectangle 9"/>
          <p:cNvSpPr>
            <a:spLocks noChangeArrowheads="1"/>
          </p:cNvSpPr>
          <p:nvPr/>
        </p:nvSpPr>
        <p:spPr bwMode="auto">
          <a:xfrm>
            <a:off x="1752600" y="609600"/>
            <a:ext cx="43434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8" name="Text Box 10"/>
          <p:cNvSpPr txBox="1">
            <a:spLocks noChangeArrowheads="1"/>
          </p:cNvSpPr>
          <p:nvPr/>
        </p:nvSpPr>
        <p:spPr bwMode="auto">
          <a:xfrm>
            <a:off x="1981201" y="579439"/>
            <a:ext cx="361156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 BEAMS: HEAVEN &amp; EARTH</a:t>
            </a:r>
            <a:endParaRPr lang="en-US" sz="2000">
              <a:solidFill>
                <a:srgbClr val="000000"/>
              </a:solidFill>
              <a:latin typeface="Lucida Grande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9" name="Rectangle 11"/>
          <p:cNvSpPr>
            <a:spLocks noChangeArrowheads="1"/>
          </p:cNvSpPr>
          <p:nvPr/>
        </p:nvSpPr>
        <p:spPr bwMode="auto">
          <a:xfrm>
            <a:off x="1981200" y="533400"/>
            <a:ext cx="3657600" cy="533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0" name="Text Box 12"/>
          <p:cNvSpPr txBox="1">
            <a:spLocks noChangeArrowheads="1"/>
          </p:cNvSpPr>
          <p:nvPr/>
        </p:nvSpPr>
        <p:spPr bwMode="auto">
          <a:xfrm>
            <a:off x="1873250" y="228601"/>
            <a:ext cx="41913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>
                <a:solidFill>
                  <a:srgbClr val="000055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</a:t>
            </a:r>
            <a:r>
              <a:rPr lang="en-US" sz="24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 Beams: Heaven &amp; Earth</a:t>
            </a:r>
          </a:p>
        </p:txBody>
      </p:sp>
      <p:sp>
        <p:nvSpPr>
          <p:cNvPr id="252948" name="Rectangle 20"/>
          <p:cNvSpPr>
            <a:spLocks noChangeArrowheads="1"/>
          </p:cNvSpPr>
          <p:nvPr/>
        </p:nvSpPr>
        <p:spPr bwMode="auto">
          <a:xfrm>
            <a:off x="3013152" y="3701534"/>
            <a:ext cx="1295400" cy="369332"/>
          </a:xfrm>
          <a:prstGeom prst="rect">
            <a:avLst/>
          </a:prstGeom>
          <a:solidFill>
            <a:srgbClr val="0033CC">
              <a:alpha val="17000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9" name="Text Box 21"/>
          <p:cNvSpPr txBox="1">
            <a:spLocks noChangeArrowheads="1"/>
          </p:cNvSpPr>
          <p:nvPr/>
        </p:nvSpPr>
        <p:spPr bwMode="auto">
          <a:xfrm>
            <a:off x="1717753" y="263526"/>
            <a:ext cx="4817695" cy="46166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noFill/>
          </a:ln>
          <a:effectLst/>
        </p:spPr>
        <p:txBody>
          <a:bodyPr wrap="none">
            <a:spAutoFit/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n</a:t>
            </a:r>
            <a:r>
              <a:rPr lang="en-US" sz="240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and </a:t>
            </a:r>
            <a:r>
              <a:rPr lang="en-US" sz="240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240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beams : heaven and earth</a:t>
            </a:r>
          </a:p>
        </p:txBody>
      </p:sp>
      <p:pic>
        <p:nvPicPr>
          <p:cNvPr id="10" name="Graphic 9" descr="Comment Like with solid fill">
            <a:extLst>
              <a:ext uri="{FF2B5EF4-FFF2-40B4-BE49-F238E27FC236}">
                <a16:creationId xmlns:a16="http://schemas.microsoft.com/office/drawing/2014/main" id="{7195E714-D214-374C-A07B-24525C67FB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64043" y="4725026"/>
            <a:ext cx="793168" cy="793168"/>
          </a:xfrm>
          <a:prstGeom prst="rect">
            <a:avLst/>
          </a:prstGeom>
        </p:spPr>
      </p:pic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1404144" y="228600"/>
            <a:ext cx="5084763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252941" name="Picture 13" descr="Shingle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56038" y="23319"/>
            <a:ext cx="5254307" cy="6800565"/>
          </a:xfrm>
          <a:prstGeom prst="rect">
            <a:avLst/>
          </a:prstGeom>
          <a:pattFill prst="shingle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015102-3593-E041-804A-1C2702DF1D28}"/>
              </a:ext>
            </a:extLst>
          </p:cNvPr>
          <p:cNvSpPr txBox="1"/>
          <p:nvPr/>
        </p:nvSpPr>
        <p:spPr>
          <a:xfrm>
            <a:off x="5049532" y="115002"/>
            <a:ext cx="5486060" cy="6617196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endParaRPr lang="en-ZA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ZA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efficient neutrino production sites are</a:t>
            </a:r>
          </a:p>
          <a:p>
            <a:pPr algn="ctr"/>
            <a:r>
              <a:rPr lang="en-ZA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likely to be optically thick to gamma</a:t>
            </a:r>
          </a:p>
          <a:p>
            <a:pPr algn="ctr"/>
            <a:r>
              <a:rPr lang="en-ZA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rays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ZA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 no correlation between gamma-ray and neutrino activity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342900" indent="-342900">
              <a:buFont typeface="Wingdings" pitchFamily="2" charset="2"/>
              <a:buChar char="à"/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 target efficient at converting protons</a:t>
            </a:r>
          </a:p>
          <a:p>
            <a:pPr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   into neutrinos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unlikely to be</a:t>
            </a:r>
          </a:p>
          <a:p>
            <a:pPr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transparent to high energy photons.</a:t>
            </a:r>
          </a:p>
          <a:p>
            <a:pPr>
              <a:defRPr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à"/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examples: diffuse flux below 100 </a:t>
            </a:r>
            <a:r>
              <a:rPr lang="en-US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TeV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,</a:t>
            </a:r>
          </a:p>
          <a:p>
            <a:pPr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    TXS 2014-15 burst, NGC 1068.</a:t>
            </a:r>
          </a:p>
          <a:p>
            <a:pPr>
              <a:defRPr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à"/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the energy in </a:t>
            </a:r>
            <a:r>
              <a:rPr lang="en-US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pionic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photons is already</a:t>
            </a:r>
          </a:p>
          <a:p>
            <a:pPr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   absorbed in the target and likely to</a:t>
            </a:r>
          </a:p>
          <a:p>
            <a:pPr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   appear at MeV energies or below.</a:t>
            </a:r>
          </a:p>
          <a:p>
            <a:pPr>
              <a:defRPr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marL="342900" indent="-342900">
              <a:buFont typeface="Wingdings" pitchFamily="2" charset="2"/>
              <a:buChar char="à"/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IC170922? The source is not a blazar when the neutrino is emitted.</a:t>
            </a:r>
          </a:p>
          <a:p>
            <a:pPr marL="342900" indent="-342900">
              <a:buFont typeface="Wingdings" pitchFamily="2" charset="2"/>
              <a:buChar char="à"/>
              <a:defRPr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91E96D-A2B8-2348-B4F3-32D380986974}"/>
              </a:ext>
            </a:extLst>
          </p:cNvPr>
          <p:cNvSpPr txBox="1"/>
          <p:nvPr/>
        </p:nvSpPr>
        <p:spPr>
          <a:xfrm>
            <a:off x="4481805" y="263524"/>
            <a:ext cx="558397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970384"/>
      </p:ext>
    </p:extLst>
  </p:cSld>
  <p:clrMapOvr>
    <a:masterClrMapping/>
  </p:clrMapOvr>
  <p:transition>
    <p:wipe dir="d"/>
  </p:transition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D8372173-C775-1627-18BC-13411EEF0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023" y="2961861"/>
            <a:ext cx="4871977" cy="389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3F5039C5-B7E2-8E0E-BBDD-0720443C5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338" y="0"/>
            <a:ext cx="4868368" cy="389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253827"/>
      </p:ext>
    </p:extLst>
  </p:cSld>
  <p:clrMapOvr>
    <a:masterClrMapping/>
  </p:clrMapOvr>
</p:sld>
</file>

<file path=ppt/theme/theme1.xml><?xml version="1.0" encoding="utf-8"?>
<a:theme xmlns:a="http://schemas.openxmlformats.org/drawingml/2006/main" name="5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9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Title, Bullets &amp; Photo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, Bullets &amp; Photo">
      <a:majorFont>
        <a:latin typeface="Gill Sans Light"/>
        <a:ea typeface=""/>
        <a:cs typeface=""/>
      </a:majorFont>
      <a:minorFont>
        <a:latin typeface="Helvetica Neu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Title, Bullets &amp; Phot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8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0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8.xml><?xml version="1.0" encoding="utf-8"?>
<a:theme xmlns:a="http://schemas.openxmlformats.org/drawingml/2006/main" name="16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2_kallen_halzen">
  <a:themeElements>
    <a:clrScheme name="kallen_halze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llen_halze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llen_halze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llen_halze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llen_halze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24_Office Theme">
  <a:themeElements>
    <a:clrScheme name="1_Office Them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1_Office Theme">
      <a:majorFont>
        <a:latin typeface="Calibri"/>
        <a:ea typeface="ＭＳ Ｐゴシック"/>
        <a:cs typeface=""/>
      </a:majorFont>
      <a:minorFont>
        <a:latin typeface="Calibri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1_Office Them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1_DESY_template">
  <a:themeElements>
    <a:clrScheme name="2_DESY_Vortrag_3-1 14">
      <a:dk1>
        <a:srgbClr val="000000"/>
      </a:dk1>
      <a:lt1>
        <a:srgbClr val="FFFFFF"/>
      </a:lt1>
      <a:dk2>
        <a:srgbClr val="FFFFFF"/>
      </a:dk2>
      <a:lt2>
        <a:srgbClr val="808080"/>
      </a:lt2>
      <a:accent1>
        <a:srgbClr val="00A5EB"/>
      </a:accent1>
      <a:accent2>
        <a:srgbClr val="F28E00"/>
      </a:accent2>
      <a:accent3>
        <a:srgbClr val="FFFFFF"/>
      </a:accent3>
      <a:accent4>
        <a:srgbClr val="000000"/>
      </a:accent4>
      <a:accent5>
        <a:srgbClr val="AACFF3"/>
      </a:accent5>
      <a:accent6>
        <a:srgbClr val="DB8000"/>
      </a:accent6>
      <a:hlink>
        <a:srgbClr val="00A5EB"/>
      </a:hlink>
      <a:folHlink>
        <a:srgbClr val="808080"/>
      </a:folHlink>
    </a:clrScheme>
    <a:fontScheme name="2_DESY_Vortrag_3-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2_DESY_Vortrag_3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3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14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1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4.xml><?xml version="1.0" encoding="utf-8"?>
<a:theme xmlns:a="http://schemas.openxmlformats.org/drawingml/2006/main" name="12_Default Design">
  <a:themeElements>
    <a:clrScheme name="7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7_Default Design">
      <a:majorFont>
        <a:latin typeface="Times New Roman"/>
        <a:ea typeface="ＭＳ Ｐゴシック"/>
        <a:cs typeface="ＭＳ Ｐゴシック"/>
      </a:majorFont>
      <a:minorFont>
        <a:latin typeface="Times New Roman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7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6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3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4_DESY_template">
  <a:themeElements>
    <a:clrScheme name="2_DESY_Vortrag_3-1 14">
      <a:dk1>
        <a:srgbClr val="000000"/>
      </a:dk1>
      <a:lt1>
        <a:srgbClr val="FFFFFF"/>
      </a:lt1>
      <a:dk2>
        <a:srgbClr val="FFFFFF"/>
      </a:dk2>
      <a:lt2>
        <a:srgbClr val="808080"/>
      </a:lt2>
      <a:accent1>
        <a:srgbClr val="00A5EB"/>
      </a:accent1>
      <a:accent2>
        <a:srgbClr val="F28E00"/>
      </a:accent2>
      <a:accent3>
        <a:srgbClr val="FFFFFF"/>
      </a:accent3>
      <a:accent4>
        <a:srgbClr val="000000"/>
      </a:accent4>
      <a:accent5>
        <a:srgbClr val="AACFF3"/>
      </a:accent5>
      <a:accent6>
        <a:srgbClr val="DB8000"/>
      </a:accent6>
      <a:hlink>
        <a:srgbClr val="00A5EB"/>
      </a:hlink>
      <a:folHlink>
        <a:srgbClr val="808080"/>
      </a:folHlink>
    </a:clrScheme>
    <a:fontScheme name="2_DESY_Vortrag_3-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2_DESY_Vortrag_3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3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14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2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2_Slides5x4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1.xml><?xml version="1.0" encoding="utf-8"?>
<a:theme xmlns:a="http://schemas.openxmlformats.org/drawingml/2006/main" name="3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2.xml><?xml version="1.0" encoding="utf-8"?>
<a:theme xmlns:a="http://schemas.openxmlformats.org/drawingml/2006/main" name="3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3.xml><?xml version="1.0" encoding="utf-8"?>
<a:theme xmlns:a="http://schemas.openxmlformats.org/drawingml/2006/main" name="1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4.xml><?xml version="1.0" encoding="utf-8"?>
<a:theme xmlns:a="http://schemas.openxmlformats.org/drawingml/2006/main" name="7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65" charset="0"/>
            <a:ea typeface="ＭＳ Ｐゴシック" pitchFamily="-65" charset="-128"/>
            <a:cs typeface="ＭＳ Ｐゴシック" pitchFamily="-65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65" charset="0"/>
            <a:ea typeface="ＭＳ Ｐゴシック" pitchFamily="-65" charset="-128"/>
            <a:cs typeface="ＭＳ Ｐゴシック" pitchFamily="-65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5.xml><?xml version="1.0" encoding="utf-8"?>
<a:theme xmlns:a="http://schemas.openxmlformats.org/drawingml/2006/main" name="17_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6.xml><?xml version="1.0" encoding="utf-8"?>
<a:theme xmlns:a="http://schemas.openxmlformats.org/drawingml/2006/main" name="2_DESY_template">
  <a:themeElements>
    <a:clrScheme name="2_DESY_Vortrag_3-1 14">
      <a:dk1>
        <a:srgbClr val="000000"/>
      </a:dk1>
      <a:lt1>
        <a:srgbClr val="FFFFFF"/>
      </a:lt1>
      <a:dk2>
        <a:srgbClr val="FFFFFF"/>
      </a:dk2>
      <a:lt2>
        <a:srgbClr val="808080"/>
      </a:lt2>
      <a:accent1>
        <a:srgbClr val="00A5EB"/>
      </a:accent1>
      <a:accent2>
        <a:srgbClr val="F28E00"/>
      </a:accent2>
      <a:accent3>
        <a:srgbClr val="FFFFFF"/>
      </a:accent3>
      <a:accent4>
        <a:srgbClr val="000000"/>
      </a:accent4>
      <a:accent5>
        <a:srgbClr val="AACFF3"/>
      </a:accent5>
      <a:accent6>
        <a:srgbClr val="DB8000"/>
      </a:accent6>
      <a:hlink>
        <a:srgbClr val="00A5EB"/>
      </a:hlink>
      <a:folHlink>
        <a:srgbClr val="808080"/>
      </a:folHlink>
    </a:clrScheme>
    <a:fontScheme name="2_DESY_Vortrag_3-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2_DESY_Vortrag_3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3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14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7.xml><?xml version="1.0" encoding="utf-8"?>
<a:theme xmlns:a="http://schemas.openxmlformats.org/drawingml/2006/main" name="18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8.xml><?xml version="1.0" encoding="utf-8"?>
<a:theme xmlns:a="http://schemas.openxmlformats.org/drawingml/2006/main" name="3_DESY_template">
  <a:themeElements>
    <a:clrScheme name="2_DESY_Vortrag_3-1 14">
      <a:dk1>
        <a:srgbClr val="000000"/>
      </a:dk1>
      <a:lt1>
        <a:srgbClr val="FFFFFF"/>
      </a:lt1>
      <a:dk2>
        <a:srgbClr val="FFFFFF"/>
      </a:dk2>
      <a:lt2>
        <a:srgbClr val="808080"/>
      </a:lt2>
      <a:accent1>
        <a:srgbClr val="00A5EB"/>
      </a:accent1>
      <a:accent2>
        <a:srgbClr val="F28E00"/>
      </a:accent2>
      <a:accent3>
        <a:srgbClr val="FFFFFF"/>
      </a:accent3>
      <a:accent4>
        <a:srgbClr val="000000"/>
      </a:accent4>
      <a:accent5>
        <a:srgbClr val="AACFF3"/>
      </a:accent5>
      <a:accent6>
        <a:srgbClr val="DB8000"/>
      </a:accent6>
      <a:hlink>
        <a:srgbClr val="00A5EB"/>
      </a:hlink>
      <a:folHlink>
        <a:srgbClr val="808080"/>
      </a:folHlink>
    </a:clrScheme>
    <a:fontScheme name="2_DESY_Vortrag_3-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2_DESY_Vortrag_3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3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14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9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0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1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2.xml><?xml version="1.0" encoding="utf-8"?>
<a:theme xmlns:a="http://schemas.openxmlformats.org/drawingml/2006/main" name="19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3.xml><?xml version="1.0" encoding="utf-8"?>
<a:theme xmlns:a="http://schemas.openxmlformats.org/drawingml/2006/main" name="6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4.xml><?xml version="1.0" encoding="utf-8"?>
<a:theme xmlns:a="http://schemas.openxmlformats.org/drawingml/2006/main" name="1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5.xml><?xml version="1.0" encoding="utf-8"?>
<a:theme xmlns:a="http://schemas.openxmlformats.org/drawingml/2006/main" name="13_Default Design">
  <a:themeElements>
    <a:clrScheme name="3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3_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3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6.xml><?xml version="1.0" encoding="utf-8"?>
<a:theme xmlns:a="http://schemas.openxmlformats.org/drawingml/2006/main" name="1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7.xml><?xml version="1.0" encoding="utf-8"?>
<a:theme xmlns:a="http://schemas.openxmlformats.org/drawingml/2006/main" name="3_Title, Bullets &amp; Photo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, Bullets &amp; Photo">
      <a:majorFont>
        <a:latin typeface="Gill Sans Light"/>
        <a:ea typeface=""/>
        <a:cs typeface=""/>
      </a:majorFont>
      <a:minorFont>
        <a:latin typeface="Helvetica Neu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Title, Bullets &amp; Phot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8.xml><?xml version="1.0" encoding="utf-8"?>
<a:theme xmlns:a="http://schemas.openxmlformats.org/drawingml/2006/main" name="15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9.xml><?xml version="1.0" encoding="utf-8"?>
<a:theme xmlns:a="http://schemas.openxmlformats.org/drawingml/2006/main" name="3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6506</TotalTime>
  <Words>3149</Words>
  <Application>Microsoft Macintosh PowerPoint</Application>
  <PresentationFormat>Widescreen</PresentationFormat>
  <Paragraphs>716</Paragraphs>
  <Slides>106</Slides>
  <Notes>35</Notes>
  <HiddenSlides>6</HiddenSlides>
  <MMClips>6</MMClips>
  <ScaleCrop>false</ScaleCrop>
  <HeadingPairs>
    <vt:vector size="8" baseType="variant">
      <vt:variant>
        <vt:lpstr>Fonts Used</vt:lpstr>
      </vt:variant>
      <vt:variant>
        <vt:i4>20</vt:i4>
      </vt:variant>
      <vt:variant>
        <vt:lpstr>Theme</vt:lpstr>
      </vt:variant>
      <vt:variant>
        <vt:i4>39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106</vt:i4>
      </vt:variant>
    </vt:vector>
  </HeadingPairs>
  <TitlesOfParts>
    <vt:vector size="165" baseType="lpstr">
      <vt:lpstr>ＭＳ Ｐゴシック</vt:lpstr>
      <vt:lpstr>-apple-system</vt:lpstr>
      <vt:lpstr>Areal</vt:lpstr>
      <vt:lpstr>Arial</vt:lpstr>
      <vt:lpstr>Arial Black</vt:lpstr>
      <vt:lpstr>Arial Regular</vt:lpstr>
      <vt:lpstr>Avenir</vt:lpstr>
      <vt:lpstr>Calibri</vt:lpstr>
      <vt:lpstr>Calibri Light</vt:lpstr>
      <vt:lpstr>Century Gothic</vt:lpstr>
      <vt:lpstr>Gill Sans Light</vt:lpstr>
      <vt:lpstr>Helvetica Neue</vt:lpstr>
      <vt:lpstr>Impact</vt:lpstr>
      <vt:lpstr>Inter</vt:lpstr>
      <vt:lpstr>Inter Light</vt:lpstr>
      <vt:lpstr>Lucida Grande</vt:lpstr>
      <vt:lpstr>Symbol</vt:lpstr>
      <vt:lpstr>Times</vt:lpstr>
      <vt:lpstr>Times New Roman</vt:lpstr>
      <vt:lpstr>Wingdings</vt:lpstr>
      <vt:lpstr>5_Office Theme</vt:lpstr>
      <vt:lpstr>7_Office Theme</vt:lpstr>
      <vt:lpstr>9_Office Theme</vt:lpstr>
      <vt:lpstr>2_Title, Bullets &amp; Photo</vt:lpstr>
      <vt:lpstr>8_Default Design</vt:lpstr>
      <vt:lpstr>10_Office Theme</vt:lpstr>
      <vt:lpstr>2_Office Theme</vt:lpstr>
      <vt:lpstr>16_Office Theme</vt:lpstr>
      <vt:lpstr>2_kallen_halzen</vt:lpstr>
      <vt:lpstr>24_Office Theme</vt:lpstr>
      <vt:lpstr>1_DESY_template</vt:lpstr>
      <vt:lpstr>11_Office Theme</vt:lpstr>
      <vt:lpstr>3_Office Theme</vt:lpstr>
      <vt:lpstr>12_Default Design</vt:lpstr>
      <vt:lpstr>16_Default Design</vt:lpstr>
      <vt:lpstr>32_Office Theme</vt:lpstr>
      <vt:lpstr>4_DESY_template</vt:lpstr>
      <vt:lpstr>25_Office Theme</vt:lpstr>
      <vt:lpstr>8_Office Theme</vt:lpstr>
      <vt:lpstr>2_Slides5x4</vt:lpstr>
      <vt:lpstr>33_Office Theme</vt:lpstr>
      <vt:lpstr>34_Office Theme</vt:lpstr>
      <vt:lpstr>13_Office Theme</vt:lpstr>
      <vt:lpstr>7_Blank Presentation</vt:lpstr>
      <vt:lpstr>17_Office Theme</vt:lpstr>
      <vt:lpstr>2_DESY_template</vt:lpstr>
      <vt:lpstr>18_Office Theme</vt:lpstr>
      <vt:lpstr>3_DESY_template</vt:lpstr>
      <vt:lpstr>1_Office Theme</vt:lpstr>
      <vt:lpstr>Office Theme</vt:lpstr>
      <vt:lpstr>4_Office Theme</vt:lpstr>
      <vt:lpstr>19_Office Theme</vt:lpstr>
      <vt:lpstr>6_Office Theme</vt:lpstr>
      <vt:lpstr>12_Office Theme</vt:lpstr>
      <vt:lpstr>13_Default Design</vt:lpstr>
      <vt:lpstr>14_Office Theme</vt:lpstr>
      <vt:lpstr>3_Title, Bullets &amp; Photo</vt:lpstr>
      <vt:lpstr>15_Office Theme</vt:lpstr>
      <vt:lpstr>35_Office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where is the neutrino Galactic plane?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overflow sides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light from nutau interaction and tau decay</vt:lpstr>
      <vt:lpstr>oscillating PeV neutrinos (7.5 years starting events)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FRANCIS L HALZEN</dc:creator>
  <cp:lastModifiedBy>FRANCIS L HALZEN</cp:lastModifiedBy>
  <cp:revision>887</cp:revision>
  <cp:lastPrinted>2023-04-04T02:32:23Z</cp:lastPrinted>
  <dcterms:created xsi:type="dcterms:W3CDTF">2020-03-09T14:52:14Z</dcterms:created>
  <dcterms:modified xsi:type="dcterms:W3CDTF">2024-06-02T15:07:48Z</dcterms:modified>
</cp:coreProperties>
</file>