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9.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7.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8.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9.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20.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21.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22.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23.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4.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5.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6.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711" r:id="rId3"/>
    <p:sldMasterId id="2147483748" r:id="rId4"/>
    <p:sldMasterId id="2147483751" r:id="rId5"/>
    <p:sldMasterId id="2147483765" r:id="rId6"/>
    <p:sldMasterId id="2147483778" r:id="rId7"/>
    <p:sldMasterId id="2147483790" r:id="rId8"/>
    <p:sldMasterId id="2147483814" r:id="rId9"/>
    <p:sldMasterId id="2147483827" r:id="rId10"/>
    <p:sldMasterId id="2147483841" r:id="rId11"/>
    <p:sldMasterId id="2147483853" r:id="rId12"/>
    <p:sldMasterId id="2147483865" r:id="rId13"/>
    <p:sldMasterId id="2147483877" r:id="rId14"/>
    <p:sldMasterId id="2147483890" r:id="rId15"/>
    <p:sldMasterId id="2147483915" r:id="rId16"/>
    <p:sldMasterId id="2147483927" r:id="rId17"/>
    <p:sldMasterId id="2147483939" r:id="rId18"/>
    <p:sldMasterId id="2147483951" r:id="rId19"/>
    <p:sldMasterId id="2147483988" r:id="rId20"/>
    <p:sldMasterId id="2147484000" r:id="rId21"/>
    <p:sldMasterId id="2147484012" r:id="rId22"/>
    <p:sldMasterId id="2147484036" r:id="rId23"/>
    <p:sldMasterId id="2147484048" r:id="rId24"/>
    <p:sldMasterId id="2147484060" r:id="rId25"/>
    <p:sldMasterId id="2147484074" r:id="rId26"/>
    <p:sldMasterId id="2147484086" r:id="rId27"/>
  </p:sldMasterIdLst>
  <p:notesMasterIdLst>
    <p:notesMasterId r:id="rId107"/>
  </p:notesMasterIdLst>
  <p:sldIdLst>
    <p:sldId id="257" r:id="rId28"/>
    <p:sldId id="427" r:id="rId29"/>
    <p:sldId id="543" r:id="rId30"/>
    <p:sldId id="544" r:id="rId31"/>
    <p:sldId id="491" r:id="rId32"/>
    <p:sldId id="719" r:id="rId33"/>
    <p:sldId id="1070" r:id="rId34"/>
    <p:sldId id="720" r:id="rId35"/>
    <p:sldId id="1053" r:id="rId36"/>
    <p:sldId id="1089" r:id="rId37"/>
    <p:sldId id="275" r:id="rId38"/>
    <p:sldId id="556" r:id="rId39"/>
    <p:sldId id="724" r:id="rId40"/>
    <p:sldId id="865" r:id="rId41"/>
    <p:sldId id="883" r:id="rId42"/>
    <p:sldId id="286" r:id="rId43"/>
    <p:sldId id="1044" r:id="rId44"/>
    <p:sldId id="1088" r:id="rId45"/>
    <p:sldId id="760" r:id="rId46"/>
    <p:sldId id="1062" r:id="rId47"/>
    <p:sldId id="867" r:id="rId48"/>
    <p:sldId id="1093" r:id="rId49"/>
    <p:sldId id="1052" r:id="rId50"/>
    <p:sldId id="1086" r:id="rId51"/>
    <p:sldId id="661" r:id="rId52"/>
    <p:sldId id="1087" r:id="rId53"/>
    <p:sldId id="885" r:id="rId54"/>
    <p:sldId id="527" r:id="rId55"/>
    <p:sldId id="886" r:id="rId56"/>
    <p:sldId id="524" r:id="rId57"/>
    <p:sldId id="1090" r:id="rId58"/>
    <p:sldId id="481" r:id="rId59"/>
    <p:sldId id="483" r:id="rId60"/>
    <p:sldId id="1051" r:id="rId61"/>
    <p:sldId id="539" r:id="rId62"/>
    <p:sldId id="663" r:id="rId63"/>
    <p:sldId id="1063" r:id="rId64"/>
    <p:sldId id="1037" r:id="rId65"/>
    <p:sldId id="951" r:id="rId66"/>
    <p:sldId id="1075" r:id="rId67"/>
    <p:sldId id="1105" r:id="rId68"/>
    <p:sldId id="952" r:id="rId69"/>
    <p:sldId id="1064" r:id="rId70"/>
    <p:sldId id="1065" r:id="rId71"/>
    <p:sldId id="268" r:id="rId72"/>
    <p:sldId id="1060" r:id="rId73"/>
    <p:sldId id="1023" r:id="rId74"/>
    <p:sldId id="1058" r:id="rId75"/>
    <p:sldId id="1095" r:id="rId76"/>
    <p:sldId id="1094" r:id="rId77"/>
    <p:sldId id="1100" r:id="rId78"/>
    <p:sldId id="1035" r:id="rId79"/>
    <p:sldId id="1049" r:id="rId80"/>
    <p:sldId id="1066" r:id="rId81"/>
    <p:sldId id="1080" r:id="rId82"/>
    <p:sldId id="1091" r:id="rId83"/>
    <p:sldId id="937" r:id="rId84"/>
    <p:sldId id="922" r:id="rId85"/>
    <p:sldId id="1099" r:id="rId86"/>
    <p:sldId id="1092" r:id="rId87"/>
    <p:sldId id="1102" r:id="rId88"/>
    <p:sldId id="1103" r:id="rId89"/>
    <p:sldId id="1104" r:id="rId90"/>
    <p:sldId id="874" r:id="rId91"/>
    <p:sldId id="876" r:id="rId92"/>
    <p:sldId id="871" r:id="rId93"/>
    <p:sldId id="845" r:id="rId94"/>
    <p:sldId id="1106" r:id="rId95"/>
    <p:sldId id="667" r:id="rId96"/>
    <p:sldId id="1107" r:id="rId97"/>
    <p:sldId id="1101" r:id="rId98"/>
    <p:sldId id="1008" r:id="rId99"/>
    <p:sldId id="896" r:id="rId100"/>
    <p:sldId id="1050" r:id="rId101"/>
    <p:sldId id="1069" r:id="rId102"/>
    <p:sldId id="1028" r:id="rId103"/>
    <p:sldId id="1076" r:id="rId104"/>
    <p:sldId id="476" r:id="rId105"/>
    <p:sldId id="823" r:id="rId10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0D36"/>
    <a:srgbClr val="0F1042"/>
    <a:srgbClr val="2A274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40"/>
    <p:restoredTop sz="94559"/>
  </p:normalViewPr>
  <p:slideViewPr>
    <p:cSldViewPr snapToGrid="0" snapToObjects="1">
      <p:cViewPr varScale="1">
        <p:scale>
          <a:sx n="132" d="100"/>
          <a:sy n="132" d="100"/>
        </p:scale>
        <p:origin x="2088" y="16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5.xml"/><Relationship Id="rId47" Type="http://schemas.openxmlformats.org/officeDocument/2006/relationships/slide" Target="slides/slide20.xml"/><Relationship Id="rId63" Type="http://schemas.openxmlformats.org/officeDocument/2006/relationships/slide" Target="slides/slide36.xml"/><Relationship Id="rId68" Type="http://schemas.openxmlformats.org/officeDocument/2006/relationships/slide" Target="slides/slide41.xml"/><Relationship Id="rId84" Type="http://schemas.openxmlformats.org/officeDocument/2006/relationships/slide" Target="slides/slide57.xml"/><Relationship Id="rId89" Type="http://schemas.openxmlformats.org/officeDocument/2006/relationships/slide" Target="slides/slide62.xml"/><Relationship Id="rId16" Type="http://schemas.openxmlformats.org/officeDocument/2006/relationships/slideMaster" Target="slideMasters/slideMaster16.xml"/><Relationship Id="rId107" Type="http://schemas.openxmlformats.org/officeDocument/2006/relationships/notesMaster" Target="notesMasters/notesMaster1.xml"/><Relationship Id="rId11" Type="http://schemas.openxmlformats.org/officeDocument/2006/relationships/slideMaster" Target="slideMasters/slideMaster11.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102" Type="http://schemas.openxmlformats.org/officeDocument/2006/relationships/slide" Target="slides/slide75.xml"/><Relationship Id="rId5" Type="http://schemas.openxmlformats.org/officeDocument/2006/relationships/slideMaster" Target="slideMasters/slideMaster5.xml"/><Relationship Id="rId90" Type="http://schemas.openxmlformats.org/officeDocument/2006/relationships/slide" Target="slides/slide63.xml"/><Relationship Id="rId95" Type="http://schemas.openxmlformats.org/officeDocument/2006/relationships/slide" Target="slides/slide68.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6.xml"/><Relationship Id="rId48" Type="http://schemas.openxmlformats.org/officeDocument/2006/relationships/slide" Target="slides/slide21.xml"/><Relationship Id="rId64" Type="http://schemas.openxmlformats.org/officeDocument/2006/relationships/slide" Target="slides/slide37.xml"/><Relationship Id="rId69" Type="http://schemas.openxmlformats.org/officeDocument/2006/relationships/slide" Target="slides/slide42.xml"/><Relationship Id="rId80" Type="http://schemas.openxmlformats.org/officeDocument/2006/relationships/slide" Target="slides/slide53.xml"/><Relationship Id="rId85" Type="http://schemas.openxmlformats.org/officeDocument/2006/relationships/slide" Target="slides/slide5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6.xml"/><Relationship Id="rId38" Type="http://schemas.openxmlformats.org/officeDocument/2006/relationships/slide" Target="slides/slide11.xml"/><Relationship Id="rId59" Type="http://schemas.openxmlformats.org/officeDocument/2006/relationships/slide" Target="slides/slide32.xml"/><Relationship Id="rId103" Type="http://schemas.openxmlformats.org/officeDocument/2006/relationships/slide" Target="slides/slide76.xml"/><Relationship Id="rId108" Type="http://schemas.openxmlformats.org/officeDocument/2006/relationships/presProps" Target="presProps.xml"/><Relationship Id="rId54" Type="http://schemas.openxmlformats.org/officeDocument/2006/relationships/slide" Target="slides/slide27.xml"/><Relationship Id="rId70" Type="http://schemas.openxmlformats.org/officeDocument/2006/relationships/slide" Target="slides/slide43.xml"/><Relationship Id="rId75" Type="http://schemas.openxmlformats.org/officeDocument/2006/relationships/slide" Target="slides/slide48.xml"/><Relationship Id="rId91" Type="http://schemas.openxmlformats.org/officeDocument/2006/relationships/slide" Target="slides/slide64.xml"/><Relationship Id="rId96"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slide" Target="slides/slide22.xml"/><Relationship Id="rId57" Type="http://schemas.openxmlformats.org/officeDocument/2006/relationships/slide" Target="slides/slide30.xml"/><Relationship Id="rId106" Type="http://schemas.openxmlformats.org/officeDocument/2006/relationships/slide" Target="slides/slide79.xml"/><Relationship Id="rId10" Type="http://schemas.openxmlformats.org/officeDocument/2006/relationships/slideMaster" Target="slideMasters/slideMaster10.xml"/><Relationship Id="rId31" Type="http://schemas.openxmlformats.org/officeDocument/2006/relationships/slide" Target="slides/slide4.xml"/><Relationship Id="rId44" Type="http://schemas.openxmlformats.org/officeDocument/2006/relationships/slide" Target="slides/slide17.xml"/><Relationship Id="rId52" Type="http://schemas.openxmlformats.org/officeDocument/2006/relationships/slide" Target="slides/slide25.xml"/><Relationship Id="rId60" Type="http://schemas.openxmlformats.org/officeDocument/2006/relationships/slide" Target="slides/slide33.xml"/><Relationship Id="rId65" Type="http://schemas.openxmlformats.org/officeDocument/2006/relationships/slide" Target="slides/slide38.xml"/><Relationship Id="rId73" Type="http://schemas.openxmlformats.org/officeDocument/2006/relationships/slide" Target="slides/slide46.xml"/><Relationship Id="rId78" Type="http://schemas.openxmlformats.org/officeDocument/2006/relationships/slide" Target="slides/slide51.xml"/><Relationship Id="rId81" Type="http://schemas.openxmlformats.org/officeDocument/2006/relationships/slide" Target="slides/slide54.xml"/><Relationship Id="rId86" Type="http://schemas.openxmlformats.org/officeDocument/2006/relationships/slide" Target="slides/slide59.xml"/><Relationship Id="rId94" Type="http://schemas.openxmlformats.org/officeDocument/2006/relationships/slide" Target="slides/slide67.xml"/><Relationship Id="rId99" Type="http://schemas.openxmlformats.org/officeDocument/2006/relationships/slide" Target="slides/slide72.xml"/><Relationship Id="rId101" Type="http://schemas.openxmlformats.org/officeDocument/2006/relationships/slide" Target="slides/slide7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2.xml"/><Relationship Id="rId109" Type="http://schemas.openxmlformats.org/officeDocument/2006/relationships/viewProps" Target="viewProps.xml"/><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97" Type="http://schemas.openxmlformats.org/officeDocument/2006/relationships/slide" Target="slides/slide70.xml"/><Relationship Id="rId104" Type="http://schemas.openxmlformats.org/officeDocument/2006/relationships/slide" Target="slides/slide77.xml"/><Relationship Id="rId7" Type="http://schemas.openxmlformats.org/officeDocument/2006/relationships/slideMaster" Target="slideMasters/slideMaster7.xml"/><Relationship Id="rId71" Type="http://schemas.openxmlformats.org/officeDocument/2006/relationships/slide" Target="slides/slide44.xml"/><Relationship Id="rId92"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xml"/><Relationship Id="rId24" Type="http://schemas.openxmlformats.org/officeDocument/2006/relationships/slideMaster" Target="slideMasters/slideMaster24.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slide" Target="slides/slide60.xml"/><Relationship Id="rId110" Type="http://schemas.openxmlformats.org/officeDocument/2006/relationships/theme" Target="theme/theme1.xml"/><Relationship Id="rId61" Type="http://schemas.openxmlformats.org/officeDocument/2006/relationships/slide" Target="slides/slide34.xml"/><Relationship Id="rId82" Type="http://schemas.openxmlformats.org/officeDocument/2006/relationships/slide" Target="slides/slide5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3.xml"/><Relationship Id="rId35" Type="http://schemas.openxmlformats.org/officeDocument/2006/relationships/slide" Target="slides/slide8.xml"/><Relationship Id="rId56" Type="http://schemas.openxmlformats.org/officeDocument/2006/relationships/slide" Target="slides/slide29.xml"/><Relationship Id="rId77" Type="http://schemas.openxmlformats.org/officeDocument/2006/relationships/slide" Target="slides/slide50.xml"/><Relationship Id="rId100" Type="http://schemas.openxmlformats.org/officeDocument/2006/relationships/slide" Target="slides/slide73.xml"/><Relationship Id="rId105" Type="http://schemas.openxmlformats.org/officeDocument/2006/relationships/slide" Target="slides/slide78.xml"/><Relationship Id="rId8" Type="http://schemas.openxmlformats.org/officeDocument/2006/relationships/slideMaster" Target="slideMasters/slideMaster8.xml"/><Relationship Id="rId51" Type="http://schemas.openxmlformats.org/officeDocument/2006/relationships/slide" Target="slides/slide24.xml"/><Relationship Id="rId72" Type="http://schemas.openxmlformats.org/officeDocument/2006/relationships/slide" Target="slides/slide45.xml"/><Relationship Id="rId93" Type="http://schemas.openxmlformats.org/officeDocument/2006/relationships/slide" Target="slides/slide66.xml"/><Relationship Id="rId98" Type="http://schemas.openxmlformats.org/officeDocument/2006/relationships/slide" Target="slides/slide7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9.xml"/><Relationship Id="rId67" Type="http://schemas.openxmlformats.org/officeDocument/2006/relationships/slide" Target="slides/slide40.xml"/><Relationship Id="rId20" Type="http://schemas.openxmlformats.org/officeDocument/2006/relationships/slideMaster" Target="slideMasters/slideMaster20.xml"/><Relationship Id="rId41" Type="http://schemas.openxmlformats.org/officeDocument/2006/relationships/slide" Target="slides/slide14.xml"/><Relationship Id="rId62" Type="http://schemas.openxmlformats.org/officeDocument/2006/relationships/slide" Target="slides/slide35.xml"/><Relationship Id="rId83" Type="http://schemas.openxmlformats.org/officeDocument/2006/relationships/slide" Target="slides/slide56.xml"/><Relationship Id="rId88" Type="http://schemas.openxmlformats.org/officeDocument/2006/relationships/slide" Target="slides/slide61.xml"/><Relationship Id="rId11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F68E4-D034-BC4F-8B2D-B95C81ADD6CA}" type="datetimeFigureOut">
              <a:rPr lang="en-US" smtClean="0"/>
              <a:t>6/18/20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8BDAD-FB92-3548-9FDE-0DC86D61DEA5}" type="slidenum">
              <a:rPr lang="en-US" smtClean="0"/>
              <a:t>‹#›</a:t>
            </a:fld>
            <a:endParaRPr lang="en-US"/>
          </a:p>
        </p:txBody>
      </p:sp>
    </p:spTree>
    <p:extLst>
      <p:ext uri="{BB962C8B-B14F-4D97-AF65-F5344CB8AC3E}">
        <p14:creationId xmlns:p14="http://schemas.microsoft.com/office/powerpoint/2010/main" val="1756497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284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A36F76-88DF-0442-8BFE-1F6BFEBA9C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566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280421-86A9-6E47-B1CE-46D860FF42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18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2AF208-45AF-6F4E-83E3-53F30ABE3241}"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395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5395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411040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683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09278E-40DF-8141-BBE5-C411DB92CF8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774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87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70447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BAD74D-37CB-0B47-9FF6-07886F6EF873}"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63385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63385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Arial" charset="0"/>
            </a:endParaRPr>
          </a:p>
        </p:txBody>
      </p:sp>
    </p:spTree>
    <p:extLst>
      <p:ext uri="{BB962C8B-B14F-4D97-AF65-F5344CB8AC3E}">
        <p14:creationId xmlns:p14="http://schemas.microsoft.com/office/powerpoint/2010/main" val="2356640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latin typeface="+mn-lt"/>
                <a:ea typeface="+mn-ea"/>
                <a:cs typeface="+mn-cs"/>
              </a:rPr>
              <a:t>IceCube</a:t>
            </a:r>
            <a:r>
              <a:rPr lang="en-US" sz="1200" kern="1200" dirty="0">
                <a:solidFill>
                  <a:schemeClr val="tx1"/>
                </a:solidFill>
                <a:latin typeface="+mn-lt"/>
                <a:ea typeface="+mn-ea"/>
                <a:cs typeface="+mn-cs"/>
              </a:rPr>
              <a:t> has allowed scientists to launch a hunt for some of the most elusive particles in our universe, neutrinos. These high-energy neutrinos give us an exclusive way to study powerful cosmic engines like exploding stars and black holes. This illustration shows one of the highest energy neutrino events ever measured super-imposed on the Mendota lakefront to give a sense of the enormous size of the </a:t>
            </a:r>
            <a:r>
              <a:rPr lang="en-US" sz="1200" kern="1200" dirty="0" err="1">
                <a:solidFill>
                  <a:schemeClr val="tx1"/>
                </a:solidFill>
                <a:latin typeface="+mn-lt"/>
                <a:ea typeface="+mn-ea"/>
                <a:cs typeface="+mn-cs"/>
              </a:rPr>
              <a:t>IceCube</a:t>
            </a:r>
            <a:r>
              <a:rPr lang="en-US" sz="1200" kern="1200" dirty="0">
                <a:solidFill>
                  <a:schemeClr val="tx1"/>
                </a:solidFill>
                <a:latin typeface="+mn-lt"/>
                <a:ea typeface="+mn-ea"/>
                <a:cs typeface="+mn-cs"/>
              </a:rPr>
              <a:t> detector.</a:t>
            </a:r>
          </a:p>
          <a:p>
            <a:endParaRPr lang="en-US" dirty="0"/>
          </a:p>
        </p:txBody>
      </p:sp>
      <p:sp>
        <p:nvSpPr>
          <p:cNvPr id="4" name="Slide Number Placeholder 3"/>
          <p:cNvSpPr>
            <a:spLocks noGrp="1"/>
          </p:cNvSpPr>
          <p:nvPr>
            <p:ph type="sldNum" sz="quarter" idx="10"/>
          </p:nvPr>
        </p:nvSpPr>
        <p:spPr/>
        <p:txBody>
          <a:bodyPr/>
          <a:lstStyle/>
          <a:p>
            <a:fld id="{10D50334-36CF-4944-96E4-EE8C04B1E969}"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004335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2AF208-45AF-6F4E-83E3-53F30ABE3241}"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3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5395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763402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F98126-F178-9E44-8271-75E79C69A5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0339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654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08052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39183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280421-86A9-6E47-B1CE-46D860FF42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07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280421-86A9-6E47-B1CE-46D860FF42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060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AF208-45AF-6F4E-83E3-53F30ABE324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3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53955" name="Rectangle 3"/>
          <p:cNvSpPr>
            <a:spLocks noGrp="1" noChangeArrowheads="1"/>
          </p:cNvSpPr>
          <p:nvPr>
            <p:ph type="body" idx="1"/>
          </p:nvPr>
        </p:nvSpPr>
        <p:spPr>
          <a:xfrm>
            <a:off x="914400" y="4343400"/>
            <a:ext cx="5029200" cy="4114800"/>
          </a:xfrm>
        </p:spPr>
        <p:txBody>
          <a:bodyPr/>
          <a:lstStyle/>
          <a:p>
            <a:endParaRPr lang="en-US" dirty="0"/>
          </a:p>
        </p:txBody>
      </p:sp>
    </p:spTree>
    <p:extLst>
      <p:ext uri="{BB962C8B-B14F-4D97-AF65-F5344CB8AC3E}">
        <p14:creationId xmlns:p14="http://schemas.microsoft.com/office/powerpoint/2010/main" val="2938122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A36F76-88DF-0442-8BFE-1F6BFEBA9C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3034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280421-86A9-6E47-B1CE-46D860FF42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181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A36F76-88DF-0442-8BFE-1F6BFEBA9C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9004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961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A36F76-88DF-0442-8BFE-1F6BFEBA9C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741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642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39ACD-44D9-A14B-BE84-243B4DCAAD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77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21E7F-760E-B340-8729-EF331267B6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057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A36F76-88DF-0442-8BFE-1F6BFEBA9C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273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6E6678-E2F2-5B42-A3ED-54EBCBC4651C}"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47910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2.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1.xml"/><Relationship Id="rId4" Type="http://schemas.openxmlformats.org/officeDocument/2006/relationships/image" Target="../media/image5.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428736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760652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76623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1962164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2919875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4176936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2733672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4022274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329380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2184732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821829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046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6802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941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76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6423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38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2949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2444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7528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684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582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FC28955-FABD-5542-995B-E2A39DDF6F2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32943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8762" y="0"/>
            <a:ext cx="8732134" cy="1032788"/>
          </a:xfrm>
        </p:spPr>
        <p:txBody>
          <a:bodyPr/>
          <a:lstStyle/>
          <a:p>
            <a:r>
              <a:rPr lang="en-US"/>
              <a:t>Click to edit Master title style</a:t>
            </a:r>
          </a:p>
        </p:txBody>
      </p:sp>
      <p:sp>
        <p:nvSpPr>
          <p:cNvPr id="3" name="Text Placeholder 2"/>
          <p:cNvSpPr>
            <a:spLocks noGrp="1"/>
          </p:cNvSpPr>
          <p:nvPr>
            <p:ph type="body" sz="half" idx="1"/>
          </p:nvPr>
        </p:nvSpPr>
        <p:spPr>
          <a:xfrm>
            <a:off x="274578" y="1652461"/>
            <a:ext cx="4366067" cy="4681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77934" y="1652461"/>
            <a:ext cx="4366066" cy="22721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77934" y="4062300"/>
            <a:ext cx="4366066" cy="22721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2298840"/>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Título"/>
          <p:cNvSpPr>
            <a:spLocks noGrp="1"/>
          </p:cNvSpPr>
          <p:nvPr>
            <p:ph type="title"/>
          </p:nvPr>
        </p:nvSpPr>
        <p:spPr/>
        <p:txBody>
          <a:bodyPr/>
          <a:lstStyle/>
          <a:p>
            <a:r>
              <a:rPr lang="es-ES"/>
              <a:t>Haga clic para modificar el estilo de título del patrón</a:t>
            </a:r>
          </a:p>
        </p:txBody>
      </p:sp>
      <p:sp>
        <p:nvSpPr>
          <p:cNvPr id="4" name="3 Marcador de fecha"/>
          <p:cNvSpPr>
            <a:spLocks noGrp="1"/>
          </p:cNvSpPr>
          <p:nvPr>
            <p:ph type="dt" sz="half" idx="10"/>
          </p:nvPr>
        </p:nvSpPr>
        <p:spPr/>
        <p:txBody>
          <a:bodyPr/>
          <a:lstStyle>
            <a:lvl1pPr>
              <a:defRPr/>
            </a:lvl1pPr>
          </a:lstStyle>
          <a:p>
            <a:fld id="{F968A16A-A8EB-094C-BF28-1E02B6AEBC14}" type="datetime1">
              <a:rPr lang="es-ES">
                <a:solidFill>
                  <a:prstClr val="black">
                    <a:tint val="75000"/>
                  </a:prstClr>
                </a:solidFill>
              </a:rPr>
              <a:pPr/>
              <a:t>18/6/20</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fld id="{1DD2874B-7A50-A343-95B9-7C715535FCE3}" type="slidenum">
              <a:rPr lang="es-ES">
                <a:solidFill>
                  <a:prstClr val="black">
                    <a:tint val="75000"/>
                  </a:prstClr>
                </a:solidFill>
              </a:rPr>
              <a:pPr/>
              <a:t>‹#›</a:t>
            </a:fld>
            <a:endParaRPr lang="es-ES">
              <a:solidFill>
                <a:prstClr val="black">
                  <a:tint val="75000"/>
                </a:prstClr>
              </a:solidFill>
            </a:endParaRPr>
          </a:p>
        </p:txBody>
      </p:sp>
    </p:spTree>
    <p:extLst>
      <p:ext uri="{BB962C8B-B14F-4D97-AF65-F5344CB8AC3E}">
        <p14:creationId xmlns:p14="http://schemas.microsoft.com/office/powerpoint/2010/main" val="1880972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2032692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9779103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3127317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3952850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29067004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9966724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1442002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30139066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24425227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1210515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35058835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0708142"/>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cs typeface="Arial" pitchFamily="34" charset="0"/>
              </a:defRPr>
            </a:lvl1pPr>
          </a:lstStyle>
          <a:p>
            <a:pPr>
              <a:defRPr/>
            </a:pPr>
            <a:endParaRPr lang="en-US">
              <a:solidFill>
                <a:srgbClr val="000000"/>
              </a:solidFill>
              <a:latin typeface="Arial"/>
              <a:ea typeface="ＭＳ Ｐゴシック" charset="0"/>
            </a:endParaRPr>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cs typeface="Arial" pitchFamily="34" charset="0"/>
              </a:defRPr>
            </a:lvl1pPr>
          </a:lstStyle>
          <a:p>
            <a:pPr>
              <a:defRPr/>
            </a:pPr>
            <a:endParaRPr lang="en-US">
              <a:solidFill>
                <a:srgbClr val="000000"/>
              </a:solidFill>
              <a:latin typeface="Arial"/>
              <a:ea typeface="ＭＳ Ｐゴシック" charset="0"/>
            </a:endParaRPr>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pPr>
            <a:fld id="{2D75D7CA-3C68-5047-8712-0D848CBE438F}" type="slidenum">
              <a:rPr lang="en-US">
                <a:solidFill>
                  <a:srgbClr val="000000"/>
                </a:solidFill>
                <a:latin typeface="Arial"/>
                <a:ea typeface="ＭＳ Ｐゴシック" charset="0"/>
                <a:cs typeface="ＭＳ Ｐゴシック" charset="0"/>
              </a:rPr>
              <a:pPr fontAlgn="base">
                <a:spcBef>
                  <a:spcPct val="0"/>
                </a:spcBef>
                <a:spcAft>
                  <a:spcPct val="0"/>
                </a:spcAft>
              </a:pPr>
              <a:t>‹#›</a:t>
            </a:fld>
            <a:endParaRPr lang="en-US">
              <a:solidFill>
                <a:srgbClr val="000000"/>
              </a:solidFill>
              <a:latin typeface="Arial"/>
              <a:ea typeface="ＭＳ Ｐゴシック" charset="0"/>
              <a:cs typeface="ＭＳ Ｐゴシック" charset="0"/>
            </a:endParaRPr>
          </a:p>
        </p:txBody>
      </p:sp>
    </p:spTree>
    <p:extLst>
      <p:ext uri="{BB962C8B-B14F-4D97-AF65-F5344CB8AC3E}">
        <p14:creationId xmlns:p14="http://schemas.microsoft.com/office/powerpoint/2010/main" val="627999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402465"/>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3351877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992591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3742399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831850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598002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9046451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721960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90637060"/>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04136406"/>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855836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608639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0432604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430870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22966313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32387106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28631831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36967019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34753566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41614824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7371899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34475312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15904149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153168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42400042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E412DEDC-9E14-884A-AA78-D6B80BB0E98E}" type="datetimeFigureOut">
              <a:rPr lang="en-US"/>
              <a:pPr>
                <a:defRPr/>
              </a:pPr>
              <a:t>6/18/20</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2AA0D87C-A017-D84E-8A44-026254F39372}" type="slidenum">
              <a:rPr lang="en-US"/>
              <a:pPr>
                <a:defRPr/>
              </a:pPr>
              <a:t>‹#›</a:t>
            </a:fld>
            <a:endParaRPr lang="en-US"/>
          </a:p>
        </p:txBody>
      </p:sp>
    </p:spTree>
    <p:extLst>
      <p:ext uri="{BB962C8B-B14F-4D97-AF65-F5344CB8AC3E}">
        <p14:creationId xmlns:p14="http://schemas.microsoft.com/office/powerpoint/2010/main" val="39438803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DF8BF5DE-1C5E-FF4E-ACAF-F0B08A8E17F4}" type="datetimeFigureOut">
              <a:rPr lang="en-US"/>
              <a:pPr>
                <a:defRPr/>
              </a:pPr>
              <a:t>6/18/20</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A2ADCC26-2BB3-1A41-BABB-972C64CE30A1}" type="slidenum">
              <a:rPr lang="en-US"/>
              <a:pPr>
                <a:defRPr/>
              </a:pPr>
              <a:t>‹#›</a:t>
            </a:fld>
            <a:endParaRPr lang="en-US"/>
          </a:p>
        </p:txBody>
      </p:sp>
    </p:spTree>
    <p:extLst>
      <p:ext uri="{BB962C8B-B14F-4D97-AF65-F5344CB8AC3E}">
        <p14:creationId xmlns:p14="http://schemas.microsoft.com/office/powerpoint/2010/main" val="10378423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12408E94-9238-8C4E-9992-BFCE00FEE22B}" type="datetimeFigureOut">
              <a:rPr lang="en-US"/>
              <a:pPr>
                <a:defRPr/>
              </a:pPr>
              <a:t>6/18/20</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D20ED69A-3DD8-794C-B637-FBB7E0A0E494}" type="slidenum">
              <a:rPr lang="en-US"/>
              <a:pPr>
                <a:defRPr/>
              </a:pPr>
              <a:t>‹#›</a:t>
            </a:fld>
            <a:endParaRPr lang="en-US"/>
          </a:p>
        </p:txBody>
      </p:sp>
    </p:spTree>
    <p:extLst>
      <p:ext uri="{BB962C8B-B14F-4D97-AF65-F5344CB8AC3E}">
        <p14:creationId xmlns:p14="http://schemas.microsoft.com/office/powerpoint/2010/main" val="29705296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7236E2ED-8DBB-084A-B274-B2A5A5AC9AC7}" type="datetimeFigureOut">
              <a:rPr lang="en-US"/>
              <a:pPr>
                <a:defRPr/>
              </a:pPr>
              <a:t>6/18/20</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DC7174D5-9B07-0042-BF24-34E06AB99F64}" type="slidenum">
              <a:rPr lang="en-US"/>
              <a:pPr>
                <a:defRPr/>
              </a:pPr>
              <a:t>‹#›</a:t>
            </a:fld>
            <a:endParaRPr lang="en-US"/>
          </a:p>
        </p:txBody>
      </p:sp>
    </p:spTree>
    <p:extLst>
      <p:ext uri="{BB962C8B-B14F-4D97-AF65-F5344CB8AC3E}">
        <p14:creationId xmlns:p14="http://schemas.microsoft.com/office/powerpoint/2010/main" val="33432284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defTabSz="914400">
              <a:defRPr>
                <a:latin typeface="Arial" charset="0"/>
              </a:defRPr>
            </a:lvl1pPr>
          </a:lstStyle>
          <a:p>
            <a:pPr>
              <a:defRPr/>
            </a:pPr>
            <a:fld id="{0FC910F5-1511-6144-AAB2-37FA17226553}" type="datetimeFigureOut">
              <a:rPr lang="en-US"/>
              <a:pPr>
                <a:defRPr/>
              </a:pPr>
              <a:t>6/18/20</a:t>
            </a:fld>
            <a:endParaRPr lang="en-US"/>
          </a:p>
        </p:txBody>
      </p:sp>
      <p:sp>
        <p:nvSpPr>
          <p:cNvPr id="8" name="Footer Placeholder 7"/>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a:defRPr>
                <a:latin typeface="Arial" charset="0"/>
              </a:defRPr>
            </a:lvl1pPr>
          </a:lstStyle>
          <a:p>
            <a:pPr>
              <a:defRPr/>
            </a:pPr>
            <a:fld id="{778293E5-CBE2-5D45-8AE7-59EB055B1003}" type="slidenum">
              <a:rPr lang="en-US"/>
              <a:pPr>
                <a:defRPr/>
              </a:pPr>
              <a:t>‹#›</a:t>
            </a:fld>
            <a:endParaRPr lang="en-US"/>
          </a:p>
        </p:txBody>
      </p:sp>
    </p:spTree>
    <p:extLst>
      <p:ext uri="{BB962C8B-B14F-4D97-AF65-F5344CB8AC3E}">
        <p14:creationId xmlns:p14="http://schemas.microsoft.com/office/powerpoint/2010/main" val="16543231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defTabSz="914400">
              <a:defRPr>
                <a:latin typeface="Arial" charset="0"/>
              </a:defRPr>
            </a:lvl1pPr>
          </a:lstStyle>
          <a:p>
            <a:pPr>
              <a:defRPr/>
            </a:pPr>
            <a:fld id="{15700262-BD72-4C42-984E-B4624A123F76}" type="datetimeFigureOut">
              <a:rPr lang="en-US"/>
              <a:pPr>
                <a:defRPr/>
              </a:pPr>
              <a:t>6/18/20</a:t>
            </a:fld>
            <a:endParaRPr lang="en-US"/>
          </a:p>
        </p:txBody>
      </p:sp>
      <p:sp>
        <p:nvSpPr>
          <p:cNvPr id="4" name="Footer Placeholder 3"/>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a:defRPr>
                <a:latin typeface="Arial" charset="0"/>
              </a:defRPr>
            </a:lvl1pPr>
          </a:lstStyle>
          <a:p>
            <a:pPr>
              <a:defRPr/>
            </a:pPr>
            <a:fld id="{260E7A5D-6CD2-B84B-ACB6-F80AD8299EFF}" type="slidenum">
              <a:rPr lang="en-US"/>
              <a:pPr>
                <a:defRPr/>
              </a:pPr>
              <a:t>‹#›</a:t>
            </a:fld>
            <a:endParaRPr lang="en-US"/>
          </a:p>
        </p:txBody>
      </p:sp>
    </p:spTree>
    <p:extLst>
      <p:ext uri="{BB962C8B-B14F-4D97-AF65-F5344CB8AC3E}">
        <p14:creationId xmlns:p14="http://schemas.microsoft.com/office/powerpoint/2010/main" val="36066028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atin typeface="Arial" charset="0"/>
              </a:defRPr>
            </a:lvl1pPr>
          </a:lstStyle>
          <a:p>
            <a:pPr>
              <a:defRPr/>
            </a:pPr>
            <a:fld id="{9BA39A76-47E5-5E43-B7BA-3F415707FF1A}" type="datetimeFigureOut">
              <a:rPr lang="en-US"/>
              <a:pPr>
                <a:defRPr/>
              </a:pPr>
              <a:t>6/18/20</a:t>
            </a:fld>
            <a:endParaRPr lang="en-US"/>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a:defRPr>
                <a:latin typeface="Arial" charset="0"/>
              </a:defRPr>
            </a:lvl1pPr>
          </a:lstStyle>
          <a:p>
            <a:pPr>
              <a:defRPr/>
            </a:pPr>
            <a:fld id="{F7307A39-1A88-5B4B-BD26-CAF3E71556EE}" type="slidenum">
              <a:rPr lang="en-US"/>
              <a:pPr>
                <a:defRPr/>
              </a:pPr>
              <a:t>‹#›</a:t>
            </a:fld>
            <a:endParaRPr lang="en-US"/>
          </a:p>
        </p:txBody>
      </p:sp>
    </p:spTree>
    <p:extLst>
      <p:ext uri="{BB962C8B-B14F-4D97-AF65-F5344CB8AC3E}">
        <p14:creationId xmlns:p14="http://schemas.microsoft.com/office/powerpoint/2010/main" val="9137861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0A49CC9F-2B21-AA46-9C3F-03575BA2E77A}" type="datetimeFigureOut">
              <a:rPr lang="en-US"/>
              <a:pPr>
                <a:defRPr/>
              </a:pPr>
              <a:t>6/18/20</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2B6EA728-4119-5D40-922E-508BF89D8518}" type="slidenum">
              <a:rPr lang="en-US"/>
              <a:pPr>
                <a:defRPr/>
              </a:pPr>
              <a:t>‹#›</a:t>
            </a:fld>
            <a:endParaRPr lang="en-US"/>
          </a:p>
        </p:txBody>
      </p:sp>
    </p:spTree>
    <p:extLst>
      <p:ext uri="{BB962C8B-B14F-4D97-AF65-F5344CB8AC3E}">
        <p14:creationId xmlns:p14="http://schemas.microsoft.com/office/powerpoint/2010/main" val="22302393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6B507FCC-8BFC-4E40-9395-1F853E46AA88}" type="datetimeFigureOut">
              <a:rPr lang="en-US"/>
              <a:pPr>
                <a:defRPr/>
              </a:pPr>
              <a:t>6/18/20</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E8888E81-4448-814B-9CCB-B7643AA7A674}" type="slidenum">
              <a:rPr lang="en-US"/>
              <a:pPr>
                <a:defRPr/>
              </a:pPr>
              <a:t>‹#›</a:t>
            </a:fld>
            <a:endParaRPr lang="en-US"/>
          </a:p>
        </p:txBody>
      </p:sp>
    </p:spTree>
    <p:extLst>
      <p:ext uri="{BB962C8B-B14F-4D97-AF65-F5344CB8AC3E}">
        <p14:creationId xmlns:p14="http://schemas.microsoft.com/office/powerpoint/2010/main" val="981569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2B26DF4E-A1F5-F546-8617-CD0450B49C5E}" type="datetimeFigureOut">
              <a:rPr lang="en-US"/>
              <a:pPr>
                <a:defRPr/>
              </a:pPr>
              <a:t>6/18/20</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7D18BAAB-7081-3043-A0FF-5CE81498F710}" type="slidenum">
              <a:rPr lang="en-US"/>
              <a:pPr>
                <a:defRPr/>
              </a:pPr>
              <a:t>‹#›</a:t>
            </a:fld>
            <a:endParaRPr lang="en-US"/>
          </a:p>
        </p:txBody>
      </p:sp>
    </p:spTree>
    <p:extLst>
      <p:ext uri="{BB962C8B-B14F-4D97-AF65-F5344CB8AC3E}">
        <p14:creationId xmlns:p14="http://schemas.microsoft.com/office/powerpoint/2010/main" val="9928917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404DF633-43ED-DF4C-844F-CE0A3B159B19}" type="datetimeFigureOut">
              <a:rPr lang="en-US"/>
              <a:pPr>
                <a:defRPr/>
              </a:pPr>
              <a:t>6/18/20</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73F218AD-CE27-DB49-B69C-5087693BA344}" type="slidenum">
              <a:rPr lang="en-US"/>
              <a:pPr>
                <a:defRPr/>
              </a:pPr>
              <a:t>‹#›</a:t>
            </a:fld>
            <a:endParaRPr lang="en-US"/>
          </a:p>
        </p:txBody>
      </p:sp>
    </p:spTree>
    <p:extLst>
      <p:ext uri="{BB962C8B-B14F-4D97-AF65-F5344CB8AC3E}">
        <p14:creationId xmlns:p14="http://schemas.microsoft.com/office/powerpoint/2010/main" val="3995942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11149978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23969229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38743062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32018300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13871913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1510293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18073162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40076040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24308429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35826482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17721660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670E1B87-F11F-CC4A-A581-6835C93A6F0E}" type="slidenum">
              <a:rPr lang="en-US"/>
              <a:pPr>
                <a:defRPr/>
              </a:pPr>
              <a:t>‹#›</a:t>
            </a:fld>
            <a:endParaRPr lang="en-US"/>
          </a:p>
        </p:txBody>
      </p:sp>
    </p:spTree>
    <p:extLst>
      <p:ext uri="{BB962C8B-B14F-4D97-AF65-F5344CB8AC3E}">
        <p14:creationId xmlns:p14="http://schemas.microsoft.com/office/powerpoint/2010/main" val="240198516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EBD5CF5-494F-D64C-95DF-CBDF4C76D3C9}" type="slidenum">
              <a:rPr lang="en-US"/>
              <a:pPr>
                <a:defRPr/>
              </a:pPr>
              <a:t>‹#›</a:t>
            </a:fld>
            <a:endParaRPr lang="en-US"/>
          </a:p>
        </p:txBody>
      </p:sp>
    </p:spTree>
    <p:extLst>
      <p:ext uri="{BB962C8B-B14F-4D97-AF65-F5344CB8AC3E}">
        <p14:creationId xmlns:p14="http://schemas.microsoft.com/office/powerpoint/2010/main" val="376617135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C2B95D8-3B00-7944-8A1F-339632497B53}" type="slidenum">
              <a:rPr lang="en-US"/>
              <a:pPr>
                <a:defRPr/>
              </a:pPr>
              <a:t>‹#›</a:t>
            </a:fld>
            <a:endParaRPr lang="en-US"/>
          </a:p>
        </p:txBody>
      </p:sp>
    </p:spTree>
    <p:extLst>
      <p:ext uri="{BB962C8B-B14F-4D97-AF65-F5344CB8AC3E}">
        <p14:creationId xmlns:p14="http://schemas.microsoft.com/office/powerpoint/2010/main" val="1600649722"/>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7D26D56B-368F-684B-A4A6-EB38133246C6}" type="slidenum">
              <a:rPr lang="en-US"/>
              <a:pPr>
                <a:defRPr/>
              </a:pPr>
              <a:t>‹#›</a:t>
            </a:fld>
            <a:endParaRPr lang="en-US"/>
          </a:p>
        </p:txBody>
      </p:sp>
    </p:spTree>
    <p:extLst>
      <p:ext uri="{BB962C8B-B14F-4D97-AF65-F5344CB8AC3E}">
        <p14:creationId xmlns:p14="http://schemas.microsoft.com/office/powerpoint/2010/main" val="1475660027"/>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5C88169F-AECD-CB45-A63C-515C945F6D8E}" type="slidenum">
              <a:rPr lang="en-US"/>
              <a:pPr>
                <a:defRPr/>
              </a:pPr>
              <a:t>‹#›</a:t>
            </a:fld>
            <a:endParaRPr lang="en-US"/>
          </a:p>
        </p:txBody>
      </p:sp>
    </p:spTree>
    <p:extLst>
      <p:ext uri="{BB962C8B-B14F-4D97-AF65-F5344CB8AC3E}">
        <p14:creationId xmlns:p14="http://schemas.microsoft.com/office/powerpoint/2010/main" val="2675459423"/>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8223735-4E06-E349-B79B-5C5124335E46}" type="slidenum">
              <a:rPr lang="en-US"/>
              <a:pPr>
                <a:defRPr/>
              </a:pPr>
              <a:t>‹#›</a:t>
            </a:fld>
            <a:endParaRPr lang="en-US"/>
          </a:p>
        </p:txBody>
      </p:sp>
    </p:spTree>
    <p:extLst>
      <p:ext uri="{BB962C8B-B14F-4D97-AF65-F5344CB8AC3E}">
        <p14:creationId xmlns:p14="http://schemas.microsoft.com/office/powerpoint/2010/main" val="653366071"/>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C0FB1C56-5E6C-464F-A7C2-0D8D63A47E50}" type="slidenum">
              <a:rPr lang="en-US"/>
              <a:pPr>
                <a:defRPr/>
              </a:pPr>
              <a:t>‹#›</a:t>
            </a:fld>
            <a:endParaRPr lang="en-US"/>
          </a:p>
        </p:txBody>
      </p:sp>
    </p:spTree>
    <p:extLst>
      <p:ext uri="{BB962C8B-B14F-4D97-AF65-F5344CB8AC3E}">
        <p14:creationId xmlns:p14="http://schemas.microsoft.com/office/powerpoint/2010/main" val="106812847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D0553002-6FA5-4148-B40A-4D19E51876C7}" type="slidenum">
              <a:rPr lang="en-US"/>
              <a:pPr>
                <a:defRPr/>
              </a:pPr>
              <a:t>‹#›</a:t>
            </a:fld>
            <a:endParaRPr lang="en-US"/>
          </a:p>
        </p:txBody>
      </p:sp>
    </p:spTree>
    <p:extLst>
      <p:ext uri="{BB962C8B-B14F-4D97-AF65-F5344CB8AC3E}">
        <p14:creationId xmlns:p14="http://schemas.microsoft.com/office/powerpoint/2010/main" val="1113431634"/>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EF826A82-E5EA-E043-B805-89B99F1E139A}" type="slidenum">
              <a:rPr lang="en-US"/>
              <a:pPr>
                <a:defRPr/>
              </a:pPr>
              <a:t>‹#›</a:t>
            </a:fld>
            <a:endParaRPr lang="en-US"/>
          </a:p>
        </p:txBody>
      </p:sp>
    </p:spTree>
    <p:extLst>
      <p:ext uri="{BB962C8B-B14F-4D97-AF65-F5344CB8AC3E}">
        <p14:creationId xmlns:p14="http://schemas.microsoft.com/office/powerpoint/2010/main" val="114926046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40AFE2F-EB25-FE4A-BE82-B2468CBBF7C9}" type="slidenum">
              <a:rPr lang="en-US"/>
              <a:pPr>
                <a:defRPr/>
              </a:pPr>
              <a:t>‹#›</a:t>
            </a:fld>
            <a:endParaRPr lang="en-US"/>
          </a:p>
        </p:txBody>
      </p:sp>
    </p:spTree>
    <p:extLst>
      <p:ext uri="{BB962C8B-B14F-4D97-AF65-F5344CB8AC3E}">
        <p14:creationId xmlns:p14="http://schemas.microsoft.com/office/powerpoint/2010/main" val="13221449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CA5E062-4E0A-6C4B-B80E-A1ACEBAA135F}" type="slidenum">
              <a:rPr lang="en-US"/>
              <a:pPr>
                <a:defRPr/>
              </a:pPr>
              <a:t>‹#›</a:t>
            </a:fld>
            <a:endParaRPr lang="en-US"/>
          </a:p>
        </p:txBody>
      </p:sp>
    </p:spTree>
    <p:extLst>
      <p:ext uri="{BB962C8B-B14F-4D97-AF65-F5344CB8AC3E}">
        <p14:creationId xmlns:p14="http://schemas.microsoft.com/office/powerpoint/2010/main" val="1991562690"/>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CFDFC54E-E5F3-8044-A6DA-0E5D5C44DFA1}" type="slidenum">
              <a:rPr lang="en-US"/>
              <a:pPr>
                <a:defRPr/>
              </a:pPr>
              <a:t>‹#›</a:t>
            </a:fld>
            <a:endParaRPr lang="en-US"/>
          </a:p>
        </p:txBody>
      </p:sp>
    </p:spTree>
    <p:extLst>
      <p:ext uri="{BB962C8B-B14F-4D97-AF65-F5344CB8AC3E}">
        <p14:creationId xmlns:p14="http://schemas.microsoft.com/office/powerpoint/2010/main" val="1307546700"/>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4754134"/>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9521468"/>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4618130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1800894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22382666"/>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51473202"/>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233599267"/>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192589716"/>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456193434"/>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77811926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721113759"/>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45145358"/>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60952732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1F0EB2-3AC0-7D40-B91D-7988739087F9}" type="slidenum">
              <a:rPr lang="en-US"/>
              <a:pPr>
                <a:defRPr/>
              </a:pPr>
              <a:t>‹#›</a:t>
            </a:fld>
            <a:endParaRPr lang="en-US"/>
          </a:p>
        </p:txBody>
      </p:sp>
    </p:spTree>
    <p:extLst>
      <p:ext uri="{BB962C8B-B14F-4D97-AF65-F5344CB8AC3E}">
        <p14:creationId xmlns:p14="http://schemas.microsoft.com/office/powerpoint/2010/main" val="32732763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FA30F0-F2E4-CE4C-975F-C1397FE1F26F}" type="slidenum">
              <a:rPr lang="en-US"/>
              <a:pPr>
                <a:defRPr/>
              </a:pPr>
              <a:t>‹#›</a:t>
            </a:fld>
            <a:endParaRPr lang="en-US"/>
          </a:p>
        </p:txBody>
      </p:sp>
    </p:spTree>
    <p:extLst>
      <p:ext uri="{BB962C8B-B14F-4D97-AF65-F5344CB8AC3E}">
        <p14:creationId xmlns:p14="http://schemas.microsoft.com/office/powerpoint/2010/main" val="3058752518"/>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2ECFE3-0ED3-6841-B19F-B61C36D31C66}" type="slidenum">
              <a:rPr lang="en-US"/>
              <a:pPr>
                <a:defRPr/>
              </a:pPr>
              <a:t>‹#›</a:t>
            </a:fld>
            <a:endParaRPr lang="en-US"/>
          </a:p>
        </p:txBody>
      </p:sp>
    </p:spTree>
    <p:extLst>
      <p:ext uri="{BB962C8B-B14F-4D97-AF65-F5344CB8AC3E}">
        <p14:creationId xmlns:p14="http://schemas.microsoft.com/office/powerpoint/2010/main" val="1677872405"/>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304FCF-D7CE-9F42-852E-0CA0D4BC83CF}" type="slidenum">
              <a:rPr lang="en-US"/>
              <a:pPr>
                <a:defRPr/>
              </a:pPr>
              <a:t>‹#›</a:t>
            </a:fld>
            <a:endParaRPr lang="en-US"/>
          </a:p>
        </p:txBody>
      </p:sp>
    </p:spTree>
    <p:extLst>
      <p:ext uri="{BB962C8B-B14F-4D97-AF65-F5344CB8AC3E}">
        <p14:creationId xmlns:p14="http://schemas.microsoft.com/office/powerpoint/2010/main" val="1980765281"/>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3C6F740-0826-B64A-BE3A-5F4861C21FA5}" type="slidenum">
              <a:rPr lang="en-US"/>
              <a:pPr>
                <a:defRPr/>
              </a:pPr>
              <a:t>‹#›</a:t>
            </a:fld>
            <a:endParaRPr lang="en-US"/>
          </a:p>
        </p:txBody>
      </p:sp>
    </p:spTree>
    <p:extLst>
      <p:ext uri="{BB962C8B-B14F-4D97-AF65-F5344CB8AC3E}">
        <p14:creationId xmlns:p14="http://schemas.microsoft.com/office/powerpoint/2010/main" val="2506300952"/>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BEB9027-FC1E-3648-ADB2-BB8D999DF62D}" type="slidenum">
              <a:rPr lang="en-US"/>
              <a:pPr>
                <a:defRPr/>
              </a:pPr>
              <a:t>‹#›</a:t>
            </a:fld>
            <a:endParaRPr lang="en-US"/>
          </a:p>
        </p:txBody>
      </p:sp>
    </p:spTree>
    <p:extLst>
      <p:ext uri="{BB962C8B-B14F-4D97-AF65-F5344CB8AC3E}">
        <p14:creationId xmlns:p14="http://schemas.microsoft.com/office/powerpoint/2010/main" val="11074484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A22B0FC-6D3E-BB44-841C-BE0C33C81FBB}" type="slidenum">
              <a:rPr lang="en-US"/>
              <a:pPr>
                <a:defRPr/>
              </a:pPr>
              <a:t>‹#›</a:t>
            </a:fld>
            <a:endParaRPr lang="en-US"/>
          </a:p>
        </p:txBody>
      </p:sp>
    </p:spTree>
    <p:extLst>
      <p:ext uri="{BB962C8B-B14F-4D97-AF65-F5344CB8AC3E}">
        <p14:creationId xmlns:p14="http://schemas.microsoft.com/office/powerpoint/2010/main" val="4176876160"/>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0DC9A5-5055-0D40-B067-6150BBFCEE63}" type="slidenum">
              <a:rPr lang="en-US"/>
              <a:pPr>
                <a:defRPr/>
              </a:pPr>
              <a:t>‹#›</a:t>
            </a:fld>
            <a:endParaRPr lang="en-US"/>
          </a:p>
        </p:txBody>
      </p:sp>
    </p:spTree>
    <p:extLst>
      <p:ext uri="{BB962C8B-B14F-4D97-AF65-F5344CB8AC3E}">
        <p14:creationId xmlns:p14="http://schemas.microsoft.com/office/powerpoint/2010/main" val="3965890844"/>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647432-0061-D24F-B838-B0D2873F6188}" type="slidenum">
              <a:rPr lang="en-US"/>
              <a:pPr>
                <a:defRPr/>
              </a:pPr>
              <a:t>‹#›</a:t>
            </a:fld>
            <a:endParaRPr lang="en-US"/>
          </a:p>
        </p:txBody>
      </p:sp>
    </p:spTree>
    <p:extLst>
      <p:ext uri="{BB962C8B-B14F-4D97-AF65-F5344CB8AC3E}">
        <p14:creationId xmlns:p14="http://schemas.microsoft.com/office/powerpoint/2010/main" val="1577098543"/>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C773EC-7313-264D-BE6E-D192BCBB6E13}" type="slidenum">
              <a:rPr lang="en-US"/>
              <a:pPr>
                <a:defRPr/>
              </a:pPr>
              <a:t>‹#›</a:t>
            </a:fld>
            <a:endParaRPr lang="en-US"/>
          </a:p>
        </p:txBody>
      </p:sp>
    </p:spTree>
    <p:extLst>
      <p:ext uri="{BB962C8B-B14F-4D97-AF65-F5344CB8AC3E}">
        <p14:creationId xmlns:p14="http://schemas.microsoft.com/office/powerpoint/2010/main" val="1176142758"/>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1C3110-2FF3-9F4C-97FB-31201714BCDE}" type="slidenum">
              <a:rPr lang="en-US"/>
              <a:pPr>
                <a:defRPr/>
              </a:pPr>
              <a:t>‹#›</a:t>
            </a:fld>
            <a:endParaRPr lang="en-US"/>
          </a:p>
        </p:txBody>
      </p:sp>
    </p:spTree>
    <p:extLst>
      <p:ext uri="{BB962C8B-B14F-4D97-AF65-F5344CB8AC3E}">
        <p14:creationId xmlns:p14="http://schemas.microsoft.com/office/powerpoint/2010/main" val="1004794913"/>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2434" name="Rectangle 2"/>
          <p:cNvSpPr>
            <a:spLocks noChangeArrowheads="1"/>
          </p:cNvSpPr>
          <p:nvPr/>
        </p:nvSpPr>
        <p:spPr bwMode="auto">
          <a:xfrm>
            <a:off x="0" y="4"/>
            <a:ext cx="9144000" cy="1254125"/>
          </a:xfrm>
          <a:prstGeom prst="rect">
            <a:avLst/>
          </a:prstGeom>
          <a:solidFill>
            <a:srgbClr val="00A6E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de-DE" sz="1600">
              <a:solidFill>
                <a:srgbClr val="000000"/>
              </a:solidFill>
            </a:endParaRPr>
          </a:p>
        </p:txBody>
      </p:sp>
      <p:sp>
        <p:nvSpPr>
          <p:cNvPr id="402435" name="Rectangle 3"/>
          <p:cNvSpPr>
            <a:spLocks noGrp="1" noChangeArrowheads="1"/>
          </p:cNvSpPr>
          <p:nvPr>
            <p:ph type="subTitle" idx="1"/>
          </p:nvPr>
        </p:nvSpPr>
        <p:spPr>
          <a:xfrm>
            <a:off x="292102" y="1363667"/>
            <a:ext cx="8520113" cy="485775"/>
          </a:xfrm>
        </p:spPr>
        <p:txBody>
          <a:bodyPr/>
          <a:lstStyle>
            <a:lvl1pPr marL="0" indent="0">
              <a:buFont typeface="Arial Black" pitchFamily="34" charset="0"/>
              <a:buNone/>
              <a:defRPr b="1">
                <a:solidFill>
                  <a:srgbClr val="F28E00"/>
                </a:solidFill>
              </a:defRPr>
            </a:lvl1pPr>
          </a:lstStyle>
          <a:p>
            <a:pPr lvl="0"/>
            <a:r>
              <a:rPr lang="de-DE" noProof="0"/>
              <a:t>Click to edit Master subtitle style</a:t>
            </a:r>
            <a:endParaRPr lang="en-GB" noProof="0"/>
          </a:p>
        </p:txBody>
      </p:sp>
      <p:sp>
        <p:nvSpPr>
          <p:cNvPr id="402436" name="Rectangle 4"/>
          <p:cNvSpPr>
            <a:spLocks noGrp="1" noChangeArrowheads="1"/>
          </p:cNvSpPr>
          <p:nvPr>
            <p:ph type="ctrTitle" sz="quarter"/>
          </p:nvPr>
        </p:nvSpPr>
        <p:spPr>
          <a:xfrm>
            <a:off x="282577" y="4"/>
            <a:ext cx="8520113" cy="1266825"/>
          </a:xfrm>
        </p:spPr>
        <p:txBody>
          <a:bodyPr anchor="b"/>
          <a:lstStyle>
            <a:lvl1pPr>
              <a:lnSpc>
                <a:spcPct val="80000"/>
              </a:lnSpc>
              <a:defRPr sz="4000"/>
            </a:lvl1pPr>
          </a:lstStyle>
          <a:p>
            <a:pPr lvl="0"/>
            <a:r>
              <a:rPr lang="de-DE" noProof="0"/>
              <a:t>Click to edit Master title style</a:t>
            </a:r>
            <a:endParaRPr lang="en-GB" noProof="0"/>
          </a:p>
        </p:txBody>
      </p:sp>
      <p:pic>
        <p:nvPicPr>
          <p:cNvPr id="402441" name="Picture 9" descr="DESY-Logo-cyan-RGB_ge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3554" t="-4523" r="-13409"/>
          <a:stretch>
            <a:fillRect/>
          </a:stretch>
        </p:blipFill>
        <p:spPr bwMode="auto">
          <a:xfrm>
            <a:off x="7794625" y="5684838"/>
            <a:ext cx="1149350" cy="1027112"/>
          </a:xfrm>
          <a:prstGeom prst="rect">
            <a:avLst/>
          </a:prstGeom>
          <a:noFill/>
          <a:extLst>
            <a:ext uri="{909E8E84-426E-40dd-AFC4-6F175D3DCCD1}">
              <a14:hiddenFill xmlns:a14="http://schemas.microsoft.com/office/drawing/2010/main" xmlns="">
                <a:solidFill>
                  <a:srgbClr val="FFFFFF"/>
                </a:solidFill>
              </a14:hiddenFill>
            </a:ext>
          </a:extLst>
        </p:spPr>
      </p:pic>
      <p:sp>
        <p:nvSpPr>
          <p:cNvPr id="402448" name="Text Box 16"/>
          <p:cNvSpPr txBox="1">
            <a:spLocks noChangeArrowheads="1"/>
          </p:cNvSpPr>
          <p:nvPr userDrawn="1"/>
        </p:nvSpPr>
        <p:spPr bwMode="auto">
          <a:xfrm>
            <a:off x="2003426" y="2481264"/>
            <a:ext cx="285591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defTabSz="914400" eaLnBrk="0" fontAlgn="base" hangingPunct="0">
              <a:spcBef>
                <a:spcPct val="50000"/>
              </a:spcBef>
              <a:spcAft>
                <a:spcPct val="0"/>
              </a:spcAft>
            </a:pPr>
            <a:endParaRPr lang="de-DE" sz="1600">
              <a:solidFill>
                <a:srgbClr val="000000"/>
              </a:solidFill>
            </a:endParaRPr>
          </a:p>
        </p:txBody>
      </p:sp>
      <p:pic>
        <p:nvPicPr>
          <p:cNvPr id="402453" name="Picture 21" descr="HG_LOGO_70_ENG_K"/>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2426" y="5949950"/>
            <a:ext cx="1473200" cy="59848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Bild 1"/>
          <p:cNvPicPr>
            <a:picLocks noChangeAspect="1"/>
          </p:cNvPicPr>
          <p:nvPr userDrawn="1"/>
        </p:nvPicPr>
        <p:blipFill>
          <a:blip r:embed="rId4"/>
          <a:stretch>
            <a:fillRect/>
          </a:stretch>
        </p:blipFill>
        <p:spPr>
          <a:xfrm>
            <a:off x="23553323" y="40212569"/>
            <a:ext cx="4041149" cy="1785985"/>
          </a:xfrm>
          <a:prstGeom prst="rect">
            <a:avLst/>
          </a:prstGeom>
        </p:spPr>
      </p:pic>
    </p:spTree>
    <p:extLst>
      <p:ext uri="{BB962C8B-B14F-4D97-AF65-F5344CB8AC3E}">
        <p14:creationId xmlns:p14="http://schemas.microsoft.com/office/powerpoint/2010/main" val="8022338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Inhaltsplatzhalt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7605317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4"/>
            <a:ext cx="7772400" cy="1362075"/>
          </a:xfrm>
        </p:spPr>
        <p:txBody>
          <a:bodyPr anchor="t"/>
          <a:lstStyle>
            <a:lvl1pPr algn="l">
              <a:defRPr sz="4000" b="1" cap="all"/>
            </a:lvl1pPr>
          </a:lstStyle>
          <a:p>
            <a:r>
              <a:rPr lang="de-DE"/>
              <a:t>Click to edit Master title style</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de-DE"/>
              <a:t>Click to edit Master text styles</a:t>
            </a:r>
          </a:p>
        </p:txBody>
      </p:sp>
    </p:spTree>
    <p:extLst>
      <p:ext uri="{BB962C8B-B14F-4D97-AF65-F5344CB8AC3E}">
        <p14:creationId xmlns:p14="http://schemas.microsoft.com/office/powerpoint/2010/main" val="248186507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Inhaltsplatzhalter 2"/>
          <p:cNvSpPr>
            <a:spLocks noGrp="1"/>
          </p:cNvSpPr>
          <p:nvPr>
            <p:ph sz="half" idx="1"/>
          </p:nvPr>
        </p:nvSpPr>
        <p:spPr>
          <a:xfrm>
            <a:off x="282577" y="977904"/>
            <a:ext cx="4183063"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4" name="Inhaltsplatzhalter 3"/>
          <p:cNvSpPr>
            <a:spLocks noGrp="1"/>
          </p:cNvSpPr>
          <p:nvPr>
            <p:ph sz="half" idx="2"/>
          </p:nvPr>
        </p:nvSpPr>
        <p:spPr>
          <a:xfrm>
            <a:off x="4618038" y="977904"/>
            <a:ext cx="4184650"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23168540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Click to edit Master title style</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de-DE"/>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5" name="Textplatzhalt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de-DE"/>
              <a:t>Click to edit Master text styles</a:t>
            </a:r>
          </a:p>
        </p:txBody>
      </p:sp>
      <p:sp>
        <p:nvSpPr>
          <p:cNvPr id="6" name="Inhaltsplatzhalt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35867470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Tree>
    <p:extLst>
      <p:ext uri="{BB962C8B-B14F-4D97-AF65-F5344CB8AC3E}">
        <p14:creationId xmlns:p14="http://schemas.microsoft.com/office/powerpoint/2010/main" val="41706644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26947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e-DE"/>
              <a:t>Click to edit Master title style</a:t>
            </a:r>
          </a:p>
        </p:txBody>
      </p:sp>
      <p:sp>
        <p:nvSpPr>
          <p:cNvPr id="3" name="Inhaltsplatzhalt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4" name="Textplatzhalt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de-DE"/>
              <a:t>Click to edit Master text styles</a:t>
            </a:r>
          </a:p>
        </p:txBody>
      </p:sp>
    </p:spTree>
    <p:extLst>
      <p:ext uri="{BB962C8B-B14F-4D97-AF65-F5344CB8AC3E}">
        <p14:creationId xmlns:p14="http://schemas.microsoft.com/office/powerpoint/2010/main" val="41849586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Click to edit Master title style</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de-DE"/>
              <a:t>Drag picture to placeholder or click icon to add</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de-DE"/>
              <a:t>Click to edit Master text styles</a:t>
            </a:r>
          </a:p>
        </p:txBody>
      </p:sp>
    </p:spTree>
    <p:extLst>
      <p:ext uri="{BB962C8B-B14F-4D97-AF65-F5344CB8AC3E}">
        <p14:creationId xmlns:p14="http://schemas.microsoft.com/office/powerpoint/2010/main" val="419042182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Vertikaler Textplatzhalt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28785212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0201" y="103192"/>
            <a:ext cx="2132013" cy="5667375"/>
          </a:xfrm>
        </p:spPr>
        <p:txBody>
          <a:bodyPr vert="eaVert"/>
          <a:lstStyle/>
          <a:p>
            <a:r>
              <a:rPr lang="de-DE"/>
              <a:t>Click to edit Master title style</a:t>
            </a:r>
          </a:p>
        </p:txBody>
      </p:sp>
      <p:sp>
        <p:nvSpPr>
          <p:cNvPr id="3" name="Vertikaler Textplatzhalter 2"/>
          <p:cNvSpPr>
            <a:spLocks noGrp="1"/>
          </p:cNvSpPr>
          <p:nvPr>
            <p:ph type="body" orient="vert" idx="1"/>
          </p:nvPr>
        </p:nvSpPr>
        <p:spPr>
          <a:xfrm>
            <a:off x="282577" y="103192"/>
            <a:ext cx="6245225" cy="5667375"/>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7238022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78E8B04C-96B9-9448-91DF-D6509F291253}"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646794190"/>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0F6C0E8-2D6E-C34D-8A33-E436BE462463}"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60669679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C529EB-EA3A-AE42-BE25-545306AD15F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623640594"/>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54713EF-06A6-C14B-A903-EE3714C59C2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64032614"/>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708EBEEA-1520-4341-8365-8FDE9B0712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787416463"/>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08E1577F-B240-454A-8464-6DF86F91C9D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01819962"/>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AF193217-2EF6-8E46-A58C-544003AB48E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691575859"/>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C74B63AD-6855-054F-A707-84A105640E9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945661119"/>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11B712D6-BB93-0046-A3B0-A985ED182960}"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769087972"/>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81F566F9-E8BE-3244-B57A-E913AA51D267}"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141741652"/>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152A7AF-237A-5944-859C-B51BD2946D2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911854009"/>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372583284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392724967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18055445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20037958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176325266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22375771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6694675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314230755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16185535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571951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14700768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60878718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67E147-65CF-3149-9BDC-0C900736669A}"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72514070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7E147-65CF-3149-9BDC-0C900736669A}"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315346427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67E147-65CF-3149-9BDC-0C900736669A}"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6608285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67E147-65CF-3149-9BDC-0C900736669A}"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310886093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67E147-65CF-3149-9BDC-0C900736669A}" type="datetimeFigureOut">
              <a:rPr lang="en-US" smtClean="0"/>
              <a:t>6/18/20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43719408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67E147-65CF-3149-9BDC-0C900736669A}" type="datetimeFigureOut">
              <a:rPr lang="en-US" smtClean="0"/>
              <a:t>6/18/20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413633913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7E147-65CF-3149-9BDC-0C900736669A}" type="datetimeFigureOut">
              <a:rPr lang="en-US" smtClean="0"/>
              <a:t>6/18/20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25899195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7E147-65CF-3149-9BDC-0C900736669A}"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39555626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7E147-65CF-3149-9BDC-0C900736669A}"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140913183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7E147-65CF-3149-9BDC-0C900736669A}"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21102460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7E147-65CF-3149-9BDC-0C900736669A}"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42E0B1-74C3-D048-A339-BAB9C07015E2}" type="slidenum">
              <a:rPr lang="en-US" smtClean="0"/>
              <a:t>‹#›</a:t>
            </a:fld>
            <a:endParaRPr lang="en-US"/>
          </a:p>
        </p:txBody>
      </p:sp>
    </p:spTree>
    <p:extLst>
      <p:ext uri="{BB962C8B-B14F-4D97-AF65-F5344CB8AC3E}">
        <p14:creationId xmlns:p14="http://schemas.microsoft.com/office/powerpoint/2010/main" val="362426814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5F907C-FDF9-7C42-8B5B-41580FCEEB13}"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115878626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5F907C-FDF9-7C42-8B5B-41580FCEEB13}"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240837946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5F907C-FDF9-7C42-8B5B-41580FCEEB13}"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361423601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5F907C-FDF9-7C42-8B5B-41580FCEEB13}"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28382426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5F907C-FDF9-7C42-8B5B-41580FCEEB13}" type="datetimeFigureOut">
              <a:rPr lang="en-US" smtClean="0"/>
              <a:t>6/18/20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233758942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5F907C-FDF9-7C42-8B5B-41580FCEEB13}" type="datetimeFigureOut">
              <a:rPr lang="en-US" smtClean="0"/>
              <a:t>6/18/20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210409444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5F907C-FDF9-7C42-8B5B-41580FCEEB13}" type="datetimeFigureOut">
              <a:rPr lang="en-US" smtClean="0"/>
              <a:t>6/18/20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423134712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5F907C-FDF9-7C42-8B5B-41580FCEEB13}"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341609469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5F907C-FDF9-7C42-8B5B-41580FCEEB13}" type="datetimeFigureOut">
              <a:rPr lang="en-US" smtClean="0"/>
              <a:t>6/18/20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235553028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5F907C-FDF9-7C42-8B5B-41580FCEEB13}"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33328653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5F907C-FDF9-7C42-8B5B-41580FCEEB13}" type="datetimeFigureOut">
              <a:rPr lang="en-US" smtClean="0"/>
              <a:t>6/18/20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94DB9E-2A2C-4E4B-94DA-051F18220C07}" type="slidenum">
              <a:rPr lang="en-US" smtClean="0"/>
              <a:t>‹#›</a:t>
            </a:fld>
            <a:endParaRPr lang="en-US"/>
          </a:p>
        </p:txBody>
      </p:sp>
    </p:spTree>
    <p:extLst>
      <p:ext uri="{BB962C8B-B14F-4D97-AF65-F5344CB8AC3E}">
        <p14:creationId xmlns:p14="http://schemas.microsoft.com/office/powerpoint/2010/main" val="185258024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496086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077779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287691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600883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138706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54176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86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955363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344910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65003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51608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94CBD5C8-1592-E445-9A85-6DB100D07F0A}"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4131608973"/>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585D440A-E337-EB46-A2C3-0BB276D7E48B}"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4117064390"/>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BAF8B69F-7A07-934F-B885-BEF36469A45A}"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266658677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D60BC6-DB78-3547-8761-8DD82BAF136B}"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3991659217"/>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pPr>
              <a:defRPr/>
            </a:pPr>
            <a:fld id="{846F86F3-92D8-5F47-9E53-4FDC63F5DBBF}"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4039254711"/>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pPr>
              <a:defRPr/>
            </a:pPr>
            <a:fld id="{F75D240F-E1DC-124E-9254-DBF26988963D}"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2462153664"/>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pPr>
              <a:defRPr/>
            </a:pPr>
            <a:fld id="{EFD3A154-C887-6344-8053-4551015CD755}"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362600255"/>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0D99266E-E1B0-1C47-B4E9-45DE53CC21E2}"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1339242249"/>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pPr>
              <a:defRPr/>
            </a:pPr>
            <a:fld id="{C8788D74-6F0A-9443-8D88-FE65F95C2847}"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1948124124"/>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AE2097B0-A344-6340-B027-D93902AEB6C5}"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681523005"/>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cs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BB0ABFB4-0AF8-D446-A731-8E7D1D4F49A0}" type="slidenum">
              <a:rPr lang="en-US">
                <a:solidFill>
                  <a:srgbClr val="000000"/>
                </a:solidFill>
                <a:latin typeface="Times New Roman"/>
                <a:ea typeface="ＭＳ Ｐゴシック"/>
                <a:cs typeface="ＭＳ Ｐゴシック"/>
              </a:rPr>
              <a:pPr>
                <a:defRPr/>
              </a:pPr>
              <a:t>‹#›</a:t>
            </a:fld>
            <a:endParaRPr lang="en-US">
              <a:solidFill>
                <a:srgbClr val="000000"/>
              </a:solidFill>
              <a:latin typeface="Times New Roman"/>
              <a:ea typeface="ＭＳ Ｐゴシック"/>
              <a:cs typeface="ＭＳ Ｐゴシック"/>
            </a:endParaRPr>
          </a:p>
        </p:txBody>
      </p:sp>
    </p:spTree>
    <p:extLst>
      <p:ext uri="{BB962C8B-B14F-4D97-AF65-F5344CB8AC3E}">
        <p14:creationId xmlns:p14="http://schemas.microsoft.com/office/powerpoint/2010/main" val="2015753683"/>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8BAF38A-918D-9A49-821C-322A9E7CCFD2}" type="slidenum">
              <a:rPr lang="en-US"/>
              <a:pPr>
                <a:defRPr/>
              </a:pPr>
              <a:t>‹#›</a:t>
            </a:fld>
            <a:endParaRPr lang="en-US"/>
          </a:p>
        </p:txBody>
      </p:sp>
    </p:spTree>
    <p:extLst>
      <p:ext uri="{BB962C8B-B14F-4D97-AF65-F5344CB8AC3E}">
        <p14:creationId xmlns:p14="http://schemas.microsoft.com/office/powerpoint/2010/main" val="805145377"/>
      </p:ext>
    </p:extLst>
  </p:cSld>
  <p:clrMapOvr>
    <a:masterClrMapping/>
  </p:clrMapOvr>
  <p:transition spd="slow">
    <p:randomBar dir="vert"/>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B3C057-49A0-2947-ADAD-77FD12763FF7}" type="slidenum">
              <a:rPr lang="en-US"/>
              <a:pPr>
                <a:defRPr/>
              </a:pPr>
              <a:t>‹#›</a:t>
            </a:fld>
            <a:endParaRPr lang="en-US"/>
          </a:p>
        </p:txBody>
      </p:sp>
    </p:spTree>
    <p:extLst>
      <p:ext uri="{BB962C8B-B14F-4D97-AF65-F5344CB8AC3E}">
        <p14:creationId xmlns:p14="http://schemas.microsoft.com/office/powerpoint/2010/main" val="973035325"/>
      </p:ext>
    </p:extLst>
  </p:cSld>
  <p:clrMapOvr>
    <a:masterClrMapping/>
  </p:clrMapOvr>
  <p:transition spd="slow">
    <p:randomBar dir="vert"/>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4CBECC-8424-2347-A1E1-F3A08C542A32}" type="slidenum">
              <a:rPr lang="en-US"/>
              <a:pPr>
                <a:defRPr/>
              </a:pPr>
              <a:t>‹#›</a:t>
            </a:fld>
            <a:endParaRPr lang="en-US"/>
          </a:p>
        </p:txBody>
      </p:sp>
    </p:spTree>
    <p:extLst>
      <p:ext uri="{BB962C8B-B14F-4D97-AF65-F5344CB8AC3E}">
        <p14:creationId xmlns:p14="http://schemas.microsoft.com/office/powerpoint/2010/main" val="538958367"/>
      </p:ext>
    </p:extLst>
  </p:cSld>
  <p:clrMapOvr>
    <a:masterClrMapping/>
  </p:clrMapOvr>
  <p:transition spd="slow">
    <p:randomBar dir="vert"/>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381DB5-AB67-F54A-92C9-B4105A1FDDBC}" type="slidenum">
              <a:rPr lang="en-US"/>
              <a:pPr>
                <a:defRPr/>
              </a:pPr>
              <a:t>‹#›</a:t>
            </a:fld>
            <a:endParaRPr lang="en-US"/>
          </a:p>
        </p:txBody>
      </p:sp>
    </p:spTree>
    <p:extLst>
      <p:ext uri="{BB962C8B-B14F-4D97-AF65-F5344CB8AC3E}">
        <p14:creationId xmlns:p14="http://schemas.microsoft.com/office/powerpoint/2010/main" val="3753804621"/>
      </p:ext>
    </p:extLst>
  </p:cSld>
  <p:clrMapOvr>
    <a:masterClrMapping/>
  </p:clrMapOvr>
  <p:transition spd="slow">
    <p:randomBar dir="vert"/>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65C41D7-291B-E543-BDD8-6DAA46E89E8E}" type="slidenum">
              <a:rPr lang="en-US"/>
              <a:pPr>
                <a:defRPr/>
              </a:pPr>
              <a:t>‹#›</a:t>
            </a:fld>
            <a:endParaRPr lang="en-US"/>
          </a:p>
        </p:txBody>
      </p:sp>
    </p:spTree>
    <p:extLst>
      <p:ext uri="{BB962C8B-B14F-4D97-AF65-F5344CB8AC3E}">
        <p14:creationId xmlns:p14="http://schemas.microsoft.com/office/powerpoint/2010/main" val="734744189"/>
      </p:ext>
    </p:extLst>
  </p:cSld>
  <p:clrMapOvr>
    <a:masterClrMapping/>
  </p:clrMapOvr>
  <p:transition spd="slow">
    <p:randomBar dir="vert"/>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773F38D-CC74-D84B-B139-93E376EC8683}" type="slidenum">
              <a:rPr lang="en-US"/>
              <a:pPr>
                <a:defRPr/>
              </a:pPr>
              <a:t>‹#›</a:t>
            </a:fld>
            <a:endParaRPr lang="en-US"/>
          </a:p>
        </p:txBody>
      </p:sp>
    </p:spTree>
    <p:extLst>
      <p:ext uri="{BB962C8B-B14F-4D97-AF65-F5344CB8AC3E}">
        <p14:creationId xmlns:p14="http://schemas.microsoft.com/office/powerpoint/2010/main" val="3016385569"/>
      </p:ext>
    </p:extLst>
  </p:cSld>
  <p:clrMapOvr>
    <a:masterClrMapping/>
  </p:clrMapOvr>
  <p:transition spd="slow">
    <p:randomBar dir="vert"/>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1969450-2694-3649-9D3A-A160FACE426E}" type="slidenum">
              <a:rPr lang="en-US"/>
              <a:pPr>
                <a:defRPr/>
              </a:pPr>
              <a:t>‹#›</a:t>
            </a:fld>
            <a:endParaRPr lang="en-US"/>
          </a:p>
        </p:txBody>
      </p:sp>
    </p:spTree>
    <p:extLst>
      <p:ext uri="{BB962C8B-B14F-4D97-AF65-F5344CB8AC3E}">
        <p14:creationId xmlns:p14="http://schemas.microsoft.com/office/powerpoint/2010/main" val="504715592"/>
      </p:ext>
    </p:extLst>
  </p:cSld>
  <p:clrMapOvr>
    <a:masterClrMapping/>
  </p:clrMapOvr>
  <p:transition spd="slow">
    <p:randomBar dir="vert"/>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CDA12A-099D-CF4C-AD27-5C5EC60BBA6E}" type="slidenum">
              <a:rPr lang="en-US"/>
              <a:pPr>
                <a:defRPr/>
              </a:pPr>
              <a:t>‹#›</a:t>
            </a:fld>
            <a:endParaRPr lang="en-US"/>
          </a:p>
        </p:txBody>
      </p:sp>
    </p:spTree>
    <p:extLst>
      <p:ext uri="{BB962C8B-B14F-4D97-AF65-F5344CB8AC3E}">
        <p14:creationId xmlns:p14="http://schemas.microsoft.com/office/powerpoint/2010/main" val="1805184571"/>
      </p:ext>
    </p:extLst>
  </p:cSld>
  <p:clrMapOvr>
    <a:masterClrMapping/>
  </p:clrMapOvr>
  <p:transition spd="slow">
    <p:randomBar dir="vert"/>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8536646-2332-2A43-A1B0-66DA142B3792}" type="slidenum">
              <a:rPr lang="en-US"/>
              <a:pPr>
                <a:defRPr/>
              </a:pPr>
              <a:t>‹#›</a:t>
            </a:fld>
            <a:endParaRPr lang="en-US"/>
          </a:p>
        </p:txBody>
      </p:sp>
    </p:spTree>
    <p:extLst>
      <p:ext uri="{BB962C8B-B14F-4D97-AF65-F5344CB8AC3E}">
        <p14:creationId xmlns:p14="http://schemas.microsoft.com/office/powerpoint/2010/main" val="338214076"/>
      </p:ext>
    </p:extLst>
  </p:cSld>
  <p:clrMapOvr>
    <a:masterClrMapping/>
  </p:clrMapOvr>
  <p:transition spd="slow">
    <p:randomBar dir="vert"/>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C7DDC6-8C16-4647-8F0B-15AF4E149A66}" type="slidenum">
              <a:rPr lang="en-US"/>
              <a:pPr>
                <a:defRPr/>
              </a:pPr>
              <a:t>‹#›</a:t>
            </a:fld>
            <a:endParaRPr lang="en-US"/>
          </a:p>
        </p:txBody>
      </p:sp>
    </p:spTree>
    <p:extLst>
      <p:ext uri="{BB962C8B-B14F-4D97-AF65-F5344CB8AC3E}">
        <p14:creationId xmlns:p14="http://schemas.microsoft.com/office/powerpoint/2010/main" val="237779409"/>
      </p:ext>
    </p:extLst>
  </p:cSld>
  <p:clrMapOvr>
    <a:masterClrMapping/>
  </p:clrMapOvr>
  <p:transition spd="slow">
    <p:randomBar dir="vert"/>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DB121E-40D1-5843-9361-521EF038700A}" type="slidenum">
              <a:rPr lang="en-US"/>
              <a:pPr>
                <a:defRPr/>
              </a:pPr>
              <a:t>‹#›</a:t>
            </a:fld>
            <a:endParaRPr lang="en-US"/>
          </a:p>
        </p:txBody>
      </p:sp>
    </p:spTree>
    <p:extLst>
      <p:ext uri="{BB962C8B-B14F-4D97-AF65-F5344CB8AC3E}">
        <p14:creationId xmlns:p14="http://schemas.microsoft.com/office/powerpoint/2010/main" val="2906315494"/>
      </p:ext>
    </p:extLst>
  </p:cSld>
  <p:clrMapOvr>
    <a:masterClrMapping/>
  </p:clrMapOvr>
  <p:transition spd="slow">
    <p:randomBar dir="vert"/>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Date Placeholder 3"/>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52190012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77598049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41572317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14555971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46777612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Date Placeholder 2"/>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79330865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68076048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96734730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5122390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52153138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78569306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54125"/>
          </a:xfrm>
          <a:prstGeom prst="rect">
            <a:avLst/>
          </a:prstGeom>
          <a:solidFill>
            <a:srgbClr val="00A6EB"/>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de-DE" sz="1600">
              <a:solidFill>
                <a:srgbClr val="000000"/>
              </a:solidFill>
              <a:ea typeface="ＭＳ Ｐゴシック" charset="0"/>
              <a:cs typeface="ＭＳ Ｐゴシック" charset="0"/>
            </a:endParaRPr>
          </a:p>
        </p:txBody>
      </p:sp>
      <p:pic>
        <p:nvPicPr>
          <p:cNvPr id="5" name="Picture 9" descr="DESY-Logo-cyan-RGB_ger"/>
          <p:cNvPicPr>
            <a:picLocks noChangeAspect="1" noChangeArrowheads="1"/>
          </p:cNvPicPr>
          <p:nvPr userDrawn="1"/>
        </p:nvPicPr>
        <p:blipFill>
          <a:blip r:embed="rId2" cstate="print">
            <a:extLst>
              <a:ext uri="{28A0092B-C50C-407E-A947-70E740481C1C}">
                <a14:useLocalDpi xmlns:a14="http://schemas.microsoft.com/office/drawing/2010/main"/>
              </a:ext>
            </a:extLst>
          </a:blip>
          <a:srcRect l="-3554" t="-4523" r="-13409"/>
          <a:stretch>
            <a:fillRect/>
          </a:stretch>
        </p:blipFill>
        <p:spPr bwMode="auto">
          <a:xfrm>
            <a:off x="7794625" y="5684838"/>
            <a:ext cx="1149350" cy="1027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16"/>
          <p:cNvSpPr txBox="1">
            <a:spLocks noChangeArrowheads="1"/>
          </p:cNvSpPr>
          <p:nvPr userDrawn="1"/>
        </p:nvSpPr>
        <p:spPr bwMode="auto">
          <a:xfrm>
            <a:off x="2003425" y="2481263"/>
            <a:ext cx="2855913"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50000"/>
              </a:spcBef>
              <a:spcAft>
                <a:spcPct val="0"/>
              </a:spcAft>
            </a:pPr>
            <a:endParaRPr lang="de-DE" sz="1600">
              <a:solidFill>
                <a:srgbClr val="000000"/>
              </a:solidFill>
            </a:endParaRPr>
          </a:p>
        </p:txBody>
      </p:sp>
      <p:pic>
        <p:nvPicPr>
          <p:cNvPr id="7" name="Picture 21" descr="HG_LOGO_70_ENG_K"/>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352425" y="5949950"/>
            <a:ext cx="1473200" cy="598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Bild 1"/>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23553738" y="402129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2435" name="Rectangle 3"/>
          <p:cNvSpPr>
            <a:spLocks noGrp="1" noChangeArrowheads="1"/>
          </p:cNvSpPr>
          <p:nvPr>
            <p:ph type="subTitle" idx="1"/>
          </p:nvPr>
        </p:nvSpPr>
        <p:spPr>
          <a:xfrm>
            <a:off x="292100" y="1363663"/>
            <a:ext cx="8520113" cy="485775"/>
          </a:xfrm>
        </p:spPr>
        <p:txBody>
          <a:bodyPr/>
          <a:lstStyle>
            <a:lvl1pPr marL="0" indent="0">
              <a:buFont typeface="Arial Black" pitchFamily="34" charset="0"/>
              <a:buNone/>
              <a:defRPr b="1">
                <a:solidFill>
                  <a:srgbClr val="F28E00"/>
                </a:solidFill>
              </a:defRPr>
            </a:lvl1pPr>
          </a:lstStyle>
          <a:p>
            <a:pPr lvl="0"/>
            <a:r>
              <a:rPr lang="de-DE" noProof="0"/>
              <a:t>Click to edit Master subtitle style</a:t>
            </a:r>
            <a:endParaRPr lang="en-GB" noProof="0"/>
          </a:p>
        </p:txBody>
      </p:sp>
      <p:sp>
        <p:nvSpPr>
          <p:cNvPr id="402436" name="Rectangle 4"/>
          <p:cNvSpPr>
            <a:spLocks noGrp="1" noChangeArrowheads="1"/>
          </p:cNvSpPr>
          <p:nvPr>
            <p:ph type="ctrTitle" sz="quarter"/>
          </p:nvPr>
        </p:nvSpPr>
        <p:spPr>
          <a:xfrm>
            <a:off x="282575" y="0"/>
            <a:ext cx="8520113" cy="1266825"/>
          </a:xfrm>
        </p:spPr>
        <p:txBody>
          <a:bodyPr anchor="b"/>
          <a:lstStyle>
            <a:lvl1pPr>
              <a:lnSpc>
                <a:spcPct val="80000"/>
              </a:lnSpc>
              <a:defRPr sz="4000"/>
            </a:lvl1pPr>
          </a:lstStyle>
          <a:p>
            <a:pPr lvl="0"/>
            <a:r>
              <a:rPr lang="de-DE" noProof="0"/>
              <a:t>Click to edit Master title style</a:t>
            </a:r>
            <a:endParaRPr lang="en-GB" noProof="0"/>
          </a:p>
        </p:txBody>
      </p:sp>
    </p:spTree>
    <p:extLst>
      <p:ext uri="{BB962C8B-B14F-4D97-AF65-F5344CB8AC3E}">
        <p14:creationId xmlns:p14="http://schemas.microsoft.com/office/powerpoint/2010/main" val="408394577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Inhaltsplatzhalt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35183697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Click to edit Master title style</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Click to edit Master text styles</a:t>
            </a:r>
          </a:p>
        </p:txBody>
      </p:sp>
    </p:spTree>
    <p:extLst>
      <p:ext uri="{BB962C8B-B14F-4D97-AF65-F5344CB8AC3E}">
        <p14:creationId xmlns:p14="http://schemas.microsoft.com/office/powerpoint/2010/main" val="140421274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Inhaltsplatzhalter 2"/>
          <p:cNvSpPr>
            <a:spLocks noGrp="1"/>
          </p:cNvSpPr>
          <p:nvPr>
            <p:ph sz="half" idx="1"/>
          </p:nvPr>
        </p:nvSpPr>
        <p:spPr>
          <a:xfrm>
            <a:off x="282575" y="977900"/>
            <a:ext cx="4183063"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4" name="Inhaltsplatzhalter 3"/>
          <p:cNvSpPr>
            <a:spLocks noGrp="1"/>
          </p:cNvSpPr>
          <p:nvPr>
            <p:ph sz="half" idx="2"/>
          </p:nvPr>
        </p:nvSpPr>
        <p:spPr>
          <a:xfrm>
            <a:off x="4618038" y="977900"/>
            <a:ext cx="4184650" cy="4792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84176894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Click to edit Master title style</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173065960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Tree>
    <p:extLst>
      <p:ext uri="{BB962C8B-B14F-4D97-AF65-F5344CB8AC3E}">
        <p14:creationId xmlns:p14="http://schemas.microsoft.com/office/powerpoint/2010/main" val="270423779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7885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Click to edit Master title style</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Click to edit Master text styles</a:t>
            </a:r>
          </a:p>
        </p:txBody>
      </p:sp>
    </p:spTree>
    <p:extLst>
      <p:ext uri="{BB962C8B-B14F-4D97-AF65-F5344CB8AC3E}">
        <p14:creationId xmlns:p14="http://schemas.microsoft.com/office/powerpoint/2010/main" val="76968079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Click to edit Master title style</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Drag picture to placeholder or click icon to add</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Click to edit Master text styles</a:t>
            </a:r>
          </a:p>
        </p:txBody>
      </p:sp>
    </p:spTree>
    <p:extLst>
      <p:ext uri="{BB962C8B-B14F-4D97-AF65-F5344CB8AC3E}">
        <p14:creationId xmlns:p14="http://schemas.microsoft.com/office/powerpoint/2010/main" val="246351332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Click to edit Master title style</a:t>
            </a:r>
          </a:p>
        </p:txBody>
      </p:sp>
      <p:sp>
        <p:nvSpPr>
          <p:cNvPr id="3" name="Vertikaler Textplatzhalt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96195598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0200" y="103188"/>
            <a:ext cx="2132013" cy="5667375"/>
          </a:xfrm>
        </p:spPr>
        <p:txBody>
          <a:bodyPr vert="eaVert"/>
          <a:lstStyle/>
          <a:p>
            <a:r>
              <a:rPr lang="de-DE"/>
              <a:t>Click to edit Master title style</a:t>
            </a:r>
          </a:p>
        </p:txBody>
      </p:sp>
      <p:sp>
        <p:nvSpPr>
          <p:cNvPr id="3" name="Vertikaler Textplatzhalter 2"/>
          <p:cNvSpPr>
            <a:spLocks noGrp="1"/>
          </p:cNvSpPr>
          <p:nvPr>
            <p:ph type="body" orient="vert" idx="1"/>
          </p:nvPr>
        </p:nvSpPr>
        <p:spPr>
          <a:xfrm>
            <a:off x="282575" y="103188"/>
            <a:ext cx="6245225" cy="5667375"/>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Tree>
    <p:extLst>
      <p:ext uri="{BB962C8B-B14F-4D97-AF65-F5344CB8AC3E}">
        <p14:creationId xmlns:p14="http://schemas.microsoft.com/office/powerpoint/2010/main" val="312179807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4105DE70-E079-1A4B-B0A1-C2F7138FB5B9}" type="slidenum">
              <a:rPr lang="en-US"/>
              <a:pPr>
                <a:defRPr/>
              </a:pPr>
              <a:t>‹#›</a:t>
            </a:fld>
            <a:endParaRPr lang="en-US"/>
          </a:p>
        </p:txBody>
      </p:sp>
    </p:spTree>
    <p:extLst>
      <p:ext uri="{BB962C8B-B14F-4D97-AF65-F5344CB8AC3E}">
        <p14:creationId xmlns:p14="http://schemas.microsoft.com/office/powerpoint/2010/main" val="953159832"/>
      </p:ext>
    </p:extLst>
  </p:cSld>
  <p:clrMapOvr>
    <a:masterClrMapping/>
  </p:clrMapOvr>
  <p:transition spd="slow">
    <p:randomBar dir="vert"/>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4C9FEC6-D73F-7B47-884C-37929BA74B2A}" type="slidenum">
              <a:rPr lang="en-US"/>
              <a:pPr>
                <a:defRPr/>
              </a:pPr>
              <a:t>‹#›</a:t>
            </a:fld>
            <a:endParaRPr lang="en-US"/>
          </a:p>
        </p:txBody>
      </p:sp>
    </p:spTree>
    <p:extLst>
      <p:ext uri="{BB962C8B-B14F-4D97-AF65-F5344CB8AC3E}">
        <p14:creationId xmlns:p14="http://schemas.microsoft.com/office/powerpoint/2010/main" val="2854438522"/>
      </p:ext>
    </p:extLst>
  </p:cSld>
  <p:clrMapOvr>
    <a:masterClrMapping/>
  </p:clrMapOvr>
  <p:transition spd="slow">
    <p:randomBar dir="vert"/>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01C114F-BA8D-8C43-8DF5-1260233D3828}" type="slidenum">
              <a:rPr lang="en-US"/>
              <a:pPr>
                <a:defRPr/>
              </a:pPr>
              <a:t>‹#›</a:t>
            </a:fld>
            <a:endParaRPr lang="en-US"/>
          </a:p>
        </p:txBody>
      </p:sp>
    </p:spTree>
    <p:extLst>
      <p:ext uri="{BB962C8B-B14F-4D97-AF65-F5344CB8AC3E}">
        <p14:creationId xmlns:p14="http://schemas.microsoft.com/office/powerpoint/2010/main" val="515303580"/>
      </p:ext>
    </p:extLst>
  </p:cSld>
  <p:clrMapOvr>
    <a:masterClrMapping/>
  </p:clrMapOvr>
  <p:transition spd="slow">
    <p:randomBar dir="vert"/>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2AF6AC47-0D93-9746-9AEB-D449F75D851F}" type="slidenum">
              <a:rPr lang="en-US"/>
              <a:pPr>
                <a:defRPr/>
              </a:pPr>
              <a:t>‹#›</a:t>
            </a:fld>
            <a:endParaRPr lang="en-US"/>
          </a:p>
        </p:txBody>
      </p:sp>
    </p:spTree>
    <p:extLst>
      <p:ext uri="{BB962C8B-B14F-4D97-AF65-F5344CB8AC3E}">
        <p14:creationId xmlns:p14="http://schemas.microsoft.com/office/powerpoint/2010/main" val="87104340"/>
      </p:ext>
    </p:extLst>
  </p:cSld>
  <p:clrMapOvr>
    <a:masterClrMapping/>
  </p:clrMapOvr>
  <p:transition spd="slow">
    <p:randomBar dir="vert"/>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23E25C0B-16DD-B64B-B80B-9A9B96C5C4A6}" type="slidenum">
              <a:rPr lang="en-US"/>
              <a:pPr>
                <a:defRPr/>
              </a:pPr>
              <a:t>‹#›</a:t>
            </a:fld>
            <a:endParaRPr lang="en-US"/>
          </a:p>
        </p:txBody>
      </p:sp>
    </p:spTree>
    <p:extLst>
      <p:ext uri="{BB962C8B-B14F-4D97-AF65-F5344CB8AC3E}">
        <p14:creationId xmlns:p14="http://schemas.microsoft.com/office/powerpoint/2010/main" val="1043424962"/>
      </p:ext>
    </p:extLst>
  </p:cSld>
  <p:clrMapOvr>
    <a:masterClrMapping/>
  </p:clrMapOvr>
  <p:transition spd="slow">
    <p:randomBar dir="vert"/>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6CFCE6A-BB35-D843-B938-4B8FE14A0FF3}" type="slidenum">
              <a:rPr lang="en-US"/>
              <a:pPr>
                <a:defRPr/>
              </a:pPr>
              <a:t>‹#›</a:t>
            </a:fld>
            <a:endParaRPr lang="en-US"/>
          </a:p>
        </p:txBody>
      </p:sp>
    </p:spTree>
    <p:extLst>
      <p:ext uri="{BB962C8B-B14F-4D97-AF65-F5344CB8AC3E}">
        <p14:creationId xmlns:p14="http://schemas.microsoft.com/office/powerpoint/2010/main" val="1223088180"/>
      </p:ext>
    </p:extLst>
  </p:cSld>
  <p:clrMapOvr>
    <a:masterClrMapping/>
  </p:clrMapOvr>
  <p:transition spd="slow">
    <p:randomBar dir="vert"/>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9D35421C-CEEB-954C-BC3C-78F877BC4581}" type="slidenum">
              <a:rPr lang="en-US"/>
              <a:pPr>
                <a:defRPr/>
              </a:pPr>
              <a:t>‹#›</a:t>
            </a:fld>
            <a:endParaRPr lang="en-US"/>
          </a:p>
        </p:txBody>
      </p:sp>
    </p:spTree>
    <p:extLst>
      <p:ext uri="{BB962C8B-B14F-4D97-AF65-F5344CB8AC3E}">
        <p14:creationId xmlns:p14="http://schemas.microsoft.com/office/powerpoint/2010/main" val="1791197034"/>
      </p:ext>
    </p:extLst>
  </p:cSld>
  <p:clrMapOvr>
    <a:masterClrMapping/>
  </p:clrMapOvr>
  <p:transition spd="slow">
    <p:randomBar dir="vert"/>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3FFF590A-70E6-7D4D-B454-26EAB28F5B8B}" type="slidenum">
              <a:rPr lang="en-US"/>
              <a:pPr>
                <a:defRPr/>
              </a:pPr>
              <a:t>‹#›</a:t>
            </a:fld>
            <a:endParaRPr lang="en-US"/>
          </a:p>
        </p:txBody>
      </p:sp>
    </p:spTree>
    <p:extLst>
      <p:ext uri="{BB962C8B-B14F-4D97-AF65-F5344CB8AC3E}">
        <p14:creationId xmlns:p14="http://schemas.microsoft.com/office/powerpoint/2010/main" val="2862422455"/>
      </p:ext>
    </p:extLst>
  </p:cSld>
  <p:clrMapOvr>
    <a:masterClrMapping/>
  </p:clrMapOvr>
  <p:transition spd="slow">
    <p:randomBar dir="vert"/>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BEC4E873-EB47-6F40-81E8-CA22AC0F1120}" type="slidenum">
              <a:rPr lang="en-US"/>
              <a:pPr>
                <a:defRPr/>
              </a:pPr>
              <a:t>‹#›</a:t>
            </a:fld>
            <a:endParaRPr lang="en-US"/>
          </a:p>
        </p:txBody>
      </p:sp>
    </p:spTree>
    <p:extLst>
      <p:ext uri="{BB962C8B-B14F-4D97-AF65-F5344CB8AC3E}">
        <p14:creationId xmlns:p14="http://schemas.microsoft.com/office/powerpoint/2010/main" val="2616692155"/>
      </p:ext>
    </p:extLst>
  </p:cSld>
  <p:clrMapOvr>
    <a:masterClrMapping/>
  </p:clrMapOvr>
  <p:transition spd="slow">
    <p:randomBar dir="vert"/>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4840A24-B0C5-A64E-B25E-0B9690AECCFC}" type="slidenum">
              <a:rPr lang="en-US"/>
              <a:pPr>
                <a:defRPr/>
              </a:pPr>
              <a:t>‹#›</a:t>
            </a:fld>
            <a:endParaRPr lang="en-US"/>
          </a:p>
        </p:txBody>
      </p:sp>
    </p:spTree>
    <p:extLst>
      <p:ext uri="{BB962C8B-B14F-4D97-AF65-F5344CB8AC3E}">
        <p14:creationId xmlns:p14="http://schemas.microsoft.com/office/powerpoint/2010/main" val="493520805"/>
      </p:ext>
    </p:extLst>
  </p:cSld>
  <p:clrMapOvr>
    <a:masterClrMapping/>
  </p:clrMapOvr>
  <p:transition spd="slow">
    <p:randomBar dir="vert"/>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A6BB79BF-1699-2E45-A90E-BAB39FDCA106}" type="slidenum">
              <a:rPr lang="en-US"/>
              <a:pPr>
                <a:defRPr/>
              </a:pPr>
              <a:t>‹#›</a:t>
            </a:fld>
            <a:endParaRPr lang="en-US"/>
          </a:p>
        </p:txBody>
      </p:sp>
    </p:spTree>
    <p:extLst>
      <p:ext uri="{BB962C8B-B14F-4D97-AF65-F5344CB8AC3E}">
        <p14:creationId xmlns:p14="http://schemas.microsoft.com/office/powerpoint/2010/main" val="1890798434"/>
      </p:ext>
    </p:extLst>
  </p:cSld>
  <p:clrMapOvr>
    <a:masterClrMapping/>
  </p:clrMapOvr>
  <p:transition spd="slow">
    <p:randomBar dir="vert"/>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cs typeface="Arial" charset="0"/>
              </a:defRPr>
            </a:lvl1pPr>
          </a:lstStyle>
          <a:p>
            <a:pPr>
              <a:defRPr/>
            </a:pPr>
            <a:fld id="{8A6F2A8A-03D2-AB40-9CC6-9B12AD466B75}" type="datetimeFigureOut">
              <a:rPr lang="en-US"/>
              <a:pPr>
                <a:defRPr/>
              </a:pPr>
              <a:t>6/18/20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BDDB88-F2DC-D447-9BAD-0B39B528276B}" type="slidenum">
              <a:rPr lang="en-US"/>
              <a:pPr>
                <a:defRPr/>
              </a:pPr>
              <a:t>‹#›</a:t>
            </a:fld>
            <a:endParaRPr lang="en-US"/>
          </a:p>
        </p:txBody>
      </p:sp>
    </p:spTree>
    <p:extLst>
      <p:ext uri="{BB962C8B-B14F-4D97-AF65-F5344CB8AC3E}">
        <p14:creationId xmlns:p14="http://schemas.microsoft.com/office/powerpoint/2010/main" val="423923885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A3CD1FB8-6404-4B4A-B8EB-C6B2D24C64F9}" type="datetimeFigureOut">
              <a:rPr lang="en-US"/>
              <a:pPr>
                <a:defRPr/>
              </a:pPr>
              <a:t>6/18/20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BA3F3C0-1921-4141-BFCC-9B30A00F0AA7}" type="slidenum">
              <a:rPr lang="en-US"/>
              <a:pPr>
                <a:defRPr/>
              </a:pPr>
              <a:t>‹#›</a:t>
            </a:fld>
            <a:endParaRPr lang="en-US"/>
          </a:p>
        </p:txBody>
      </p:sp>
    </p:spTree>
    <p:extLst>
      <p:ext uri="{BB962C8B-B14F-4D97-AF65-F5344CB8AC3E}">
        <p14:creationId xmlns:p14="http://schemas.microsoft.com/office/powerpoint/2010/main" val="440268289"/>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7F6DA4B4-5CF6-BE4E-9D42-58AB8E553FB7}" type="datetimeFigureOut">
              <a:rPr lang="en-US"/>
              <a:pPr>
                <a:defRPr/>
              </a:pPr>
              <a:t>6/18/20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119584DA-C1B5-ED41-A959-C54F75190B63}" type="slidenum">
              <a:rPr lang="en-US"/>
              <a:pPr>
                <a:defRPr/>
              </a:pPr>
              <a:t>‹#›</a:t>
            </a:fld>
            <a:endParaRPr lang="en-US"/>
          </a:p>
        </p:txBody>
      </p:sp>
    </p:spTree>
    <p:extLst>
      <p:ext uri="{BB962C8B-B14F-4D97-AF65-F5344CB8AC3E}">
        <p14:creationId xmlns:p14="http://schemas.microsoft.com/office/powerpoint/2010/main" val="1843025415"/>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cs typeface="Arial" charset="0"/>
              </a:defRPr>
            </a:lvl1pPr>
          </a:lstStyle>
          <a:p>
            <a:pPr>
              <a:defRPr/>
            </a:pPr>
            <a:fld id="{E518E02F-9584-274F-B0CA-B73A8ED54E5E}" type="datetimeFigureOut">
              <a:rPr lang="en-US"/>
              <a:pPr>
                <a:defRPr/>
              </a:pPr>
              <a:t>6/18/20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5F47ACA7-1EAF-AA4E-BFE6-DB9D2D078D28}" type="slidenum">
              <a:rPr lang="en-US"/>
              <a:pPr>
                <a:defRPr/>
              </a:pPr>
              <a:t>‹#›</a:t>
            </a:fld>
            <a:endParaRPr lang="en-US"/>
          </a:p>
        </p:txBody>
      </p:sp>
    </p:spTree>
    <p:extLst>
      <p:ext uri="{BB962C8B-B14F-4D97-AF65-F5344CB8AC3E}">
        <p14:creationId xmlns:p14="http://schemas.microsoft.com/office/powerpoint/2010/main" val="105201330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cs typeface="Arial" charset="0"/>
              </a:defRPr>
            </a:lvl1pPr>
          </a:lstStyle>
          <a:p>
            <a:pPr>
              <a:defRPr/>
            </a:pPr>
            <a:fld id="{E882A12D-3351-8440-A658-69104A02EBF3}" type="datetimeFigureOut">
              <a:rPr lang="en-US"/>
              <a:pPr>
                <a:defRPr/>
              </a:pPr>
              <a:t>6/18/20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94FD8D13-7FFC-AE47-B497-FA483F349DCD}" type="slidenum">
              <a:rPr lang="en-US"/>
              <a:pPr>
                <a:defRPr/>
              </a:pPr>
              <a:t>‹#›</a:t>
            </a:fld>
            <a:endParaRPr lang="en-US"/>
          </a:p>
        </p:txBody>
      </p:sp>
    </p:spTree>
    <p:extLst>
      <p:ext uri="{BB962C8B-B14F-4D97-AF65-F5344CB8AC3E}">
        <p14:creationId xmlns:p14="http://schemas.microsoft.com/office/powerpoint/2010/main" val="3463613311"/>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cs typeface="Arial" charset="0"/>
              </a:defRPr>
            </a:lvl1pPr>
          </a:lstStyle>
          <a:p>
            <a:pPr>
              <a:defRPr/>
            </a:pPr>
            <a:fld id="{1AD4372F-E8BF-E44F-88E8-2E6AB9E5A12B}" type="datetimeFigureOut">
              <a:rPr lang="en-US"/>
              <a:pPr>
                <a:defRPr/>
              </a:pPr>
              <a:t>6/18/20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27B3023D-2908-DD42-BBAD-22239A495624}" type="slidenum">
              <a:rPr lang="en-US"/>
              <a:pPr>
                <a:defRPr/>
              </a:pPr>
              <a:t>‹#›</a:t>
            </a:fld>
            <a:endParaRPr lang="en-US"/>
          </a:p>
        </p:txBody>
      </p:sp>
    </p:spTree>
    <p:extLst>
      <p:ext uri="{BB962C8B-B14F-4D97-AF65-F5344CB8AC3E}">
        <p14:creationId xmlns:p14="http://schemas.microsoft.com/office/powerpoint/2010/main" val="2214136366"/>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cs typeface="Arial" charset="0"/>
              </a:defRPr>
            </a:lvl1pPr>
          </a:lstStyle>
          <a:p>
            <a:pPr>
              <a:defRPr/>
            </a:pPr>
            <a:fld id="{9F994DE4-CF06-5340-B3E8-4D6A6FDFD7EA}" type="datetimeFigureOut">
              <a:rPr lang="en-US"/>
              <a:pPr>
                <a:defRPr/>
              </a:pPr>
              <a:t>6/18/20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972B8B43-824A-D241-9DB6-5BFF6B160928}" type="slidenum">
              <a:rPr lang="en-US"/>
              <a:pPr>
                <a:defRPr/>
              </a:pPr>
              <a:t>‹#›</a:t>
            </a:fld>
            <a:endParaRPr lang="en-US"/>
          </a:p>
        </p:txBody>
      </p:sp>
    </p:spTree>
    <p:extLst>
      <p:ext uri="{BB962C8B-B14F-4D97-AF65-F5344CB8AC3E}">
        <p14:creationId xmlns:p14="http://schemas.microsoft.com/office/powerpoint/2010/main" val="2380842256"/>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DB3002A4-B2FE-A745-B262-97A768ABD91D}" type="datetimeFigureOut">
              <a:rPr lang="en-US"/>
              <a:pPr>
                <a:defRPr/>
              </a:pPr>
              <a:t>6/18/20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31D5A6D7-3703-B248-92C6-B1EFC808CDFE}" type="slidenum">
              <a:rPr lang="en-US"/>
              <a:pPr>
                <a:defRPr/>
              </a:pPr>
              <a:t>‹#›</a:t>
            </a:fld>
            <a:endParaRPr lang="en-US"/>
          </a:p>
        </p:txBody>
      </p:sp>
    </p:spTree>
    <p:extLst>
      <p:ext uri="{BB962C8B-B14F-4D97-AF65-F5344CB8AC3E}">
        <p14:creationId xmlns:p14="http://schemas.microsoft.com/office/powerpoint/2010/main" val="1153539639"/>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A94851FD-625E-1540-8E0D-A32D289BD18F}" type="datetimeFigureOut">
              <a:rPr lang="en-US"/>
              <a:pPr>
                <a:defRPr/>
              </a:pPr>
              <a:t>6/18/20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337BAEBD-1529-A544-AA16-2D3EA86636B9}" type="slidenum">
              <a:rPr lang="en-US"/>
              <a:pPr>
                <a:defRPr/>
              </a:pPr>
              <a:t>‹#›</a:t>
            </a:fld>
            <a:endParaRPr lang="en-US"/>
          </a:p>
        </p:txBody>
      </p:sp>
    </p:spTree>
    <p:extLst>
      <p:ext uri="{BB962C8B-B14F-4D97-AF65-F5344CB8AC3E}">
        <p14:creationId xmlns:p14="http://schemas.microsoft.com/office/powerpoint/2010/main" val="391509166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FFC71622-CF6A-5C4C-BA4A-2A17BE0C3422}" type="datetimeFigureOut">
              <a:rPr lang="en-US"/>
              <a:pPr>
                <a:defRPr/>
              </a:pPr>
              <a:t>6/18/20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D61B9B73-E8E9-7646-BC3B-693B5FD970ED}" type="slidenum">
              <a:rPr lang="en-US"/>
              <a:pPr>
                <a:defRPr/>
              </a:pPr>
              <a:t>‹#›</a:t>
            </a:fld>
            <a:endParaRPr lang="en-US"/>
          </a:p>
        </p:txBody>
      </p:sp>
    </p:spTree>
    <p:extLst>
      <p:ext uri="{BB962C8B-B14F-4D97-AF65-F5344CB8AC3E}">
        <p14:creationId xmlns:p14="http://schemas.microsoft.com/office/powerpoint/2010/main" val="2588302370"/>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CB29F0DE-4BEC-7B4E-8AD1-8370B2C45BF4}" type="datetimeFigureOut">
              <a:rPr lang="en-US"/>
              <a:pPr>
                <a:defRPr/>
              </a:pPr>
              <a:t>6/18/20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8A638763-4379-5640-B428-DB2820FE1465}" type="slidenum">
              <a:rPr lang="en-US"/>
              <a:pPr>
                <a:defRPr/>
              </a:pPr>
              <a:t>‹#›</a:t>
            </a:fld>
            <a:endParaRPr lang="en-US"/>
          </a:p>
        </p:txBody>
      </p:sp>
    </p:spTree>
    <p:extLst>
      <p:ext uri="{BB962C8B-B14F-4D97-AF65-F5344CB8AC3E}">
        <p14:creationId xmlns:p14="http://schemas.microsoft.com/office/powerpoint/2010/main" val="4246466975"/>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normAutofit/>
          </a:bodyPr>
          <a:lstStyle>
            <a:lvl1pPr>
              <a:defRPr sz="40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BDCEC72-20F8-B24E-9ECF-06E0E482CB90}" type="datetime1">
              <a:rPr lang="en-US" smtClean="0"/>
              <a:t>6/18/20</a:t>
            </a:fld>
            <a:endParaRPr lang="en-US"/>
          </a:p>
        </p:txBody>
      </p:sp>
      <p:sp>
        <p:nvSpPr>
          <p:cNvPr id="5" name="Footer Placeholder 4"/>
          <p:cNvSpPr>
            <a:spLocks noGrp="1"/>
          </p:cNvSpPr>
          <p:nvPr>
            <p:ph type="ftr" sz="quarter" idx="11"/>
          </p:nvPr>
        </p:nvSpPr>
        <p:spPr/>
        <p:txBody>
          <a:bodyPr/>
          <a:lstStyle/>
          <a:p>
            <a:r>
              <a:rPr lang="en-US"/>
              <a:t>I. Taboada | Georgia Inst. of Tech.</a:t>
            </a:r>
          </a:p>
        </p:txBody>
      </p:sp>
      <p:sp>
        <p:nvSpPr>
          <p:cNvPr id="6" name="Slide Number Placeholder 5"/>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46496437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B19C0-B3B5-2E4E-9E57-B03EC4D84937}" type="datetime1">
              <a:rPr lang="en-US" smtClean="0"/>
              <a:t>6/18/20</a:t>
            </a:fld>
            <a:endParaRPr lang="en-US"/>
          </a:p>
        </p:txBody>
      </p:sp>
      <p:sp>
        <p:nvSpPr>
          <p:cNvPr id="5" name="Footer Placeholder 4"/>
          <p:cNvSpPr>
            <a:spLocks noGrp="1"/>
          </p:cNvSpPr>
          <p:nvPr>
            <p:ph type="ftr" sz="quarter" idx="11"/>
          </p:nvPr>
        </p:nvSpPr>
        <p:spPr/>
        <p:txBody>
          <a:bodyPr/>
          <a:lstStyle/>
          <a:p>
            <a:r>
              <a:rPr lang="en-US"/>
              <a:t>I. Taboada | Georgia Inst. of Tech.</a:t>
            </a:r>
          </a:p>
        </p:txBody>
      </p:sp>
      <p:sp>
        <p:nvSpPr>
          <p:cNvPr id="6" name="Slide Number Placeholder 5"/>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52296182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CE11F8-5005-9B42-841B-73B7C7555A39}" type="datetime1">
              <a:rPr lang="en-US" smtClean="0"/>
              <a:t>6/18/20</a:t>
            </a:fld>
            <a:endParaRPr lang="en-US"/>
          </a:p>
        </p:txBody>
      </p:sp>
      <p:sp>
        <p:nvSpPr>
          <p:cNvPr id="5" name="Footer Placeholder 4"/>
          <p:cNvSpPr>
            <a:spLocks noGrp="1"/>
          </p:cNvSpPr>
          <p:nvPr>
            <p:ph type="ftr" sz="quarter" idx="11"/>
          </p:nvPr>
        </p:nvSpPr>
        <p:spPr/>
        <p:txBody>
          <a:bodyPr/>
          <a:lstStyle/>
          <a:p>
            <a:r>
              <a:rPr lang="en-US"/>
              <a:t>I. Taboada | Georgia Inst. of Tech.</a:t>
            </a:r>
          </a:p>
        </p:txBody>
      </p:sp>
      <p:sp>
        <p:nvSpPr>
          <p:cNvPr id="6" name="Slide Number Placeholder 5"/>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66490611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446A07-D14C-B84D-9181-1052AB2BBBDD}" type="datetime1">
              <a:rPr lang="en-US" smtClean="0"/>
              <a:t>6/18/20</a:t>
            </a:fld>
            <a:endParaRPr lang="en-US"/>
          </a:p>
        </p:txBody>
      </p:sp>
      <p:sp>
        <p:nvSpPr>
          <p:cNvPr id="6" name="Footer Placeholder 5"/>
          <p:cNvSpPr>
            <a:spLocks noGrp="1"/>
          </p:cNvSpPr>
          <p:nvPr>
            <p:ph type="ftr" sz="quarter" idx="11"/>
          </p:nvPr>
        </p:nvSpPr>
        <p:spPr/>
        <p:txBody>
          <a:bodyPr/>
          <a:lstStyle/>
          <a:p>
            <a:r>
              <a:rPr lang="en-US"/>
              <a:t>I. Taboada | Georgia Inst. of Tech.</a:t>
            </a:r>
          </a:p>
        </p:txBody>
      </p:sp>
      <p:sp>
        <p:nvSpPr>
          <p:cNvPr id="7" name="Slide Number Placeholder 6"/>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59211179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6BE859-8CB2-3747-A985-A6035FC1195E}" type="datetime1">
              <a:rPr lang="en-US" smtClean="0"/>
              <a:t>6/18/20</a:t>
            </a:fld>
            <a:endParaRPr lang="en-US"/>
          </a:p>
        </p:txBody>
      </p:sp>
      <p:sp>
        <p:nvSpPr>
          <p:cNvPr id="8" name="Footer Placeholder 7"/>
          <p:cNvSpPr>
            <a:spLocks noGrp="1"/>
          </p:cNvSpPr>
          <p:nvPr>
            <p:ph type="ftr" sz="quarter" idx="11"/>
          </p:nvPr>
        </p:nvSpPr>
        <p:spPr/>
        <p:txBody>
          <a:bodyPr/>
          <a:lstStyle/>
          <a:p>
            <a:r>
              <a:rPr lang="en-US"/>
              <a:t>I. Taboada | Georgia Inst. of Tech.</a:t>
            </a:r>
          </a:p>
        </p:txBody>
      </p:sp>
      <p:sp>
        <p:nvSpPr>
          <p:cNvPr id="9" name="Slide Number Placeholder 8"/>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77108642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26F8B3-857C-E34A-AEEB-605E7B133233}" type="datetime1">
              <a:rPr lang="en-US" smtClean="0"/>
              <a:t>6/18/20</a:t>
            </a:fld>
            <a:endParaRPr lang="en-US"/>
          </a:p>
        </p:txBody>
      </p:sp>
      <p:sp>
        <p:nvSpPr>
          <p:cNvPr id="4" name="Footer Placeholder 3"/>
          <p:cNvSpPr>
            <a:spLocks noGrp="1"/>
          </p:cNvSpPr>
          <p:nvPr>
            <p:ph type="ftr" sz="quarter" idx="11"/>
          </p:nvPr>
        </p:nvSpPr>
        <p:spPr/>
        <p:txBody>
          <a:bodyPr/>
          <a:lstStyle/>
          <a:p>
            <a:r>
              <a:rPr lang="en-US"/>
              <a:t>I. Taboada | Georgia Inst. of Tech.</a:t>
            </a:r>
          </a:p>
        </p:txBody>
      </p:sp>
      <p:sp>
        <p:nvSpPr>
          <p:cNvPr id="5" name="Slide Number Placeholder 4"/>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06120177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99526-1D75-F241-BACC-A0338A624D50}" type="datetime1">
              <a:rPr lang="en-US" smtClean="0"/>
              <a:t>6/18/20</a:t>
            </a:fld>
            <a:endParaRPr lang="en-US"/>
          </a:p>
        </p:txBody>
      </p:sp>
      <p:sp>
        <p:nvSpPr>
          <p:cNvPr id="3" name="Footer Placeholder 2"/>
          <p:cNvSpPr>
            <a:spLocks noGrp="1"/>
          </p:cNvSpPr>
          <p:nvPr>
            <p:ph type="ftr" sz="quarter" idx="11"/>
          </p:nvPr>
        </p:nvSpPr>
        <p:spPr/>
        <p:txBody>
          <a:bodyPr/>
          <a:lstStyle/>
          <a:p>
            <a:r>
              <a:rPr lang="en-US"/>
              <a:t>I. Taboada | Georgia Inst. of Tech.</a:t>
            </a:r>
          </a:p>
        </p:txBody>
      </p:sp>
      <p:sp>
        <p:nvSpPr>
          <p:cNvPr id="4" name="Slide Number Placeholder 3"/>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56436406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469FFB-5C0F-9E4B-942A-BB6379BB4368}" type="datetime1">
              <a:rPr lang="en-US" smtClean="0"/>
              <a:t>6/18/20</a:t>
            </a:fld>
            <a:endParaRPr lang="en-US"/>
          </a:p>
        </p:txBody>
      </p:sp>
      <p:sp>
        <p:nvSpPr>
          <p:cNvPr id="6" name="Footer Placeholder 5"/>
          <p:cNvSpPr>
            <a:spLocks noGrp="1"/>
          </p:cNvSpPr>
          <p:nvPr>
            <p:ph type="ftr" sz="quarter" idx="11"/>
          </p:nvPr>
        </p:nvSpPr>
        <p:spPr/>
        <p:txBody>
          <a:bodyPr/>
          <a:lstStyle/>
          <a:p>
            <a:r>
              <a:rPr lang="en-US"/>
              <a:t>I. Taboada | Georgia Inst. of Tech.</a:t>
            </a:r>
          </a:p>
        </p:txBody>
      </p:sp>
      <p:sp>
        <p:nvSpPr>
          <p:cNvPr id="7" name="Slide Number Placeholder 6"/>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343748857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897ED7-3F44-DE4C-8D82-9C8916A10B8D}" type="datetime1">
              <a:rPr lang="en-US" smtClean="0"/>
              <a:t>6/18/20</a:t>
            </a:fld>
            <a:endParaRPr lang="en-US"/>
          </a:p>
        </p:txBody>
      </p:sp>
      <p:sp>
        <p:nvSpPr>
          <p:cNvPr id="6" name="Footer Placeholder 5"/>
          <p:cNvSpPr>
            <a:spLocks noGrp="1"/>
          </p:cNvSpPr>
          <p:nvPr>
            <p:ph type="ftr" sz="quarter" idx="11"/>
          </p:nvPr>
        </p:nvSpPr>
        <p:spPr/>
        <p:txBody>
          <a:bodyPr/>
          <a:lstStyle/>
          <a:p>
            <a:r>
              <a:rPr lang="en-US"/>
              <a:t>I. Taboada | Georgia Inst. of Tech.</a:t>
            </a:r>
          </a:p>
        </p:txBody>
      </p:sp>
      <p:sp>
        <p:nvSpPr>
          <p:cNvPr id="7" name="Slide Number Placeholder 6"/>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413965536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722469-2696-2144-9647-8AD446BB0498}" type="datetime1">
              <a:rPr lang="en-US" smtClean="0"/>
              <a:t>6/18/20</a:t>
            </a:fld>
            <a:endParaRPr lang="en-US"/>
          </a:p>
        </p:txBody>
      </p:sp>
      <p:sp>
        <p:nvSpPr>
          <p:cNvPr id="5" name="Footer Placeholder 4"/>
          <p:cNvSpPr>
            <a:spLocks noGrp="1"/>
          </p:cNvSpPr>
          <p:nvPr>
            <p:ph type="ftr" sz="quarter" idx="11"/>
          </p:nvPr>
        </p:nvSpPr>
        <p:spPr/>
        <p:txBody>
          <a:bodyPr/>
          <a:lstStyle/>
          <a:p>
            <a:r>
              <a:rPr lang="en-US"/>
              <a:t>I. Taboada | Georgia Inst. of Tech.</a:t>
            </a:r>
          </a:p>
        </p:txBody>
      </p:sp>
      <p:sp>
        <p:nvSpPr>
          <p:cNvPr id="6" name="Slide Number Placeholder 5"/>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3196446391"/>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72B300-0DB9-CE47-92A4-D619E460DA22}" type="datetime1">
              <a:rPr lang="en-US" smtClean="0"/>
              <a:t>6/18/20</a:t>
            </a:fld>
            <a:endParaRPr lang="en-US"/>
          </a:p>
        </p:txBody>
      </p:sp>
      <p:sp>
        <p:nvSpPr>
          <p:cNvPr id="5" name="Footer Placeholder 4"/>
          <p:cNvSpPr>
            <a:spLocks noGrp="1"/>
          </p:cNvSpPr>
          <p:nvPr>
            <p:ph type="ftr" sz="quarter" idx="11"/>
          </p:nvPr>
        </p:nvSpPr>
        <p:spPr/>
        <p:txBody>
          <a:bodyPr/>
          <a:lstStyle/>
          <a:p>
            <a:r>
              <a:rPr lang="en-US"/>
              <a:t>I. Taboada | Georgia Inst. of Tech.</a:t>
            </a:r>
          </a:p>
        </p:txBody>
      </p:sp>
      <p:sp>
        <p:nvSpPr>
          <p:cNvPr id="6" name="Slide Number Placeholder 5"/>
          <p:cNvSpPr>
            <a:spLocks noGrp="1"/>
          </p:cNvSpPr>
          <p:nvPr>
            <p:ph type="sldNum" sz="quarter" idx="12"/>
          </p:nvPr>
        </p:nvSpPr>
        <p:spPr/>
        <p:txBody>
          <a:bodyPr/>
          <a:lstStyle/>
          <a:p>
            <a:fld id="{A61B0098-7C94-C043-A9F2-A1987B33F6B4}" type="slidenum">
              <a:rPr lang="en-US" smtClean="0"/>
              <a:t>‹#›</a:t>
            </a:fld>
            <a:endParaRPr lang="en-US"/>
          </a:p>
        </p:txBody>
      </p:sp>
    </p:spTree>
    <p:extLst>
      <p:ext uri="{BB962C8B-B14F-4D97-AF65-F5344CB8AC3E}">
        <p14:creationId xmlns:p14="http://schemas.microsoft.com/office/powerpoint/2010/main" val="191904002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86456875"/>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7491616"/>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4570379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51105804"/>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34775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1170846"/>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2985414"/>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25728039"/>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5906856"/>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09748086"/>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786391"/>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0603759"/>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082507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43694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24984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4577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924221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433664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77081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766339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94803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7650943"/>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104658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074695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4450102"/>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891244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937678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02420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135033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397711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9535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779585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98953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08616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70C4F4-934C-9B4A-8BBA-F13120A32663}" type="datetimeFigureOut">
              <a:rPr lang="en-US" smtClean="0">
                <a:solidFill>
                  <a:prstClr val="black">
                    <a:tint val="75000"/>
                  </a:prstClr>
                </a:solidFill>
              </a:rPr>
              <a:pPr/>
              <a:t>6/18/20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EF3B9C-9624-6D49-B41F-5ABAC5FA239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9187816"/>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solidFill>
                <a:prstClr val="black">
                  <a:tint val="75000"/>
                </a:prstClr>
              </a:solidFill>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solidFill>
                <a:prstClr val="black">
                  <a:tint val="75000"/>
                </a:prstClr>
              </a:solidFill>
              <a:latin typeface="Times New Roman"/>
            </a:endParaRPr>
          </a:p>
        </p:txBody>
      </p:sp>
      <p:sp>
        <p:nvSpPr>
          <p:cNvPr id="5" name="Rectangle 6"/>
          <p:cNvSpPr>
            <a:spLocks noGrp="1" noChangeArrowheads="1"/>
          </p:cNvSpPr>
          <p:nvPr>
            <p:ph type="sldNum" sz="quarter" idx="12"/>
          </p:nvPr>
        </p:nvSpPr>
        <p:spPr/>
        <p:txBody>
          <a:bodyPr/>
          <a:lstStyle>
            <a:lvl1pPr>
              <a:defRPr/>
            </a:lvl1pPr>
          </a:lstStyle>
          <a:p>
            <a:fld id="{4F0442E3-5E8A-6141-B7D2-EBC8F3E2E61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3166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7.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8.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theme" Target="../theme/theme9.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theme" Target="../theme/theme14.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5.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theme" Target="../theme/theme17.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6.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8.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7.xml"/><Relationship Id="rId3" Type="http://schemas.openxmlformats.org/officeDocument/2006/relationships/slideLayout" Target="../slideLayouts/slideLayout202.xml"/><Relationship Id="rId7" Type="http://schemas.openxmlformats.org/officeDocument/2006/relationships/slideLayout" Target="../slideLayouts/slideLayout206.xml"/><Relationship Id="rId12" Type="http://schemas.openxmlformats.org/officeDocument/2006/relationships/theme" Target="../theme/theme19.xml"/><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5" Type="http://schemas.openxmlformats.org/officeDocument/2006/relationships/slideLayout" Target="../slideLayouts/slideLayout204.xml"/><Relationship Id="rId10" Type="http://schemas.openxmlformats.org/officeDocument/2006/relationships/slideLayout" Target="../slideLayouts/slideLayout209.xml"/><Relationship Id="rId4" Type="http://schemas.openxmlformats.org/officeDocument/2006/relationships/slideLayout" Target="../slideLayouts/slideLayout203.xml"/><Relationship Id="rId9"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20.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image" Target="../media/image1.png"/><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theme" Target="../theme/theme21.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image" Target="../media/image6.png"/><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image" Target="../media/image5.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0.xml"/><Relationship Id="rId3" Type="http://schemas.openxmlformats.org/officeDocument/2006/relationships/slideLayout" Target="../slideLayouts/slideLayout235.xml"/><Relationship Id="rId7" Type="http://schemas.openxmlformats.org/officeDocument/2006/relationships/slideLayout" Target="../slideLayouts/slideLayout239.xml"/><Relationship Id="rId12" Type="http://schemas.openxmlformats.org/officeDocument/2006/relationships/theme" Target="../theme/theme22.xml"/><Relationship Id="rId2" Type="http://schemas.openxmlformats.org/officeDocument/2006/relationships/slideLayout" Target="../slideLayouts/slideLayout234.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5" Type="http://schemas.openxmlformats.org/officeDocument/2006/relationships/slideLayout" Target="../slideLayouts/slideLayout237.xml"/><Relationship Id="rId10" Type="http://schemas.openxmlformats.org/officeDocument/2006/relationships/slideLayout" Target="../slideLayouts/slideLayout242.xml"/><Relationship Id="rId4" Type="http://schemas.openxmlformats.org/officeDocument/2006/relationships/slideLayout" Target="../slideLayouts/slideLayout236.xml"/><Relationship Id="rId9"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1.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theme" Target="../theme/theme23.xml"/><Relationship Id="rId2" Type="http://schemas.openxmlformats.org/officeDocument/2006/relationships/slideLayout" Target="../slideLayouts/slideLayout245.xml"/><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2.xml"/><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theme" Target="../theme/theme24.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slideLayout" Target="../slideLayouts/slideLayout278.xml"/><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slideLayout" Target="../slideLayouts/slideLayout277.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 Id="rId1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6.xml"/><Relationship Id="rId3" Type="http://schemas.openxmlformats.org/officeDocument/2006/relationships/slideLayout" Target="../slideLayouts/slideLayout281.xml"/><Relationship Id="rId7" Type="http://schemas.openxmlformats.org/officeDocument/2006/relationships/slideLayout" Target="../slideLayouts/slideLayout285.xml"/><Relationship Id="rId12" Type="http://schemas.openxmlformats.org/officeDocument/2006/relationships/theme" Target="../theme/theme26.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0" Type="http://schemas.openxmlformats.org/officeDocument/2006/relationships/slideLayout" Target="../slideLayouts/slideLayout288.xml"/><Relationship Id="rId4" Type="http://schemas.openxmlformats.org/officeDocument/2006/relationships/slideLayout" Target="../slideLayouts/slideLayout282.xml"/><Relationship Id="rId9" Type="http://schemas.openxmlformats.org/officeDocument/2006/relationships/slideLayout" Target="../slideLayouts/slideLayout287.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theme" Target="../theme/theme27.xml"/><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fontAlgn="base">
              <a:spcBef>
                <a:spcPct val="0"/>
              </a:spcBef>
              <a:spcAft>
                <a:spcPct val="0"/>
              </a:spcAft>
              <a:defRPr/>
            </a:pPr>
            <a:fld id="{E8148E39-CFD8-A04F-9132-D138D5A02E79}"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61198829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B03AE803-4DF4-FB4B-83B1-D22826961824}" type="datetimeFigureOut">
              <a:rPr lang="en-US" smtClean="0">
                <a:solidFill>
                  <a:prstClr val="black">
                    <a:tint val="75000"/>
                  </a:prstClr>
                </a:solidFill>
              </a:rPr>
              <a:pPr defTabSz="457200"/>
              <a:t>6/18/20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D416B49C-E7CF-5E4C-93D2-06ABAFD912A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5683142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i="0">
                <a:solidFill>
                  <a:srgbClr val="FFFFFF"/>
                </a:solidFill>
                <a:latin typeface="Arial Regular"/>
                <a:ea typeface="+mn-ea"/>
                <a:cs typeface="+mn-cs"/>
              </a:defRPr>
            </a:lvl1pPr>
          </a:lstStyle>
          <a:p>
            <a:pPr fontAlgn="base">
              <a:spcBef>
                <a:spcPct val="0"/>
              </a:spcBef>
              <a:spcAft>
                <a:spcPct val="0"/>
              </a:spcAft>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i="0">
                <a:solidFill>
                  <a:srgbClr val="FFFFFF"/>
                </a:solidFill>
                <a:latin typeface="Arial Regular"/>
                <a:ea typeface="+mn-ea"/>
                <a:cs typeface="+mn-cs"/>
              </a:defRPr>
            </a:lvl1pPr>
          </a:lstStyle>
          <a:p>
            <a:pPr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0" i="0">
                <a:solidFill>
                  <a:srgbClr val="FFFFFF"/>
                </a:solidFill>
                <a:latin typeface="Arial Regular"/>
                <a:cs typeface="ＭＳ Ｐゴシック" charset="0"/>
              </a:defRPr>
            </a:lvl1pPr>
          </a:lstStyle>
          <a:p>
            <a:pPr fontAlgn="base">
              <a:spcBef>
                <a:spcPct val="0"/>
              </a:spcBef>
              <a:spcAft>
                <a:spcPct val="0"/>
              </a:spcAft>
              <a:defRPr/>
            </a:pPr>
            <a:fld id="{E8148E39-CFD8-A04F-9132-D138D5A02E79}" type="slidenum">
              <a:rPr lang="en-US" smtClean="0">
                <a:ea typeface="ＭＳ Ｐゴシック" charset="0"/>
              </a:rPr>
              <a:pPr fontAlgn="base">
                <a:spcBef>
                  <a:spcPct val="0"/>
                </a:spcBef>
                <a:spcAft>
                  <a:spcPct val="0"/>
                </a:spcAft>
                <a:defRPr/>
              </a:pPr>
              <a:t>‹#›</a:t>
            </a:fld>
            <a:endParaRPr lang="en-US" dirty="0">
              <a:ea typeface="ＭＳ Ｐゴシック" charset="0"/>
            </a:endParaRPr>
          </a:p>
        </p:txBody>
      </p:sp>
    </p:spTree>
    <p:extLst>
      <p:ext uri="{BB962C8B-B14F-4D97-AF65-F5344CB8AC3E}">
        <p14:creationId xmlns:p14="http://schemas.microsoft.com/office/powerpoint/2010/main" val="2120386989"/>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457200" rtl="0" eaLnBrk="0" fontAlgn="base" hangingPunct="0">
        <a:spcBef>
          <a:spcPct val="0"/>
        </a:spcBef>
        <a:spcAft>
          <a:spcPct val="0"/>
        </a:spcAft>
        <a:defRPr sz="4400" b="0" i="0">
          <a:solidFill>
            <a:schemeClr val="tx1"/>
          </a:solidFill>
          <a:latin typeface="Arial Regular"/>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b="0" i="0">
          <a:solidFill>
            <a:schemeClr val="tx1"/>
          </a:solidFill>
          <a:latin typeface="Arial Regular"/>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b="0" i="0">
          <a:solidFill>
            <a:schemeClr val="tx1"/>
          </a:solidFill>
          <a:latin typeface="Arial Regular"/>
          <a:ea typeface="ＭＳ Ｐゴシック" charset="0"/>
        </a:defRPr>
      </a:lvl2pPr>
      <a:lvl3pPr marL="1143000" indent="-228600" algn="l" defTabSz="457200" rtl="0" eaLnBrk="0" fontAlgn="base" hangingPunct="0">
        <a:spcBef>
          <a:spcPct val="20000"/>
        </a:spcBef>
        <a:spcAft>
          <a:spcPct val="0"/>
        </a:spcAft>
        <a:buFont typeface="Arial" charset="0"/>
        <a:buChar char="•"/>
        <a:defRPr sz="2400" b="0" i="0">
          <a:solidFill>
            <a:schemeClr val="tx1"/>
          </a:solidFill>
          <a:latin typeface="Arial Regular"/>
          <a:ea typeface="ＭＳ Ｐゴシック" charset="0"/>
        </a:defRPr>
      </a:lvl3pPr>
      <a:lvl4pPr marL="1600200" indent="-228600" algn="l" defTabSz="457200" rtl="0" eaLnBrk="0" fontAlgn="base" hangingPunct="0">
        <a:spcBef>
          <a:spcPct val="20000"/>
        </a:spcBef>
        <a:spcAft>
          <a:spcPct val="0"/>
        </a:spcAft>
        <a:buFont typeface="Arial" charset="0"/>
        <a:buChar char="–"/>
        <a:defRPr sz="2000" b="0" i="0">
          <a:solidFill>
            <a:schemeClr val="tx1"/>
          </a:solidFill>
          <a:latin typeface="Arial Regular"/>
          <a:ea typeface="ＭＳ Ｐゴシック" charset="0"/>
        </a:defRPr>
      </a:lvl4pPr>
      <a:lvl5pPr marL="2057400" indent="-228600" algn="l" defTabSz="457200" rtl="0" eaLnBrk="0" fontAlgn="base" hangingPunct="0">
        <a:spcBef>
          <a:spcPct val="20000"/>
        </a:spcBef>
        <a:spcAft>
          <a:spcPct val="0"/>
        </a:spcAft>
        <a:buFont typeface="Arial" charset="0"/>
        <a:buChar char="»"/>
        <a:defRPr sz="2000" b="0" i="0">
          <a:solidFill>
            <a:schemeClr val="tx1"/>
          </a:solidFill>
          <a:latin typeface="Arial Regular"/>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bwMode="auto">
          <a:xfrm>
            <a:off x="401638" y="1633538"/>
            <a:ext cx="3751262" cy="49117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5713" tIns="35713" rIns="35713" bIns="35713" numCol="1" anchor="t" anchorCtr="0" compatLnSpc="1">
            <a:prstTxWarp prst="textNoShape">
              <a:avLst/>
            </a:prstTxWarp>
          </a:bodyPr>
          <a:lstStyle/>
          <a:p>
            <a:pPr lvl="0"/>
            <a:r>
              <a:rPr lang="en-US">
                <a:sym typeface="Helvetica Neue" charset="0"/>
              </a:rPr>
              <a:t>Click to edit Master text styles</a:t>
            </a:r>
          </a:p>
          <a:p>
            <a:pPr lvl="1"/>
            <a:r>
              <a:rPr lang="en-US">
                <a:sym typeface="Helvetica Neue" charset="0"/>
              </a:rPr>
              <a:t>Second level</a:t>
            </a:r>
          </a:p>
          <a:p>
            <a:pPr lvl="2"/>
            <a:r>
              <a:rPr lang="en-US">
                <a:sym typeface="Helvetica Neue" charset="0"/>
              </a:rPr>
              <a:t>Third level</a:t>
            </a:r>
          </a:p>
          <a:p>
            <a:pPr lvl="3"/>
            <a:r>
              <a:rPr lang="en-US">
                <a:sym typeface="Helvetica Neue" charset="0"/>
              </a:rPr>
              <a:t>Fourth level</a:t>
            </a:r>
          </a:p>
          <a:p>
            <a:pPr lvl="4"/>
            <a:r>
              <a:rPr lang="en-US">
                <a:sym typeface="Helvetica Neue" charset="0"/>
              </a:rPr>
              <a:t>Fifth level</a:t>
            </a:r>
          </a:p>
        </p:txBody>
      </p:sp>
      <p:sp>
        <p:nvSpPr>
          <p:cNvPr id="161795" name="Line 3"/>
          <p:cNvSpPr>
            <a:spLocks noChangeShapeType="1"/>
          </p:cNvSpPr>
          <p:nvPr/>
        </p:nvSpPr>
        <p:spPr bwMode="auto">
          <a:xfrm>
            <a:off x="455613" y="1384300"/>
            <a:ext cx="3606800" cy="9525"/>
          </a:xfrm>
          <a:prstGeom prst="line">
            <a:avLst/>
          </a:prstGeom>
          <a:noFill/>
          <a:ln w="12700">
            <a:solidFill>
              <a:srgbClr val="9A9A9A"/>
            </a:solidFill>
            <a:miter lim="800000"/>
            <a:headEnd/>
            <a:tailEnd/>
          </a:ln>
          <a:extLst>
            <a:ext uri="{909E8E84-426E-40dd-AFC4-6F175D3DCCD1}">
              <a14:hiddenFill xmlns:a14="http://schemas.microsoft.com/office/drawing/2010/main" xmlns="">
                <a:noFill/>
              </a14:hiddenFill>
            </a:ext>
          </a:extLst>
        </p:spPr>
        <p:txBody>
          <a:bodyPr lIns="0" tIns="0" rIns="0" bIns="0"/>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1796" name="Rectangle 4"/>
          <p:cNvSpPr>
            <a:spLocks noGrp="1" noChangeArrowheads="1"/>
          </p:cNvSpPr>
          <p:nvPr>
            <p:ph type="title"/>
          </p:nvPr>
        </p:nvSpPr>
        <p:spPr bwMode="auto">
          <a:xfrm>
            <a:off x="401638" y="231775"/>
            <a:ext cx="3751262" cy="10191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5713" tIns="35713" rIns="35713" bIns="35713" numCol="1" anchor="b" anchorCtr="0" compatLnSpc="1">
            <a:prstTxWarp prst="textNoShape">
              <a:avLst/>
            </a:prstTxWarp>
          </a:bodyPr>
          <a:lstStyle/>
          <a:p>
            <a:pPr lvl="0"/>
            <a:r>
              <a:rPr lang="en-US">
                <a:sym typeface="Gill Sans Light" charset="0"/>
              </a:rPr>
              <a:t>Click to edit Master title style</a:t>
            </a:r>
          </a:p>
        </p:txBody>
      </p:sp>
    </p:spTree>
    <p:extLst>
      <p:ext uri="{BB962C8B-B14F-4D97-AF65-F5344CB8AC3E}">
        <p14:creationId xmlns:p14="http://schemas.microsoft.com/office/powerpoint/2010/main" val="2025415981"/>
      </p:ext>
    </p:extLst>
  </p:cSld>
  <p:clrMap bg1="lt1" tx1="dk1" bg2="lt2" tx2="dk2" accent1="accent1" accent2="accent2" accent3="accent3" accent4="accent4" accent5="accent5" accent6="accent6" hlink="hlink" folHlink="folHlink"/>
  <p:sldLayoutIdLst>
    <p:sldLayoutId id="2147483749" r:id="rId1"/>
    <p:sldLayoutId id="2147483750" r:id="rId2"/>
  </p:sldLayoutIdLst>
  <p:transition/>
  <p:txStyles>
    <p:titleStyle>
      <a:lvl1pPr algn="l" defTabSz="642938" rtl="0" eaLnBrk="0" fontAlgn="base" hangingPunct="0">
        <a:spcBef>
          <a:spcPct val="0"/>
        </a:spcBef>
        <a:spcAft>
          <a:spcPct val="0"/>
        </a:spcAft>
        <a:defRPr sz="3400">
          <a:solidFill>
            <a:schemeClr val="tx1"/>
          </a:solidFill>
          <a:latin typeface="+mj-lt"/>
          <a:ea typeface="ＭＳ Ｐゴシック" pitchFamily="34" charset="-128"/>
          <a:cs typeface="ＭＳ Ｐゴシック" charset="0"/>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2113"/>
        </a:spcBef>
        <a:spcAft>
          <a:spcPct val="0"/>
        </a:spcAft>
        <a:buClr>
          <a:srgbClr val="000000"/>
        </a:buClr>
        <a:buSzPct val="100000"/>
        <a:buFont typeface="Helvetica Neue" charset="0"/>
        <a:buChar char="•"/>
        <a:defRPr>
          <a:solidFill>
            <a:schemeClr val="tx1"/>
          </a:solidFill>
          <a:latin typeface="+mn-lt"/>
          <a:ea typeface="ＭＳ Ｐゴシック" pitchFamily="34" charset="-128"/>
          <a:cs typeface="ＭＳ Ｐゴシック" charset="0"/>
          <a:sym typeface="Helvetica Neue" charset="0"/>
        </a:defRPr>
      </a:lvl1pPr>
      <a:lvl2pPr marL="463550"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2pPr>
      <a:lvl3pPr marL="776288"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fontAlgn="base">
              <a:spcBef>
                <a:spcPct val="0"/>
              </a:spcBef>
              <a:spcAft>
                <a:spcPct val="0"/>
              </a:spcAft>
            </a:pPr>
            <a:endParaRPr lang="en-US">
              <a:solidFill>
                <a:srgbClr val="000000"/>
              </a:solidFill>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fontAlgn="base">
              <a:spcBef>
                <a:spcPct val="0"/>
              </a:spcBef>
              <a:spcAft>
                <a:spcPct val="0"/>
              </a:spcAft>
            </a:pPr>
            <a:endParaRPr lang="en-US">
              <a:solidFill>
                <a:srgbClr val="000000"/>
              </a:solidFill>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fontAlgn="base">
              <a:spcBef>
                <a:spcPct val="0"/>
              </a:spcBef>
              <a:spcAft>
                <a:spcPct val="0"/>
              </a:spcAft>
            </a:pPr>
            <a:fld id="{B0C41275-1FF7-F641-B1A1-D37101B1EEAD}" type="slidenum">
              <a:rPr lang="en-US" smtClean="0">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921454254"/>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fontAlgn="base">
              <a:spcBef>
                <a:spcPct val="0"/>
              </a:spcBef>
              <a:spcAft>
                <a:spcPct val="0"/>
              </a:spcAft>
              <a:defRPr/>
            </a:pPr>
            <a:fld id="{E8148E39-CFD8-A04F-9132-D138D5A02E79}"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772292379"/>
      </p:ext>
    </p:extLst>
  </p:cSld>
  <p:clrMap bg1="dk1" tx1="lt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184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184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457200">
              <a:defRPr sz="1200">
                <a:solidFill>
                  <a:srgbClr val="898989"/>
                </a:solidFill>
                <a:latin typeface="Calibri" charset="0"/>
                <a:cs typeface="Arial" charset="0"/>
              </a:defRPr>
            </a:lvl1pPr>
          </a:lstStyle>
          <a:p>
            <a:pPr fontAlgn="base">
              <a:spcBef>
                <a:spcPct val="0"/>
              </a:spcBef>
              <a:spcAft>
                <a:spcPct val="0"/>
              </a:spcAft>
              <a:defRPr/>
            </a:pPr>
            <a:fld id="{91F231DC-4AF7-6F40-9758-20E6FB813205}" type="datetimeFigureOut">
              <a:rPr lang="en-US">
                <a:ea typeface="ＭＳ Ｐゴシック" charset="0"/>
              </a:rPr>
              <a:pPr fontAlgn="base">
                <a:spcBef>
                  <a:spcPct val="0"/>
                </a:spcBef>
                <a:spcAft>
                  <a:spcPct val="0"/>
                </a:spcAft>
                <a:defRPr/>
              </a:pPr>
              <a:t>6/18/20</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57200">
              <a:defRPr sz="1200">
                <a:solidFill>
                  <a:srgbClr val="898989"/>
                </a:solidFill>
                <a:latin typeface="Calibri" charset="0"/>
                <a:cs typeface="Arial" charset="0"/>
              </a:defRPr>
            </a:lvl1pPr>
          </a:lstStyle>
          <a:p>
            <a:pPr fontAlgn="base">
              <a:spcBef>
                <a:spcPct val="0"/>
              </a:spcBef>
              <a:spcAft>
                <a:spcPct val="0"/>
              </a:spcAft>
              <a:defRPr/>
            </a:pPr>
            <a:fld id="{DD609210-B9BB-F641-98EB-FCB45284AEDF}"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40876834"/>
      </p:ext>
    </p:extLst>
  </p:cSld>
  <p:clrMap bg1="dk1" tx1="lt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defTabSz="914400" fontAlgn="base">
              <a:spcBef>
                <a:spcPct val="0"/>
              </a:spcBef>
              <a:spcAft>
                <a:spcPct val="0"/>
              </a:spcAft>
              <a:defRPr/>
            </a:pPr>
            <a:fld id="{E8148E39-CFD8-A04F-9132-D138D5A02E7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052447814"/>
      </p:ext>
    </p:extLst>
  </p:cSld>
  <p:clrMap bg1="dk1" tx1="lt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8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fontAlgn="base">
              <a:spcBef>
                <a:spcPct val="0"/>
              </a:spcBef>
              <a:spcAft>
                <a:spcPct val="0"/>
              </a:spcAft>
              <a:defRPr/>
            </a:pPr>
            <a:endParaRPr lang="en-US"/>
          </a:p>
        </p:txBody>
      </p:sp>
      <p:sp>
        <p:nvSpPr>
          <p:cNvPr id="2058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fontAlgn="base">
              <a:spcBef>
                <a:spcPct val="0"/>
              </a:spcBef>
              <a:spcAft>
                <a:spcPct val="0"/>
              </a:spcAft>
              <a:defRPr/>
            </a:pPr>
            <a:endParaRPr lang="en-US"/>
          </a:p>
        </p:txBody>
      </p:sp>
      <p:sp>
        <p:nvSpPr>
          <p:cNvPr id="2058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fontAlgn="base">
              <a:spcBef>
                <a:spcPct val="0"/>
              </a:spcBef>
              <a:spcAft>
                <a:spcPct val="0"/>
              </a:spcAft>
              <a:defRPr/>
            </a:pPr>
            <a:fld id="{73666AC4-BA7C-7044-BA09-D76930113EEF}"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21241314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latin typeface="Times New Roman"/>
              <a:ea typeface="ＭＳ Ｐゴシック" charset="0"/>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latin typeface="Times New Roman"/>
              <a:ea typeface="ＭＳ Ｐゴシック" charset="0"/>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B0C41275-1FF7-F641-B1A1-D37101B1EEAD}"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a:solidFill>
                <a:srgbClr val="000000"/>
              </a:solidFill>
              <a:latin typeface="Times New Roman"/>
              <a:ea typeface="ＭＳ Ｐゴシック" charset="0"/>
            </a:endParaRPr>
          </a:p>
        </p:txBody>
      </p:sp>
    </p:spTree>
    <p:extLst>
      <p:ext uri="{BB962C8B-B14F-4D97-AF65-F5344CB8AC3E}">
        <p14:creationId xmlns:p14="http://schemas.microsoft.com/office/powerpoint/2010/main" val="42553656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683"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fontAlgn="base">
              <a:spcBef>
                <a:spcPct val="0"/>
              </a:spcBef>
              <a:spcAft>
                <a:spcPct val="0"/>
              </a:spcAft>
              <a:defRPr/>
            </a:pPr>
            <a:fld id="{4BE15F7A-E576-A94D-B5BF-D0805C9B45AF}"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01937248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ransition/>
  <p:txStyles>
    <p:titleStyle>
      <a:lvl1pPr algn="ctr" defTabSz="457200" rtl="0" eaLnBrk="0" fontAlgn="base" hangingPunct="0">
        <a:spcBef>
          <a:spcPct val="0"/>
        </a:spcBef>
        <a:spcAft>
          <a:spcPct val="0"/>
        </a:spcAft>
        <a:defRPr sz="4400">
          <a:solidFill>
            <a:schemeClr val="tx1"/>
          </a:solidFill>
          <a:latin typeface="+mj-lt"/>
          <a:ea typeface="+mj-ea"/>
          <a:cs typeface="ＭＳ Ｐゴシック"/>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ＭＳ Ｐゴシック"/>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ＭＳ Ｐゴシック"/>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1410" name="Rectangle 2"/>
          <p:cNvSpPr>
            <a:spLocks noChangeArrowheads="1"/>
          </p:cNvSpPr>
          <p:nvPr/>
        </p:nvSpPr>
        <p:spPr bwMode="auto">
          <a:xfrm>
            <a:off x="0" y="0"/>
            <a:ext cx="9144000" cy="744538"/>
          </a:xfrm>
          <a:prstGeom prst="rect">
            <a:avLst/>
          </a:prstGeom>
          <a:solidFill>
            <a:srgbClr val="00A6EB"/>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de-DE" sz="1600">
              <a:solidFill>
                <a:srgbClr val="000000"/>
              </a:solidFill>
            </a:endParaRPr>
          </a:p>
        </p:txBody>
      </p:sp>
      <p:sp>
        <p:nvSpPr>
          <p:cNvPr id="401411" name="Rectangle 3"/>
          <p:cNvSpPr>
            <a:spLocks noGrp="1" noChangeArrowheads="1"/>
          </p:cNvSpPr>
          <p:nvPr>
            <p:ph type="body" idx="1"/>
          </p:nvPr>
        </p:nvSpPr>
        <p:spPr bwMode="auto">
          <a:xfrm>
            <a:off x="282577" y="977904"/>
            <a:ext cx="8520113" cy="4792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Textmasterformate durch Klicken bearbeiten</a:t>
            </a:r>
          </a:p>
          <a:p>
            <a:pPr lvl="1"/>
            <a:r>
              <a:rPr lang="en-GB"/>
              <a:t>Zweite Ebene</a:t>
            </a:r>
          </a:p>
        </p:txBody>
      </p:sp>
      <p:sp>
        <p:nvSpPr>
          <p:cNvPr id="401412" name="Rectangle 4"/>
          <p:cNvSpPr>
            <a:spLocks noGrp="1" noChangeArrowheads="1"/>
          </p:cNvSpPr>
          <p:nvPr>
            <p:ph type="title"/>
          </p:nvPr>
        </p:nvSpPr>
        <p:spPr bwMode="auto">
          <a:xfrm>
            <a:off x="292102" y="103188"/>
            <a:ext cx="8520113" cy="544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Titelmasterformat durch Klicken bearbeiten</a:t>
            </a:r>
          </a:p>
        </p:txBody>
      </p:sp>
      <p:pic>
        <p:nvPicPr>
          <p:cNvPr id="401418" name="Picture 10" descr="DESY-Logo-cyan-RGB_ger"/>
          <p:cNvPicPr>
            <a:picLocks noChangeAspect="1" noChangeArrowheads="1"/>
          </p:cNvPicPr>
          <p:nvPr/>
        </p:nvPicPr>
        <p:blipFill>
          <a:blip r:embed="rId13" cstate="print">
            <a:extLst>
              <a:ext uri="{28A0092B-C50C-407E-A947-70E740481C1C}">
                <a14:useLocalDpi xmlns:a14="http://schemas.microsoft.com/office/drawing/2010/main" val="0"/>
              </a:ext>
            </a:extLst>
          </a:blip>
          <a:srcRect l="-9424" t="-7854" r="-18587" b="-12566"/>
          <a:stretch>
            <a:fillRect/>
          </a:stretch>
        </p:blipFill>
        <p:spPr bwMode="auto">
          <a:xfrm>
            <a:off x="8289925" y="6099175"/>
            <a:ext cx="776288" cy="73025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Bild 1"/>
          <p:cNvPicPr>
            <a:picLocks noChangeAspect="1"/>
          </p:cNvPicPr>
          <p:nvPr userDrawn="1"/>
        </p:nvPicPr>
        <p:blipFill>
          <a:blip r:embed="rId14"/>
          <a:stretch>
            <a:fillRect/>
          </a:stretch>
        </p:blipFill>
        <p:spPr>
          <a:xfrm>
            <a:off x="23553323" y="40212569"/>
            <a:ext cx="4041149" cy="1785985"/>
          </a:xfrm>
          <a:prstGeom prst="rect">
            <a:avLst/>
          </a:prstGeom>
        </p:spPr>
      </p:pic>
      <p:pic>
        <p:nvPicPr>
          <p:cNvPr id="8" name="Bild 1"/>
          <p:cNvPicPr>
            <a:picLocks noChangeAspect="1"/>
          </p:cNvPicPr>
          <p:nvPr userDrawn="1"/>
        </p:nvPicPr>
        <p:blipFill>
          <a:blip r:embed="rId14"/>
          <a:stretch>
            <a:fillRect/>
          </a:stretch>
        </p:blipFill>
        <p:spPr>
          <a:xfrm>
            <a:off x="23705723" y="40364969"/>
            <a:ext cx="4041149" cy="1785985"/>
          </a:xfrm>
          <a:prstGeom prst="rect">
            <a:avLst/>
          </a:prstGeom>
        </p:spPr>
      </p:pic>
      <p:pic>
        <p:nvPicPr>
          <p:cNvPr id="10" name="Bild 1"/>
          <p:cNvPicPr>
            <a:picLocks noChangeAspect="1"/>
          </p:cNvPicPr>
          <p:nvPr userDrawn="1"/>
        </p:nvPicPr>
        <p:blipFill>
          <a:blip r:embed="rId14"/>
          <a:stretch>
            <a:fillRect/>
          </a:stretch>
        </p:blipFill>
        <p:spPr>
          <a:xfrm>
            <a:off x="23858123" y="40517369"/>
            <a:ext cx="4041149" cy="1785985"/>
          </a:xfrm>
          <a:prstGeom prst="rect">
            <a:avLst/>
          </a:prstGeom>
        </p:spPr>
      </p:pic>
      <p:pic>
        <p:nvPicPr>
          <p:cNvPr id="11" name="Bild 1"/>
          <p:cNvPicPr>
            <a:picLocks noChangeAspect="1"/>
          </p:cNvPicPr>
          <p:nvPr userDrawn="1"/>
        </p:nvPicPr>
        <p:blipFill>
          <a:blip r:embed="rId14"/>
          <a:stretch>
            <a:fillRect/>
          </a:stretch>
        </p:blipFill>
        <p:spPr>
          <a:xfrm>
            <a:off x="24010523" y="40669769"/>
            <a:ext cx="4041149" cy="1785985"/>
          </a:xfrm>
          <a:prstGeom prst="rect">
            <a:avLst/>
          </a:prstGeom>
        </p:spPr>
      </p:pic>
      <p:pic>
        <p:nvPicPr>
          <p:cNvPr id="12" name="Bild 1"/>
          <p:cNvPicPr>
            <a:picLocks noChangeAspect="1"/>
          </p:cNvPicPr>
          <p:nvPr userDrawn="1"/>
        </p:nvPicPr>
        <p:blipFill>
          <a:blip r:embed="rId14"/>
          <a:stretch>
            <a:fillRect/>
          </a:stretch>
        </p:blipFill>
        <p:spPr>
          <a:xfrm>
            <a:off x="24162923" y="40822169"/>
            <a:ext cx="4041149" cy="1785985"/>
          </a:xfrm>
          <a:prstGeom prst="rect">
            <a:avLst/>
          </a:prstGeom>
        </p:spPr>
      </p:pic>
      <p:pic>
        <p:nvPicPr>
          <p:cNvPr id="14" name="Bild 1"/>
          <p:cNvPicPr>
            <a:picLocks noChangeAspect="1"/>
          </p:cNvPicPr>
          <p:nvPr userDrawn="1"/>
        </p:nvPicPr>
        <p:blipFill>
          <a:blip r:embed="rId14"/>
          <a:stretch>
            <a:fillRect/>
          </a:stretch>
        </p:blipFill>
        <p:spPr>
          <a:xfrm>
            <a:off x="24315323" y="40974569"/>
            <a:ext cx="4041149" cy="1785985"/>
          </a:xfrm>
          <a:prstGeom prst="rect">
            <a:avLst/>
          </a:prstGeom>
        </p:spPr>
      </p:pic>
      <p:pic>
        <p:nvPicPr>
          <p:cNvPr id="16" name="Bild 1"/>
          <p:cNvPicPr>
            <a:picLocks noChangeAspect="1"/>
          </p:cNvPicPr>
          <p:nvPr userDrawn="1"/>
        </p:nvPicPr>
        <p:blipFill>
          <a:blip r:embed="rId14"/>
          <a:stretch>
            <a:fillRect/>
          </a:stretch>
        </p:blipFill>
        <p:spPr>
          <a:xfrm>
            <a:off x="24467723" y="41126969"/>
            <a:ext cx="4041149" cy="1785985"/>
          </a:xfrm>
          <a:prstGeom prst="rect">
            <a:avLst/>
          </a:prstGeom>
        </p:spPr>
      </p:pic>
      <p:sp>
        <p:nvSpPr>
          <p:cNvPr id="4" name="TextBox 3"/>
          <p:cNvSpPr txBox="1"/>
          <p:nvPr userDrawn="1"/>
        </p:nvSpPr>
        <p:spPr>
          <a:xfrm>
            <a:off x="711202" y="6197601"/>
            <a:ext cx="184731" cy="338554"/>
          </a:xfrm>
          <a:prstGeom prst="rect">
            <a:avLst/>
          </a:prstGeom>
          <a:noFill/>
        </p:spPr>
        <p:txBody>
          <a:bodyPr wrap="none" rtlCol="0">
            <a:spAutoFit/>
          </a:bodyPr>
          <a:lstStyle/>
          <a:p>
            <a:pPr defTabSz="914400" eaLnBrk="0" fontAlgn="base" hangingPunct="0">
              <a:spcBef>
                <a:spcPct val="0"/>
              </a:spcBef>
              <a:spcAft>
                <a:spcPct val="0"/>
              </a:spcAft>
            </a:pPr>
            <a:endParaRPr lang="en-US" sz="1600" dirty="0">
              <a:solidFill>
                <a:srgbClr val="000000"/>
              </a:solidFill>
            </a:endParaRPr>
          </a:p>
        </p:txBody>
      </p:sp>
      <p:pic>
        <p:nvPicPr>
          <p:cNvPr id="18" name="Bild 1"/>
          <p:cNvPicPr>
            <a:picLocks noChangeAspect="1"/>
          </p:cNvPicPr>
          <p:nvPr userDrawn="1"/>
        </p:nvPicPr>
        <p:blipFill>
          <a:blip r:embed="rId14"/>
          <a:stretch>
            <a:fillRect/>
          </a:stretch>
        </p:blipFill>
        <p:spPr>
          <a:xfrm>
            <a:off x="24620123" y="41279369"/>
            <a:ext cx="4041149" cy="1785985"/>
          </a:xfrm>
          <a:prstGeom prst="rect">
            <a:avLst/>
          </a:prstGeom>
        </p:spPr>
      </p:pic>
      <p:pic>
        <p:nvPicPr>
          <p:cNvPr id="19" name="Bild 1"/>
          <p:cNvPicPr>
            <a:picLocks noChangeAspect="1"/>
          </p:cNvPicPr>
          <p:nvPr/>
        </p:nvPicPr>
        <p:blipFill>
          <a:blip r:embed="rId14"/>
          <a:stretch>
            <a:fillRect/>
          </a:stretch>
        </p:blipFill>
        <p:spPr>
          <a:xfrm>
            <a:off x="6976534" y="6170709"/>
            <a:ext cx="1286930" cy="568758"/>
          </a:xfrm>
          <a:prstGeom prst="rect">
            <a:avLst/>
          </a:prstGeom>
        </p:spPr>
      </p:pic>
    </p:spTree>
    <p:extLst>
      <p:ext uri="{BB962C8B-B14F-4D97-AF65-F5344CB8AC3E}">
        <p14:creationId xmlns:p14="http://schemas.microsoft.com/office/powerpoint/2010/main" val="2874132760"/>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sldNum="0" hdr="0" ftr="0" dt="0"/>
  <p:txStyles>
    <p:titleStyle>
      <a:lvl1pPr algn="l" rtl="0" eaLnBrk="1" fontAlgn="base" hangingPunct="1">
        <a:spcBef>
          <a:spcPct val="0"/>
        </a:spcBef>
        <a:spcAft>
          <a:spcPct val="0"/>
        </a:spcAft>
        <a:defRPr sz="2400" b="1">
          <a:solidFill>
            <a:schemeClr val="bg1"/>
          </a:solidFill>
          <a:latin typeface="+mj-lt"/>
          <a:ea typeface="+mj-ea"/>
          <a:cs typeface="+mj-cs"/>
        </a:defRPr>
      </a:lvl1pPr>
      <a:lvl2pPr algn="l" rtl="0" eaLnBrk="1" fontAlgn="base" hangingPunct="1">
        <a:spcBef>
          <a:spcPct val="0"/>
        </a:spcBef>
        <a:spcAft>
          <a:spcPct val="0"/>
        </a:spcAft>
        <a:defRPr sz="2400" b="1">
          <a:solidFill>
            <a:schemeClr val="bg1"/>
          </a:solidFill>
          <a:latin typeface="Arial" charset="0"/>
        </a:defRPr>
      </a:lvl2pPr>
      <a:lvl3pPr algn="l" rtl="0" eaLnBrk="1" fontAlgn="base" hangingPunct="1">
        <a:spcBef>
          <a:spcPct val="0"/>
        </a:spcBef>
        <a:spcAft>
          <a:spcPct val="0"/>
        </a:spcAft>
        <a:defRPr sz="2400" b="1">
          <a:solidFill>
            <a:schemeClr val="bg1"/>
          </a:solidFill>
          <a:latin typeface="Arial" charset="0"/>
        </a:defRPr>
      </a:lvl3pPr>
      <a:lvl4pPr algn="l" rtl="0" eaLnBrk="1" fontAlgn="base" hangingPunct="1">
        <a:spcBef>
          <a:spcPct val="0"/>
        </a:spcBef>
        <a:spcAft>
          <a:spcPct val="0"/>
        </a:spcAft>
        <a:defRPr sz="2400" b="1">
          <a:solidFill>
            <a:schemeClr val="bg1"/>
          </a:solidFill>
          <a:latin typeface="Arial" charset="0"/>
        </a:defRPr>
      </a:lvl4pPr>
      <a:lvl5pPr algn="l" rtl="0" eaLnBrk="1" fontAlgn="base" hangingPunct="1">
        <a:spcBef>
          <a:spcPct val="0"/>
        </a:spcBef>
        <a:spcAft>
          <a:spcPct val="0"/>
        </a:spcAft>
        <a:defRPr sz="2400" b="1">
          <a:solidFill>
            <a:schemeClr val="bg1"/>
          </a:solidFill>
          <a:latin typeface="Arial" charset="0"/>
        </a:defRPr>
      </a:lvl5pPr>
      <a:lvl6pPr marL="457189" algn="l" rtl="0" eaLnBrk="1" fontAlgn="base" hangingPunct="1">
        <a:spcBef>
          <a:spcPct val="0"/>
        </a:spcBef>
        <a:spcAft>
          <a:spcPct val="0"/>
        </a:spcAft>
        <a:defRPr sz="2400" b="1">
          <a:solidFill>
            <a:schemeClr val="bg1"/>
          </a:solidFill>
          <a:latin typeface="Arial" charset="0"/>
        </a:defRPr>
      </a:lvl6pPr>
      <a:lvl7pPr marL="914377" algn="l" rtl="0" eaLnBrk="1" fontAlgn="base" hangingPunct="1">
        <a:spcBef>
          <a:spcPct val="0"/>
        </a:spcBef>
        <a:spcAft>
          <a:spcPct val="0"/>
        </a:spcAft>
        <a:defRPr sz="2400" b="1">
          <a:solidFill>
            <a:schemeClr val="bg1"/>
          </a:solidFill>
          <a:latin typeface="Arial" charset="0"/>
        </a:defRPr>
      </a:lvl7pPr>
      <a:lvl8pPr marL="1371566" algn="l" rtl="0" eaLnBrk="1" fontAlgn="base" hangingPunct="1">
        <a:spcBef>
          <a:spcPct val="0"/>
        </a:spcBef>
        <a:spcAft>
          <a:spcPct val="0"/>
        </a:spcAft>
        <a:defRPr sz="2400" b="1">
          <a:solidFill>
            <a:schemeClr val="bg1"/>
          </a:solidFill>
          <a:latin typeface="Arial" charset="0"/>
        </a:defRPr>
      </a:lvl8pPr>
      <a:lvl9pPr marL="1828754" algn="l" rtl="0" eaLnBrk="1" fontAlgn="base" hangingPunct="1">
        <a:spcBef>
          <a:spcPct val="0"/>
        </a:spcBef>
        <a:spcAft>
          <a:spcPct val="0"/>
        </a:spcAft>
        <a:defRPr sz="2400" b="1">
          <a:solidFill>
            <a:schemeClr val="bg1"/>
          </a:solidFill>
          <a:latin typeface="Arial" charset="0"/>
        </a:defRPr>
      </a:lvl9pPr>
    </p:titleStyle>
    <p:bodyStyle>
      <a:lvl1pPr marL="265107" indent="-265107" algn="l" rtl="0" eaLnBrk="1" fontAlgn="base" hangingPunct="1">
        <a:spcBef>
          <a:spcPct val="0"/>
        </a:spcBef>
        <a:spcAft>
          <a:spcPct val="50000"/>
        </a:spcAft>
        <a:buClr>
          <a:srgbClr val="F28E00"/>
        </a:buClr>
        <a:buFont typeface="Arial Black" pitchFamily="34" charset="0"/>
        <a:buChar char="&gt;"/>
        <a:defRPr sz="2000">
          <a:solidFill>
            <a:schemeClr val="tx1"/>
          </a:solidFill>
          <a:latin typeface="+mn-lt"/>
          <a:ea typeface="+mn-ea"/>
          <a:cs typeface="+mn-cs"/>
        </a:defRPr>
      </a:lvl1pPr>
      <a:lvl2pPr marL="628635" indent="-184146" algn="l" rtl="0" eaLnBrk="1" fontAlgn="base" hangingPunct="1">
        <a:spcBef>
          <a:spcPct val="0"/>
        </a:spcBef>
        <a:spcAft>
          <a:spcPct val="50000"/>
        </a:spcAft>
        <a:buClr>
          <a:schemeClr val="bg2"/>
        </a:buClr>
        <a:buFont typeface="Wingdings" pitchFamily="2" charset="2"/>
        <a:buChar char="§"/>
        <a:defRPr sz="1600">
          <a:solidFill>
            <a:schemeClr val="tx1"/>
          </a:solidFill>
          <a:latin typeface="+mn-lt"/>
        </a:defRPr>
      </a:lvl2pPr>
      <a:lvl3pPr marL="1236632" indent="-228594" algn="l" rtl="0" eaLnBrk="1" fontAlgn="base" hangingPunct="1">
        <a:spcBef>
          <a:spcPct val="0"/>
        </a:spcBef>
        <a:spcAft>
          <a:spcPct val="0"/>
        </a:spcAft>
        <a:buClr>
          <a:srgbClr val="FF9900"/>
        </a:buClr>
        <a:buFont typeface="Arial Black" pitchFamily="34" charset="0"/>
        <a:defRPr sz="1200">
          <a:solidFill>
            <a:schemeClr val="tx1"/>
          </a:solidFill>
          <a:latin typeface="+mn-lt"/>
        </a:defRPr>
      </a:lvl3pPr>
      <a:lvl4pPr marL="1644610" indent="-228594" algn="l" rtl="0" eaLnBrk="1" fontAlgn="base" hangingPunct="1">
        <a:spcBef>
          <a:spcPct val="0"/>
        </a:spcBef>
        <a:spcAft>
          <a:spcPct val="0"/>
        </a:spcAft>
        <a:buFont typeface="Wingdings" pitchFamily="2" charset="2"/>
        <a:buChar char="§"/>
        <a:defRPr sz="1400">
          <a:solidFill>
            <a:schemeClr val="tx1"/>
          </a:solidFill>
          <a:latin typeface="+mn-lt"/>
        </a:defRPr>
      </a:lvl4pPr>
      <a:lvl5pPr marL="2057349" indent="-228594" algn="l" rtl="0" eaLnBrk="1" fontAlgn="base" hangingPunct="1">
        <a:spcBef>
          <a:spcPct val="20000"/>
        </a:spcBef>
        <a:spcAft>
          <a:spcPct val="0"/>
        </a:spcAft>
        <a:defRPr sz="2000">
          <a:solidFill>
            <a:schemeClr val="tx1"/>
          </a:solidFill>
          <a:latin typeface="+mn-lt"/>
        </a:defRPr>
      </a:lvl5pPr>
      <a:lvl6pPr marL="2514537" indent="-228594" algn="l" rtl="0" eaLnBrk="1" fontAlgn="base" hangingPunct="1">
        <a:spcBef>
          <a:spcPct val="20000"/>
        </a:spcBef>
        <a:spcAft>
          <a:spcPct val="0"/>
        </a:spcAft>
        <a:defRPr sz="2000">
          <a:solidFill>
            <a:schemeClr val="tx1"/>
          </a:solidFill>
          <a:latin typeface="+mn-lt"/>
        </a:defRPr>
      </a:lvl6pPr>
      <a:lvl7pPr marL="2971726" indent="-228594" algn="l" rtl="0" eaLnBrk="1" fontAlgn="base" hangingPunct="1">
        <a:spcBef>
          <a:spcPct val="20000"/>
        </a:spcBef>
        <a:spcAft>
          <a:spcPct val="0"/>
        </a:spcAft>
        <a:defRPr sz="2000">
          <a:solidFill>
            <a:schemeClr val="tx1"/>
          </a:solidFill>
          <a:latin typeface="+mn-lt"/>
        </a:defRPr>
      </a:lvl7pPr>
      <a:lvl8pPr marL="3428914" indent="-228594" algn="l" rtl="0" eaLnBrk="1" fontAlgn="base" hangingPunct="1">
        <a:spcBef>
          <a:spcPct val="20000"/>
        </a:spcBef>
        <a:spcAft>
          <a:spcPct val="0"/>
        </a:spcAft>
        <a:defRPr sz="2000">
          <a:solidFill>
            <a:schemeClr val="tx1"/>
          </a:solidFill>
          <a:latin typeface="+mn-lt"/>
        </a:defRPr>
      </a:lvl8pPr>
      <a:lvl9pPr marL="3886103" indent="-228594" algn="l" rtl="0" eaLnBrk="1" fontAlgn="base" hangingPunct="1">
        <a:spcBef>
          <a:spcPct val="20000"/>
        </a:spcBef>
        <a:spcAft>
          <a:spcPct val="0"/>
        </a:spcAft>
        <a:defRPr sz="2000">
          <a:solidFill>
            <a:schemeClr val="tx1"/>
          </a:solidFill>
          <a:latin typeface="+mn-lt"/>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6723"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6724"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latin typeface="Times New Roman"/>
              <a:ea typeface="ＭＳ Ｐゴシック" charset="0"/>
            </a:endParaRPr>
          </a:p>
        </p:txBody>
      </p:sp>
      <p:sp>
        <p:nvSpPr>
          <p:cNvPr id="28672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latin typeface="Times New Roman"/>
              <a:ea typeface="ＭＳ Ｐゴシック" charset="0"/>
            </a:endParaRPr>
          </a:p>
        </p:txBody>
      </p:sp>
      <p:sp>
        <p:nvSpPr>
          <p:cNvPr id="28672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DBBBEF47-4E93-3D4B-AE22-C7C1113E7F69}"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a:solidFill>
                <a:srgbClr val="000000"/>
              </a:solidFill>
              <a:latin typeface="Times New Roman"/>
              <a:ea typeface="ＭＳ Ｐゴシック" charset="0"/>
            </a:endParaRPr>
          </a:p>
        </p:txBody>
      </p:sp>
    </p:spTree>
    <p:extLst>
      <p:ext uri="{BB962C8B-B14F-4D97-AF65-F5344CB8AC3E}">
        <p14:creationId xmlns:p14="http://schemas.microsoft.com/office/powerpoint/2010/main" val="661518744"/>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9"/>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1"/>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wrap="square" lIns="91440" tIns="45720" rIns="91440" bIns="45720" numCol="1" anchor="ctr" anchorCtr="0" compatLnSpc="1">
            <a:prstTxWarp prst="textNoShape">
              <a:avLst/>
            </a:prstTxWarp>
          </a:bodyPr>
          <a:lstStyle>
            <a:lvl1pPr>
              <a:defRPr sz="900" b="0">
                <a:solidFill>
                  <a:srgbClr val="FFFFFF"/>
                </a:solidFill>
                <a:latin typeface="+mn-lt"/>
                <a:ea typeface="+mn-ea"/>
                <a:cs typeface="+mn-cs"/>
              </a:defRPr>
            </a:lvl1pPr>
          </a:lstStyle>
          <a:p>
            <a:pPr fontAlgn="base">
              <a:spcBef>
                <a:spcPct val="0"/>
              </a:spcBef>
              <a:spcAft>
                <a:spcPct val="0"/>
              </a:spcAft>
              <a:defRPr/>
            </a:pPr>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900" b="0">
                <a:solidFill>
                  <a:srgbClr val="FFFFFF"/>
                </a:solidFill>
                <a:latin typeface="+mn-lt"/>
                <a:ea typeface="+mn-ea"/>
                <a:cs typeface="+mn-cs"/>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FFFFFF"/>
                </a:solidFill>
                <a:latin typeface="Calibri" charset="0"/>
                <a:cs typeface="ＭＳ Ｐゴシック" charset="0"/>
              </a:defRPr>
            </a:lvl1pPr>
          </a:lstStyle>
          <a:p>
            <a:pPr fontAlgn="base">
              <a:spcBef>
                <a:spcPct val="0"/>
              </a:spcBef>
              <a:spcAft>
                <a:spcPct val="0"/>
              </a:spcAft>
              <a:defRPr/>
            </a:pPr>
            <a:fld id="{E8148E39-CFD8-A04F-9132-D138D5A02E79}"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644576817"/>
      </p:ext>
    </p:extLst>
  </p:cSld>
  <p:clrMap bg1="dk1" tx1="lt1" bg2="dk2"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Lst>
  <p:txStyles>
    <p:titleStyle>
      <a:lvl1pPr algn="ctr" defTabSz="342900" rtl="0" eaLnBrk="0" fontAlgn="base" hangingPunct="0">
        <a:spcBef>
          <a:spcPct val="0"/>
        </a:spcBef>
        <a:spcAft>
          <a:spcPct val="0"/>
        </a:spcAft>
        <a:defRPr sz="3300">
          <a:solidFill>
            <a:schemeClr val="tx1"/>
          </a:solidFill>
          <a:latin typeface="+mj-lt"/>
          <a:ea typeface="ＭＳ Ｐゴシック" charset="0"/>
          <a:cs typeface="ＭＳ Ｐゴシック" charset="0"/>
        </a:defRPr>
      </a:lvl1pPr>
      <a:lvl2pPr algn="ctr" defTabSz="342900" rtl="0" eaLnBrk="0" fontAlgn="base" hangingPunct="0">
        <a:spcBef>
          <a:spcPct val="0"/>
        </a:spcBef>
        <a:spcAft>
          <a:spcPct val="0"/>
        </a:spcAft>
        <a:defRPr sz="3300">
          <a:solidFill>
            <a:schemeClr val="tx1"/>
          </a:solidFill>
          <a:latin typeface="Calibri" pitchFamily="34" charset="0"/>
          <a:ea typeface="ＭＳ Ｐゴシック" charset="0"/>
          <a:cs typeface="ＭＳ Ｐゴシック" charset="0"/>
        </a:defRPr>
      </a:lvl2pPr>
      <a:lvl3pPr algn="ctr" defTabSz="342900" rtl="0" eaLnBrk="0" fontAlgn="base" hangingPunct="0">
        <a:spcBef>
          <a:spcPct val="0"/>
        </a:spcBef>
        <a:spcAft>
          <a:spcPct val="0"/>
        </a:spcAft>
        <a:defRPr sz="3300">
          <a:solidFill>
            <a:schemeClr val="tx1"/>
          </a:solidFill>
          <a:latin typeface="Calibri" pitchFamily="34" charset="0"/>
          <a:ea typeface="ＭＳ Ｐゴシック" charset="0"/>
          <a:cs typeface="ＭＳ Ｐゴシック" charset="0"/>
        </a:defRPr>
      </a:lvl3pPr>
      <a:lvl4pPr algn="ctr" defTabSz="342900" rtl="0" eaLnBrk="0" fontAlgn="base" hangingPunct="0">
        <a:spcBef>
          <a:spcPct val="0"/>
        </a:spcBef>
        <a:spcAft>
          <a:spcPct val="0"/>
        </a:spcAft>
        <a:defRPr sz="3300">
          <a:solidFill>
            <a:schemeClr val="tx1"/>
          </a:solidFill>
          <a:latin typeface="Calibri" pitchFamily="34" charset="0"/>
          <a:ea typeface="ＭＳ Ｐゴシック" charset="0"/>
          <a:cs typeface="ＭＳ Ｐゴシック" charset="0"/>
        </a:defRPr>
      </a:lvl4pPr>
      <a:lvl5pPr algn="ctr" defTabSz="342900" rtl="0" eaLnBrk="0" fontAlgn="base" hangingPunct="0">
        <a:spcBef>
          <a:spcPct val="0"/>
        </a:spcBef>
        <a:spcAft>
          <a:spcPct val="0"/>
        </a:spcAft>
        <a:defRPr sz="3300">
          <a:solidFill>
            <a:schemeClr val="tx1"/>
          </a:solidFill>
          <a:latin typeface="Calibri" pitchFamily="34" charset="0"/>
          <a:ea typeface="ＭＳ Ｐゴシック" charset="0"/>
          <a:cs typeface="ＭＳ Ｐゴシック" charset="0"/>
        </a:defRPr>
      </a:lvl5pPr>
      <a:lvl6pPr marL="342900" algn="ctr" defTabSz="342900" rtl="0" fontAlgn="base">
        <a:spcBef>
          <a:spcPct val="0"/>
        </a:spcBef>
        <a:spcAft>
          <a:spcPct val="0"/>
        </a:spcAft>
        <a:defRPr sz="3300">
          <a:solidFill>
            <a:schemeClr val="tx1"/>
          </a:solidFill>
          <a:latin typeface="Calibri" pitchFamily="34" charset="0"/>
        </a:defRPr>
      </a:lvl6pPr>
      <a:lvl7pPr marL="685800" algn="ctr" defTabSz="342900" rtl="0" fontAlgn="base">
        <a:spcBef>
          <a:spcPct val="0"/>
        </a:spcBef>
        <a:spcAft>
          <a:spcPct val="0"/>
        </a:spcAft>
        <a:defRPr sz="3300">
          <a:solidFill>
            <a:schemeClr val="tx1"/>
          </a:solidFill>
          <a:latin typeface="Calibri" pitchFamily="34" charset="0"/>
        </a:defRPr>
      </a:lvl7pPr>
      <a:lvl8pPr marL="1028700" algn="ctr" defTabSz="342900" rtl="0" fontAlgn="base">
        <a:spcBef>
          <a:spcPct val="0"/>
        </a:spcBef>
        <a:spcAft>
          <a:spcPct val="0"/>
        </a:spcAft>
        <a:defRPr sz="3300">
          <a:solidFill>
            <a:schemeClr val="tx1"/>
          </a:solidFill>
          <a:latin typeface="Calibri" pitchFamily="34" charset="0"/>
        </a:defRPr>
      </a:lvl8pPr>
      <a:lvl9pPr marL="1371600" algn="ctr" defTabSz="342900" rtl="0" fontAlgn="base">
        <a:spcBef>
          <a:spcPct val="0"/>
        </a:spcBef>
        <a:spcAft>
          <a:spcPct val="0"/>
        </a:spcAft>
        <a:defRPr sz="3300">
          <a:solidFill>
            <a:schemeClr val="tx1"/>
          </a:solidFill>
          <a:latin typeface="Calibri" pitchFamily="34" charset="0"/>
        </a:defRPr>
      </a:lvl9pPr>
    </p:titleStyle>
    <p:bodyStyle>
      <a:lvl1pPr marL="257175" indent="-257175" algn="l" defTabSz="342900" rtl="0" eaLnBrk="0" fontAlgn="base" hangingPunct="0">
        <a:spcBef>
          <a:spcPct val="20000"/>
        </a:spcBef>
        <a:spcAft>
          <a:spcPct val="0"/>
        </a:spcAft>
        <a:buFont typeface="Arial" charset="0"/>
        <a:buChar char="•"/>
        <a:defRPr sz="2400">
          <a:solidFill>
            <a:schemeClr val="tx1"/>
          </a:solidFill>
          <a:latin typeface="+mn-lt"/>
          <a:ea typeface="ＭＳ Ｐゴシック" charset="0"/>
          <a:cs typeface="ＭＳ Ｐゴシック" charset="0"/>
        </a:defRPr>
      </a:lvl1pPr>
      <a:lvl2pPr marL="557213" indent="-214313" algn="l" defTabSz="342900" rtl="0" eaLnBrk="0" fontAlgn="base" hangingPunct="0">
        <a:spcBef>
          <a:spcPct val="20000"/>
        </a:spcBef>
        <a:spcAft>
          <a:spcPct val="0"/>
        </a:spcAft>
        <a:buFont typeface="Arial" charset="0"/>
        <a:buChar char="–"/>
        <a:defRPr sz="2100">
          <a:solidFill>
            <a:schemeClr val="tx1"/>
          </a:solidFill>
          <a:latin typeface="+mn-lt"/>
          <a:ea typeface="ＭＳ Ｐゴシック" charset="0"/>
        </a:defRPr>
      </a:lvl2pPr>
      <a:lvl3pPr marL="857250" indent="-171450" algn="l" defTabSz="342900" rtl="0" eaLnBrk="0" fontAlgn="base" hangingPunct="0">
        <a:spcBef>
          <a:spcPct val="20000"/>
        </a:spcBef>
        <a:spcAft>
          <a:spcPct val="0"/>
        </a:spcAft>
        <a:buFont typeface="Arial" charset="0"/>
        <a:buChar char="•"/>
        <a:defRPr sz="1800">
          <a:solidFill>
            <a:schemeClr val="tx1"/>
          </a:solidFill>
          <a:latin typeface="+mn-lt"/>
          <a:ea typeface="ＭＳ Ｐゴシック" charset="0"/>
        </a:defRPr>
      </a:lvl3pPr>
      <a:lvl4pPr marL="1200150" indent="-171450" algn="l" defTabSz="342900" rtl="0" eaLnBrk="0" fontAlgn="base" hangingPunct="0">
        <a:spcBef>
          <a:spcPct val="20000"/>
        </a:spcBef>
        <a:spcAft>
          <a:spcPct val="0"/>
        </a:spcAft>
        <a:buFont typeface="Arial" charset="0"/>
        <a:buChar char="–"/>
        <a:defRPr sz="1500">
          <a:solidFill>
            <a:schemeClr val="tx1"/>
          </a:solidFill>
          <a:latin typeface="+mn-lt"/>
          <a:ea typeface="ＭＳ Ｐゴシック" charset="0"/>
        </a:defRPr>
      </a:lvl4pPr>
      <a:lvl5pPr marL="1543050" indent="-171450" algn="l" defTabSz="342900" rtl="0" eaLnBrk="0" fontAlgn="base" hangingPunct="0">
        <a:spcBef>
          <a:spcPct val="20000"/>
        </a:spcBef>
        <a:spcAft>
          <a:spcPct val="0"/>
        </a:spcAft>
        <a:buFont typeface="Arial" charset="0"/>
        <a:buChar char="»"/>
        <a:defRPr sz="1500">
          <a:solidFill>
            <a:schemeClr val="tx1"/>
          </a:solidFill>
          <a:latin typeface="+mn-lt"/>
          <a:ea typeface="ＭＳ Ｐゴシック" charset="0"/>
        </a:defRPr>
      </a:lvl5pPr>
      <a:lvl6pPr marL="1885950" indent="-171450" algn="l" defTabSz="342900" rtl="0" fontAlgn="base">
        <a:spcBef>
          <a:spcPct val="20000"/>
        </a:spcBef>
        <a:spcAft>
          <a:spcPct val="0"/>
        </a:spcAft>
        <a:buFont typeface="Arial" pitchFamily="34" charset="0"/>
        <a:buChar char="»"/>
        <a:defRPr sz="1500">
          <a:solidFill>
            <a:schemeClr val="tx1"/>
          </a:solidFill>
          <a:latin typeface="+mn-lt"/>
        </a:defRPr>
      </a:lvl6pPr>
      <a:lvl7pPr marL="2228850" indent="-171450" algn="l" defTabSz="342900" rtl="0" fontAlgn="base">
        <a:spcBef>
          <a:spcPct val="20000"/>
        </a:spcBef>
        <a:spcAft>
          <a:spcPct val="0"/>
        </a:spcAft>
        <a:buFont typeface="Arial" pitchFamily="34" charset="0"/>
        <a:buChar char="»"/>
        <a:defRPr sz="1500">
          <a:solidFill>
            <a:schemeClr val="tx1"/>
          </a:solidFill>
          <a:latin typeface="+mn-lt"/>
        </a:defRPr>
      </a:lvl7pPr>
      <a:lvl8pPr marL="2571750" indent="-171450" algn="l" defTabSz="342900" rtl="0" fontAlgn="base">
        <a:spcBef>
          <a:spcPct val="20000"/>
        </a:spcBef>
        <a:spcAft>
          <a:spcPct val="0"/>
        </a:spcAft>
        <a:buFont typeface="Arial" pitchFamily="34" charset="0"/>
        <a:buChar char="»"/>
        <a:defRPr sz="1500">
          <a:solidFill>
            <a:schemeClr val="tx1"/>
          </a:solidFill>
          <a:latin typeface="+mn-lt"/>
        </a:defRPr>
      </a:lvl8pPr>
      <a:lvl9pPr marL="2914650" indent="-171450" algn="l" defTabSz="342900" rtl="0" fontAlgn="base">
        <a:spcBef>
          <a:spcPct val="20000"/>
        </a:spcBef>
        <a:spcAft>
          <a:spcPct val="0"/>
        </a:spcAft>
        <a:buFont typeface="Arial" pitchFamily="34" charset="0"/>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7E147-65CF-3149-9BDC-0C900736669A}" type="datetimeFigureOut">
              <a:rPr lang="en-US" smtClean="0"/>
              <a:t>6/18/20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42E0B1-74C3-D048-A339-BAB9C07015E2}" type="slidenum">
              <a:rPr lang="en-US" smtClean="0"/>
              <a:t>‹#›</a:t>
            </a:fld>
            <a:endParaRPr lang="en-US"/>
          </a:p>
        </p:txBody>
      </p:sp>
    </p:spTree>
    <p:extLst>
      <p:ext uri="{BB962C8B-B14F-4D97-AF65-F5344CB8AC3E}">
        <p14:creationId xmlns:p14="http://schemas.microsoft.com/office/powerpoint/2010/main" val="1859914667"/>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b="0" i="0">
                <a:solidFill>
                  <a:schemeClr val="tx1">
                    <a:tint val="75000"/>
                  </a:schemeClr>
                </a:solidFill>
                <a:latin typeface="Arial Regular"/>
              </a:defRPr>
            </a:lvl1pPr>
          </a:lstStyle>
          <a:p>
            <a:fld id="{CD5F907C-FDF9-7C42-8B5B-41580FCEEB13}" type="datetimeFigureOut">
              <a:rPr lang="en-US" smtClean="0"/>
              <a:pPr/>
              <a:t>6/18/20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Arial Regular"/>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b="0" i="0">
                <a:solidFill>
                  <a:schemeClr val="tx1">
                    <a:tint val="75000"/>
                  </a:schemeClr>
                </a:solidFill>
                <a:latin typeface="Arial Regular"/>
              </a:defRPr>
            </a:lvl1pPr>
          </a:lstStyle>
          <a:p>
            <a:fld id="{1494DB9E-2A2C-4E4B-94DA-051F18220C07}" type="slidenum">
              <a:rPr lang="en-US" smtClean="0"/>
              <a:pPr/>
              <a:t>‹#›</a:t>
            </a:fld>
            <a:endParaRPr lang="en-US" dirty="0"/>
          </a:p>
        </p:txBody>
      </p:sp>
    </p:spTree>
    <p:extLst>
      <p:ext uri="{BB962C8B-B14F-4D97-AF65-F5344CB8AC3E}">
        <p14:creationId xmlns:p14="http://schemas.microsoft.com/office/powerpoint/2010/main" val="2391644699"/>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egular"/>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Regular"/>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Regular"/>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Regular"/>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8470C4F4-934C-9B4A-8BBA-F13120A32663}" type="datetimeFigureOut">
              <a:rPr lang="en-US" smtClean="0">
                <a:solidFill>
                  <a:prstClr val="black">
                    <a:tint val="75000"/>
                  </a:prstClr>
                </a:solidFill>
              </a:rPr>
              <a:pPr defTabSz="457200"/>
              <a:t>6/18/20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7EF3B9C-9624-6D49-B41F-5ABAC5FA2392}"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701996980"/>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675"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fontAlgn="base">
              <a:spcBef>
                <a:spcPct val="0"/>
              </a:spcBef>
              <a:spcAft>
                <a:spcPct val="0"/>
              </a:spcAft>
              <a:defRPr/>
            </a:pPr>
            <a:endParaRPr lang="en-US">
              <a:solidFill>
                <a:srgbClr val="000000"/>
              </a:solidFill>
              <a:latin typeface="Times New Roman"/>
              <a:ea typeface="ＭＳ Ｐゴシック" charset="0"/>
              <a:cs typeface="ＭＳ Ｐゴシック" charset="0"/>
            </a:endParaRPr>
          </a:p>
        </p:txBody>
      </p:sp>
      <p:sp>
        <p:nvSpPr>
          <p:cNvPr id="327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fontAlgn="base">
              <a:spcBef>
                <a:spcPct val="0"/>
              </a:spcBef>
              <a:spcAft>
                <a:spcPct val="0"/>
              </a:spcAft>
              <a:defRPr/>
            </a:pPr>
            <a:endParaRPr lang="en-US">
              <a:solidFill>
                <a:srgbClr val="000000"/>
              </a:solidFill>
              <a:latin typeface="Times New Roman"/>
              <a:ea typeface="ＭＳ Ｐゴシック" charset="0"/>
              <a:cs typeface="ＭＳ Ｐゴシック" charset="0"/>
            </a:endParaRPr>
          </a:p>
        </p:txBody>
      </p:sp>
      <p:sp>
        <p:nvSpPr>
          <p:cNvPr id="327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fontAlgn="base">
              <a:spcBef>
                <a:spcPct val="0"/>
              </a:spcBef>
              <a:spcAft>
                <a:spcPct val="0"/>
              </a:spcAft>
              <a:defRPr/>
            </a:pPr>
            <a:fld id="{256D8B4C-A382-1D4B-A87A-A452B21F275E}" type="slidenum">
              <a:rPr lang="en-US">
                <a:solidFill>
                  <a:srgbClr val="000000"/>
                </a:solidFill>
                <a:latin typeface="Times New Roman"/>
                <a:ea typeface="ＭＳ Ｐゴシック" charset="0"/>
                <a:cs typeface="ＭＳ Ｐゴシック" charset="0"/>
              </a:rPr>
              <a:pPr fontAlgn="base">
                <a:spcBef>
                  <a:spcPct val="0"/>
                </a:spcBef>
                <a:spcAft>
                  <a:spcPct val="0"/>
                </a:spcAft>
                <a:defRPr/>
              </a:pPr>
              <a:t>‹#›</a:t>
            </a:fld>
            <a:endParaRPr lang="en-US">
              <a:solidFill>
                <a:srgbClr val="000000"/>
              </a:solidFill>
              <a:latin typeface="Times New Roman"/>
              <a:ea typeface="ＭＳ Ｐゴシック" charset="0"/>
              <a:cs typeface="ＭＳ Ｐゴシック" charset="0"/>
            </a:endParaRPr>
          </a:p>
        </p:txBody>
      </p:sp>
    </p:spTree>
    <p:extLst>
      <p:ext uri="{BB962C8B-B14F-4D97-AF65-F5344CB8AC3E}">
        <p14:creationId xmlns:p14="http://schemas.microsoft.com/office/powerpoint/2010/main" val="2226606866"/>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7027" name="Rectangle 3"/>
          <p:cNvSpPr>
            <a:spLocks noGrp="1" noChangeArrowheads="1"/>
          </p:cNvSpPr>
          <p:nvPr>
            <p:ph type="body" idx="1"/>
          </p:nvPr>
        </p:nvSpPr>
        <p:spPr bwMode="auto">
          <a:xfrm>
            <a:off x="457200" y="1600206"/>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ea typeface="+mn-ea"/>
                <a:cs typeface="Arial" pitchFamily="34"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ea typeface="+mn-ea"/>
                <a:cs typeface="Arial" pitchFamily="34"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cs typeface="ＭＳ Ｐゴシック" charset="0"/>
              </a:defRPr>
            </a:lvl1pPr>
          </a:lstStyle>
          <a:p>
            <a:pPr fontAlgn="base">
              <a:spcBef>
                <a:spcPct val="0"/>
              </a:spcBef>
              <a:spcAft>
                <a:spcPct val="0"/>
              </a:spcAft>
              <a:defRPr/>
            </a:pPr>
            <a:fld id="{5B6000D3-67CE-6F43-B5ED-5D47A18965C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144544744"/>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ransition spd="slow">
    <p:randomBar dir="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71C3D-08EC-4E32-BCAC-44E8A0483DD4}" type="datetimeFigureOut">
              <a:rPr lang="sv-SE" smtClean="0">
                <a:solidFill>
                  <a:prstClr val="black">
                    <a:tint val="75000"/>
                  </a:prstClr>
                </a:solidFill>
              </a:rPr>
              <a:pPr/>
              <a:t>2020-06-18</a:t>
            </a:fld>
            <a:endParaRPr lang="sv-SE">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6E4225-946B-4CD9-8CF5-14E9779C8BC1}"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349861934"/>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826" name="Rectangle 2"/>
          <p:cNvSpPr>
            <a:spLocks noChangeArrowheads="1"/>
          </p:cNvSpPr>
          <p:nvPr/>
        </p:nvSpPr>
        <p:spPr bwMode="auto">
          <a:xfrm>
            <a:off x="0" y="0"/>
            <a:ext cx="9144000" cy="744538"/>
          </a:xfrm>
          <a:prstGeom prst="rect">
            <a:avLst/>
          </a:prstGeom>
          <a:solidFill>
            <a:srgbClr val="00A6EB"/>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de-DE" sz="1600">
              <a:solidFill>
                <a:srgbClr val="000000"/>
              </a:solidFill>
              <a:ea typeface="ＭＳ Ｐゴシック" charset="0"/>
              <a:cs typeface="ＭＳ Ｐゴシック" charset="0"/>
            </a:endParaRPr>
          </a:p>
        </p:txBody>
      </p:sp>
      <p:sp>
        <p:nvSpPr>
          <p:cNvPr id="717827" name="Rectangle 3"/>
          <p:cNvSpPr>
            <a:spLocks noGrp="1" noChangeArrowheads="1"/>
          </p:cNvSpPr>
          <p:nvPr>
            <p:ph type="body" idx="1"/>
          </p:nvPr>
        </p:nvSpPr>
        <p:spPr bwMode="auto">
          <a:xfrm>
            <a:off x="282575" y="977900"/>
            <a:ext cx="8520113" cy="4792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Textmasterformate durch Klicken bearbeiten</a:t>
            </a:r>
          </a:p>
          <a:p>
            <a:pPr lvl="1"/>
            <a:r>
              <a:rPr lang="en-GB"/>
              <a:t>Zweite Ebene</a:t>
            </a:r>
          </a:p>
        </p:txBody>
      </p:sp>
      <p:sp>
        <p:nvSpPr>
          <p:cNvPr id="717828" name="Rectangle 4"/>
          <p:cNvSpPr>
            <a:spLocks noGrp="1" noChangeArrowheads="1"/>
          </p:cNvSpPr>
          <p:nvPr>
            <p:ph type="title"/>
          </p:nvPr>
        </p:nvSpPr>
        <p:spPr bwMode="auto">
          <a:xfrm>
            <a:off x="292100" y="103188"/>
            <a:ext cx="8520113" cy="5445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Titelmasterformat durch Klicken bearbeiten</a:t>
            </a:r>
          </a:p>
        </p:txBody>
      </p:sp>
      <p:pic>
        <p:nvPicPr>
          <p:cNvPr id="717829" name="Picture 10" descr="DESY-Logo-cyan-RGB_ger"/>
          <p:cNvPicPr>
            <a:picLocks noChangeAspect="1" noChangeArrowheads="1"/>
          </p:cNvPicPr>
          <p:nvPr/>
        </p:nvPicPr>
        <p:blipFill>
          <a:blip r:embed="rId13" cstate="print">
            <a:extLst>
              <a:ext uri="{28A0092B-C50C-407E-A947-70E740481C1C}">
                <a14:useLocalDpi xmlns:a14="http://schemas.microsoft.com/office/drawing/2010/main"/>
              </a:ext>
            </a:extLst>
          </a:blip>
          <a:srcRect l="-9424" t="-7854" r="-18587" b="-12566"/>
          <a:stretch>
            <a:fillRect/>
          </a:stretch>
        </p:blipFill>
        <p:spPr bwMode="auto">
          <a:xfrm>
            <a:off x="8289925" y="6099175"/>
            <a:ext cx="776288" cy="730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0"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3553738" y="402129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1"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3706138" y="403653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2"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3858538" y="405177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3"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4010938" y="406701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4"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4163338" y="408225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5"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4315738" y="409749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6"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4468138" y="411273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7837" name="TextBox 3"/>
          <p:cNvSpPr txBox="1">
            <a:spLocks noChangeArrowheads="1"/>
          </p:cNvSpPr>
          <p:nvPr userDrawn="1"/>
        </p:nvSpPr>
        <p:spPr bwMode="auto">
          <a:xfrm>
            <a:off x="711200" y="6197600"/>
            <a:ext cx="1841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endParaRPr lang="en-US" sz="1600">
              <a:solidFill>
                <a:srgbClr val="000000"/>
              </a:solidFill>
            </a:endParaRPr>
          </a:p>
        </p:txBody>
      </p:sp>
      <p:pic>
        <p:nvPicPr>
          <p:cNvPr id="717838" name="Bild 1"/>
          <p:cNvPicPr>
            <a:picLocks noChangeAspect="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24620538" y="41279763"/>
            <a:ext cx="4040187" cy="178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7839" name="Bild 1"/>
          <p:cNvPicPr>
            <a:picLocks noChangeAspect="1"/>
          </p:cNvPicPr>
          <p:nvPr/>
        </p:nvPicPr>
        <p:blipFill>
          <a:blip r:embed="rId15" cstate="print">
            <a:extLst>
              <a:ext uri="{28A0092B-C50C-407E-A947-70E740481C1C}">
                <a14:useLocalDpi xmlns:a14="http://schemas.microsoft.com/office/drawing/2010/main"/>
              </a:ext>
            </a:extLst>
          </a:blip>
          <a:srcRect/>
          <a:stretch>
            <a:fillRect/>
          </a:stretch>
        </p:blipFill>
        <p:spPr bwMode="auto">
          <a:xfrm>
            <a:off x="6977063" y="6170613"/>
            <a:ext cx="1285875"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498289"/>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hf sldNum="0" hdr="0" ftr="0" dt="0"/>
  <p:txStyles>
    <p:titleStyle>
      <a:lvl1pPr algn="l" rtl="0" fontAlgn="base">
        <a:spcBef>
          <a:spcPct val="0"/>
        </a:spcBef>
        <a:spcAft>
          <a:spcPct val="0"/>
        </a:spcAft>
        <a:defRPr sz="2400" b="1">
          <a:solidFill>
            <a:schemeClr val="bg1"/>
          </a:solidFill>
          <a:latin typeface="+mj-lt"/>
          <a:ea typeface="ＭＳ Ｐゴシック" charset="0"/>
          <a:cs typeface="ＭＳ Ｐゴシック" charset="0"/>
        </a:defRPr>
      </a:lvl1pPr>
      <a:lvl2pPr algn="l" rtl="0" fontAlgn="base">
        <a:spcBef>
          <a:spcPct val="0"/>
        </a:spcBef>
        <a:spcAft>
          <a:spcPct val="0"/>
        </a:spcAft>
        <a:defRPr sz="2400" b="1">
          <a:solidFill>
            <a:schemeClr val="bg1"/>
          </a:solidFill>
          <a:latin typeface="Arial" charset="0"/>
          <a:ea typeface="ＭＳ Ｐゴシック" charset="0"/>
          <a:cs typeface="ＭＳ Ｐゴシック" charset="0"/>
        </a:defRPr>
      </a:lvl2pPr>
      <a:lvl3pPr algn="l" rtl="0" fontAlgn="base">
        <a:spcBef>
          <a:spcPct val="0"/>
        </a:spcBef>
        <a:spcAft>
          <a:spcPct val="0"/>
        </a:spcAft>
        <a:defRPr sz="2400" b="1">
          <a:solidFill>
            <a:schemeClr val="bg1"/>
          </a:solidFill>
          <a:latin typeface="Arial" charset="0"/>
          <a:ea typeface="ＭＳ Ｐゴシック" charset="0"/>
          <a:cs typeface="ＭＳ Ｐゴシック" charset="0"/>
        </a:defRPr>
      </a:lvl3pPr>
      <a:lvl4pPr algn="l" rtl="0" fontAlgn="base">
        <a:spcBef>
          <a:spcPct val="0"/>
        </a:spcBef>
        <a:spcAft>
          <a:spcPct val="0"/>
        </a:spcAft>
        <a:defRPr sz="2400" b="1">
          <a:solidFill>
            <a:schemeClr val="bg1"/>
          </a:solidFill>
          <a:latin typeface="Arial" charset="0"/>
          <a:ea typeface="ＭＳ Ｐゴシック" charset="0"/>
          <a:cs typeface="ＭＳ Ｐゴシック" charset="0"/>
        </a:defRPr>
      </a:lvl4pPr>
      <a:lvl5pPr algn="l" rtl="0" fontAlgn="base">
        <a:spcBef>
          <a:spcPct val="0"/>
        </a:spcBef>
        <a:spcAft>
          <a:spcPct val="0"/>
        </a:spcAft>
        <a:defRPr sz="2400" b="1">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400" b="1">
          <a:solidFill>
            <a:schemeClr val="bg1"/>
          </a:solidFill>
          <a:latin typeface="Arial" charset="0"/>
        </a:defRPr>
      </a:lvl6pPr>
      <a:lvl7pPr marL="914400" algn="l" rtl="0" eaLnBrk="1" fontAlgn="base" hangingPunct="1">
        <a:spcBef>
          <a:spcPct val="0"/>
        </a:spcBef>
        <a:spcAft>
          <a:spcPct val="0"/>
        </a:spcAft>
        <a:defRPr sz="2400" b="1">
          <a:solidFill>
            <a:schemeClr val="bg1"/>
          </a:solidFill>
          <a:latin typeface="Arial" charset="0"/>
        </a:defRPr>
      </a:lvl7pPr>
      <a:lvl8pPr marL="1371600" algn="l" rtl="0" eaLnBrk="1" fontAlgn="base" hangingPunct="1">
        <a:spcBef>
          <a:spcPct val="0"/>
        </a:spcBef>
        <a:spcAft>
          <a:spcPct val="0"/>
        </a:spcAft>
        <a:defRPr sz="2400" b="1">
          <a:solidFill>
            <a:schemeClr val="bg1"/>
          </a:solidFill>
          <a:latin typeface="Arial" charset="0"/>
        </a:defRPr>
      </a:lvl8pPr>
      <a:lvl9pPr marL="1828800" algn="l" rtl="0" eaLnBrk="1" fontAlgn="base" hangingPunct="1">
        <a:spcBef>
          <a:spcPct val="0"/>
        </a:spcBef>
        <a:spcAft>
          <a:spcPct val="0"/>
        </a:spcAft>
        <a:defRPr sz="2400" b="1">
          <a:solidFill>
            <a:schemeClr val="bg1"/>
          </a:solidFill>
          <a:latin typeface="Arial" charset="0"/>
        </a:defRPr>
      </a:lvl9pPr>
    </p:titleStyle>
    <p:bodyStyle>
      <a:lvl1pPr marL="265113" indent="-265113" algn="l" rtl="0" fontAlgn="base">
        <a:spcBef>
          <a:spcPct val="0"/>
        </a:spcBef>
        <a:spcAft>
          <a:spcPct val="50000"/>
        </a:spcAft>
        <a:buClr>
          <a:srgbClr val="F28E00"/>
        </a:buClr>
        <a:buFont typeface="Arial Black" charset="0"/>
        <a:buChar char="&gt;"/>
        <a:defRPr sz="2000">
          <a:solidFill>
            <a:schemeClr val="tx1"/>
          </a:solidFill>
          <a:latin typeface="+mn-lt"/>
          <a:ea typeface="ＭＳ Ｐゴシック" charset="0"/>
          <a:cs typeface="ＭＳ Ｐゴシック" charset="0"/>
        </a:defRPr>
      </a:lvl1pPr>
      <a:lvl2pPr marL="628650" indent="-184150" algn="l" rtl="0" fontAlgn="base">
        <a:spcBef>
          <a:spcPct val="0"/>
        </a:spcBef>
        <a:spcAft>
          <a:spcPct val="50000"/>
        </a:spcAft>
        <a:buClr>
          <a:schemeClr val="bg2"/>
        </a:buClr>
        <a:buFont typeface="Wingdings" charset="0"/>
        <a:buChar char="§"/>
        <a:defRPr sz="1600">
          <a:solidFill>
            <a:schemeClr val="tx1"/>
          </a:solidFill>
          <a:latin typeface="+mn-lt"/>
          <a:ea typeface="ＭＳ Ｐゴシック" charset="0"/>
        </a:defRPr>
      </a:lvl2pPr>
      <a:lvl3pPr marL="1236663" indent="-228600" algn="l" rtl="0" fontAlgn="base">
        <a:spcBef>
          <a:spcPct val="0"/>
        </a:spcBef>
        <a:spcAft>
          <a:spcPct val="0"/>
        </a:spcAft>
        <a:buClr>
          <a:srgbClr val="FF9900"/>
        </a:buClr>
        <a:buFont typeface="Arial Black" charset="0"/>
        <a:defRPr sz="1200">
          <a:solidFill>
            <a:schemeClr val="tx1"/>
          </a:solidFill>
          <a:latin typeface="+mn-lt"/>
          <a:ea typeface="ＭＳ Ｐゴシック" charset="0"/>
        </a:defRPr>
      </a:lvl3pPr>
      <a:lvl4pPr marL="1644650" indent="-228600" algn="l" rtl="0" fontAlgn="base">
        <a:spcBef>
          <a:spcPct val="0"/>
        </a:spcBef>
        <a:spcAft>
          <a:spcPct val="0"/>
        </a:spcAft>
        <a:buFont typeface="Wingdings" charset="0"/>
        <a:buChar char="§"/>
        <a:defRPr sz="1400">
          <a:solidFill>
            <a:schemeClr val="tx1"/>
          </a:solidFill>
          <a:latin typeface="+mn-lt"/>
          <a:ea typeface="ＭＳ Ｐゴシック" charset="0"/>
        </a:defRPr>
      </a:lvl4pPr>
      <a:lvl5pPr marL="2057400" indent="-228600" algn="l" rtl="0" fontAlgn="base">
        <a:spcBef>
          <a:spcPct val="20000"/>
        </a:spcBef>
        <a:spcAft>
          <a:spcPct val="0"/>
        </a:spcAft>
        <a:defRPr sz="2000">
          <a:solidFill>
            <a:schemeClr val="tx1"/>
          </a:solidFill>
          <a:latin typeface="+mn-lt"/>
          <a:ea typeface="ＭＳ Ｐゴシック" charset="0"/>
        </a:defRPr>
      </a:lvl5pPr>
      <a:lvl6pPr marL="2514600" indent="-228600" algn="l" rtl="0" eaLnBrk="1" fontAlgn="base" hangingPunct="1">
        <a:spcBef>
          <a:spcPct val="20000"/>
        </a:spcBef>
        <a:spcAft>
          <a:spcPct val="0"/>
        </a:spcAft>
        <a:defRPr sz="2000">
          <a:solidFill>
            <a:schemeClr val="tx1"/>
          </a:solidFill>
          <a:latin typeface="+mn-lt"/>
        </a:defRPr>
      </a:lvl6pPr>
      <a:lvl7pPr marL="2971800" indent="-228600" algn="l" rtl="0" eaLnBrk="1" fontAlgn="base" hangingPunct="1">
        <a:spcBef>
          <a:spcPct val="20000"/>
        </a:spcBef>
        <a:spcAft>
          <a:spcPct val="0"/>
        </a:spcAft>
        <a:defRPr sz="2000">
          <a:solidFill>
            <a:schemeClr val="tx1"/>
          </a:solidFill>
          <a:latin typeface="+mn-lt"/>
        </a:defRPr>
      </a:lvl7pPr>
      <a:lvl8pPr marL="3429000" indent="-228600" algn="l" rtl="0" eaLnBrk="1" fontAlgn="base" hangingPunct="1">
        <a:spcBef>
          <a:spcPct val="20000"/>
        </a:spcBef>
        <a:spcAft>
          <a:spcPct val="0"/>
        </a:spcAft>
        <a:defRPr sz="2000">
          <a:solidFill>
            <a:schemeClr val="tx1"/>
          </a:solidFill>
          <a:latin typeface="+mn-lt"/>
        </a:defRPr>
      </a:lvl8pPr>
      <a:lvl9pPr marL="3886200" indent="-228600" algn="l" rtl="0" eaLnBrk="1" fontAlgn="base" hangingPunct="1">
        <a:spcBef>
          <a:spcPct val="20000"/>
        </a:spcBef>
        <a:spcAft>
          <a:spcPct val="0"/>
        </a:spcAft>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3491" name="Rectangle 3"/>
          <p:cNvSpPr>
            <a:spLocks noGrp="1" noChangeArrowheads="1"/>
          </p:cNvSpPr>
          <p:nvPr>
            <p:ph type="body" idx="1"/>
          </p:nvPr>
        </p:nvSpPr>
        <p:spPr bwMode="auto">
          <a:xfrm>
            <a:off x="685800" y="19812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763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ＭＳ Ｐゴシック" charset="-128"/>
                <a:cs typeface="ＭＳ Ｐゴシック" charset="-128"/>
              </a:defRPr>
            </a:lvl1pPr>
          </a:lstStyle>
          <a:p>
            <a:pPr fontAlgn="base">
              <a:spcBef>
                <a:spcPct val="0"/>
              </a:spcBef>
              <a:spcAft>
                <a:spcPct val="0"/>
              </a:spcAft>
              <a:defRPr/>
            </a:pPr>
            <a:endParaRPr lang="en-US"/>
          </a:p>
        </p:txBody>
      </p:sp>
      <p:sp>
        <p:nvSpPr>
          <p:cNvPr id="1976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ＭＳ Ｐゴシック" charset="-128"/>
                <a:cs typeface="ＭＳ Ｐゴシック" charset="-128"/>
              </a:defRPr>
            </a:lvl1pPr>
          </a:lstStyle>
          <a:p>
            <a:pPr fontAlgn="base">
              <a:spcBef>
                <a:spcPct val="0"/>
              </a:spcBef>
              <a:spcAft>
                <a:spcPct val="0"/>
              </a:spcAft>
              <a:defRPr/>
            </a:pPr>
            <a:endParaRPr lang="en-US"/>
          </a:p>
        </p:txBody>
      </p:sp>
      <p:sp>
        <p:nvSpPr>
          <p:cNvPr id="19763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fontAlgn="base">
              <a:spcBef>
                <a:spcPct val="0"/>
              </a:spcBef>
              <a:spcAft>
                <a:spcPct val="0"/>
              </a:spcAft>
              <a:defRPr/>
            </a:pPr>
            <a:fld id="{95A5C5D6-D77E-034D-8A3C-060E733DE7A9}"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32104156"/>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ransitio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50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9507"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ＭＳ Ｐゴシック" charset="0"/>
              </a:defRPr>
            </a:lvl1pPr>
          </a:lstStyle>
          <a:p>
            <a:pPr defTabSz="914400" fontAlgn="base">
              <a:spcBef>
                <a:spcPct val="0"/>
              </a:spcBef>
              <a:spcAft>
                <a:spcPct val="0"/>
              </a:spcAft>
              <a:defRPr/>
            </a:pPr>
            <a:fld id="{6EB054C2-FF3B-DF42-9A52-24444C68AFC0}" type="datetimeFigureOut">
              <a:rPr lang="en-US">
                <a:ea typeface="ＭＳ Ｐゴシック" charset="0"/>
              </a:rPr>
              <a:pPr defTabSz="914400" fontAlgn="base">
                <a:spcBef>
                  <a:spcPct val="0"/>
                </a:spcBef>
                <a:spcAft>
                  <a:spcPct val="0"/>
                </a:spcAft>
                <a:defRPr/>
              </a:pPr>
              <a:t>6/18/20</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defTabSz="914400">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CA0268D1-2F25-1A4E-9B38-266A6392262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708806350"/>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ransitio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210" y="42869"/>
            <a:ext cx="8672784" cy="85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7210" y="1039619"/>
            <a:ext cx="8672784" cy="50865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6250" y="64194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BBE1E-0273-B548-A1DF-EAD1EA2498A4}" type="datetime1">
              <a:rPr lang="en-US" smtClean="0"/>
              <a:t>6/18/20</a:t>
            </a:fld>
            <a:endParaRPr lang="en-US" dirty="0"/>
          </a:p>
        </p:txBody>
      </p:sp>
      <p:sp>
        <p:nvSpPr>
          <p:cNvPr id="5" name="Footer Placeholder 4"/>
          <p:cNvSpPr>
            <a:spLocks noGrp="1"/>
          </p:cNvSpPr>
          <p:nvPr>
            <p:ph type="ftr" sz="quarter" idx="3"/>
          </p:nvPr>
        </p:nvSpPr>
        <p:spPr>
          <a:xfrm>
            <a:off x="3124200" y="64194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 Taboada | Georgia Inst. of Tech.</a:t>
            </a:r>
          </a:p>
        </p:txBody>
      </p:sp>
      <p:sp>
        <p:nvSpPr>
          <p:cNvPr id="6" name="Slide Number Placeholder 5"/>
          <p:cNvSpPr>
            <a:spLocks noGrp="1"/>
          </p:cNvSpPr>
          <p:nvPr>
            <p:ph type="sldNum" sz="quarter" idx="4"/>
          </p:nvPr>
        </p:nvSpPr>
        <p:spPr>
          <a:xfrm>
            <a:off x="6786302" y="64194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B0098-7C94-C043-A9F2-A1987B33F6B4}" type="slidenum">
              <a:rPr lang="en-US" smtClean="0"/>
              <a:t>‹#›</a:t>
            </a:fld>
            <a:endParaRPr lang="en-US"/>
          </a:p>
        </p:txBody>
      </p:sp>
    </p:spTree>
    <p:extLst>
      <p:ext uri="{BB962C8B-B14F-4D97-AF65-F5344CB8AC3E}">
        <p14:creationId xmlns:p14="http://schemas.microsoft.com/office/powerpoint/2010/main" val="3541911174"/>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hf hdr="0" dt="0"/>
  <p:txStyles>
    <p:titleStyle>
      <a:lvl1pPr algn="ctr" defTabSz="4572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a:solidFill>
                <a:srgbClr val="000000"/>
              </a:solidFill>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B0C41275-1FF7-F641-B1A1-D37101B1EEAD}" type="slidenum">
              <a:rPr lang="en-US" smtClean="0">
                <a:solidFill>
                  <a:srgbClr val="000000"/>
                </a:solidFill>
              </a:rPr>
              <a:pPr defTabSz="9144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044041082"/>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 id="2147484072" r:id="rId12"/>
    <p:sldLayoutId id="2147484073" r:id="rId13"/>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rial Regular"/>
              </a:defRPr>
            </a:lvl1pPr>
          </a:lstStyle>
          <a:p>
            <a:pPr defTabSz="457189"/>
            <a:fld id="{8470C4F4-934C-9B4A-8BBA-F13120A32663}" type="datetimeFigureOut">
              <a:rPr lang="en-US" smtClean="0">
                <a:solidFill>
                  <a:prstClr val="black">
                    <a:tint val="75000"/>
                  </a:prstClr>
                </a:solidFill>
              </a:rPr>
              <a:pPr defTabSz="457189"/>
              <a:t>6/18/20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Arial Regular"/>
              </a:defRPr>
            </a:lvl1pPr>
          </a:lstStyle>
          <a:p>
            <a:pPr defTabSz="45718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b="0" i="0">
                <a:solidFill>
                  <a:schemeClr val="tx1">
                    <a:tint val="75000"/>
                  </a:schemeClr>
                </a:solidFill>
                <a:latin typeface="Arial Regular"/>
              </a:defRPr>
            </a:lvl1pPr>
          </a:lstStyle>
          <a:p>
            <a:pPr defTabSz="457189"/>
            <a:fld id="{B7EF3B9C-9624-6D49-B41F-5ABAC5FA2392}" type="slidenum">
              <a:rPr lang="en-US" smtClean="0">
                <a:solidFill>
                  <a:prstClr val="black">
                    <a:tint val="75000"/>
                  </a:prstClr>
                </a:solidFill>
              </a:rPr>
              <a:pPr defTabSz="457189"/>
              <a:t>‹#›</a:t>
            </a:fld>
            <a:endParaRPr lang="en-US" dirty="0">
              <a:solidFill>
                <a:prstClr val="black">
                  <a:tint val="75000"/>
                </a:prstClr>
              </a:solidFill>
            </a:endParaRPr>
          </a:p>
        </p:txBody>
      </p:sp>
    </p:spTree>
    <p:extLst>
      <p:ext uri="{BB962C8B-B14F-4D97-AF65-F5344CB8AC3E}">
        <p14:creationId xmlns:p14="http://schemas.microsoft.com/office/powerpoint/2010/main" val="1729096612"/>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Lst>
  <p:txStyles>
    <p:titleStyle>
      <a:lvl1pPr algn="ctr" defTabSz="457189" rtl="0" eaLnBrk="1" latinLnBrk="0" hangingPunct="1">
        <a:spcBef>
          <a:spcPct val="0"/>
        </a:spcBef>
        <a:buNone/>
        <a:defRPr sz="4400" b="0" i="0" kern="1200">
          <a:solidFill>
            <a:schemeClr val="tx1"/>
          </a:solidFill>
          <a:latin typeface="Arial Regular"/>
          <a:ea typeface="+mj-ea"/>
          <a:cs typeface="+mj-cs"/>
        </a:defRPr>
      </a:lvl1pPr>
    </p:titleStyle>
    <p:bodyStyle>
      <a:lvl1pPr marL="342891" indent="-342891" algn="l" defTabSz="457189" rtl="0" eaLnBrk="1" latinLnBrk="0" hangingPunct="1">
        <a:spcBef>
          <a:spcPct val="20000"/>
        </a:spcBef>
        <a:buFont typeface="Arial"/>
        <a:buChar char="•"/>
        <a:defRPr sz="3200" b="0" i="0" kern="1200">
          <a:solidFill>
            <a:schemeClr val="tx1"/>
          </a:solidFill>
          <a:latin typeface="Arial Regular"/>
          <a:ea typeface="+mn-ea"/>
          <a:cs typeface="+mn-cs"/>
        </a:defRPr>
      </a:lvl1pPr>
      <a:lvl2pPr marL="742932" indent="-285744" algn="l" defTabSz="457189" rtl="0" eaLnBrk="1" latinLnBrk="0" hangingPunct="1">
        <a:spcBef>
          <a:spcPct val="20000"/>
        </a:spcBef>
        <a:buFont typeface="Arial"/>
        <a:buChar char="–"/>
        <a:defRPr sz="2800" b="0" i="0" kern="1200">
          <a:solidFill>
            <a:schemeClr val="tx1"/>
          </a:solidFill>
          <a:latin typeface="Arial Regular"/>
          <a:ea typeface="+mn-ea"/>
          <a:cs typeface="+mn-cs"/>
        </a:defRPr>
      </a:lvl2pPr>
      <a:lvl3pPr marL="1142971" indent="-228594" algn="l" defTabSz="457189" rtl="0" eaLnBrk="1" latinLnBrk="0" hangingPunct="1">
        <a:spcBef>
          <a:spcPct val="20000"/>
        </a:spcBef>
        <a:buFont typeface="Arial"/>
        <a:buChar char="•"/>
        <a:defRPr sz="2400" b="0" i="0" kern="1200">
          <a:solidFill>
            <a:schemeClr val="tx1"/>
          </a:solidFill>
          <a:latin typeface="Arial Regular"/>
          <a:ea typeface="+mn-ea"/>
          <a:cs typeface="+mn-cs"/>
        </a:defRPr>
      </a:lvl3pPr>
      <a:lvl4pPr marL="1600160" indent="-228594" algn="l" defTabSz="457189" rtl="0" eaLnBrk="1" latinLnBrk="0" hangingPunct="1">
        <a:spcBef>
          <a:spcPct val="20000"/>
        </a:spcBef>
        <a:buFont typeface="Arial"/>
        <a:buChar char="–"/>
        <a:defRPr sz="2000" b="0" i="0" kern="1200">
          <a:solidFill>
            <a:schemeClr val="tx1"/>
          </a:solidFill>
          <a:latin typeface="Arial Regular"/>
          <a:ea typeface="+mn-ea"/>
          <a:cs typeface="+mn-cs"/>
        </a:defRPr>
      </a:lvl4pPr>
      <a:lvl5pPr marL="2057349" indent="-228594" algn="l" defTabSz="457189" rtl="0" eaLnBrk="1" latinLnBrk="0" hangingPunct="1">
        <a:spcBef>
          <a:spcPct val="20000"/>
        </a:spcBef>
        <a:buFont typeface="Arial"/>
        <a:buChar char="»"/>
        <a:defRPr sz="2000" b="0" i="0" kern="1200">
          <a:solidFill>
            <a:schemeClr val="tx1"/>
          </a:solidFill>
          <a:latin typeface="Arial Regular"/>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b="0" i="0">
                <a:solidFill>
                  <a:schemeClr val="tx1">
                    <a:tint val="75000"/>
                  </a:schemeClr>
                </a:solidFill>
                <a:latin typeface="Arial Regular"/>
              </a:defRPr>
            </a:lvl1pPr>
          </a:lstStyle>
          <a:p>
            <a:pPr defTabSz="342900"/>
            <a:fld id="{8470C4F4-934C-9B4A-8BBA-F13120A32663}" type="datetimeFigureOut">
              <a:rPr lang="en-US" smtClean="0">
                <a:solidFill>
                  <a:prstClr val="black">
                    <a:tint val="75000"/>
                  </a:prstClr>
                </a:solidFill>
              </a:rPr>
              <a:pPr defTabSz="342900"/>
              <a:t>6/18/20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b="0" i="0">
                <a:solidFill>
                  <a:schemeClr val="tx1">
                    <a:tint val="75000"/>
                  </a:schemeClr>
                </a:solidFill>
                <a:latin typeface="Arial Regular"/>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b="0" i="0">
                <a:solidFill>
                  <a:schemeClr val="tx1">
                    <a:tint val="75000"/>
                  </a:schemeClr>
                </a:solidFill>
                <a:latin typeface="Arial Regular"/>
              </a:defRPr>
            </a:lvl1pPr>
          </a:lstStyle>
          <a:p>
            <a:pPr defTabSz="342900"/>
            <a:fld id="{B7EF3B9C-9624-6D49-B41F-5ABAC5FA2392}" type="slidenum">
              <a:rPr lang="en-US" smtClean="0">
                <a:solidFill>
                  <a:prstClr val="black">
                    <a:tint val="75000"/>
                  </a:prstClr>
                </a:solidFill>
              </a:rPr>
              <a:pPr defTabSz="342900"/>
              <a:t>‹#›</a:t>
            </a:fld>
            <a:endParaRPr lang="en-US" dirty="0">
              <a:solidFill>
                <a:prstClr val="black">
                  <a:tint val="75000"/>
                </a:prstClr>
              </a:solidFill>
            </a:endParaRPr>
          </a:p>
        </p:txBody>
      </p:sp>
    </p:spTree>
    <p:extLst>
      <p:ext uri="{BB962C8B-B14F-4D97-AF65-F5344CB8AC3E}">
        <p14:creationId xmlns:p14="http://schemas.microsoft.com/office/powerpoint/2010/main" val="3132030143"/>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098" r:id="rId12"/>
  </p:sldLayoutIdLst>
  <p:txStyles>
    <p:titleStyle>
      <a:lvl1pPr algn="ctr" defTabSz="342900" rtl="0" eaLnBrk="1" latinLnBrk="0" hangingPunct="1">
        <a:spcBef>
          <a:spcPct val="0"/>
        </a:spcBef>
        <a:buNone/>
        <a:defRPr sz="3300" b="0" i="0" kern="1200">
          <a:solidFill>
            <a:schemeClr val="tx1"/>
          </a:solidFill>
          <a:latin typeface="Arial Regular"/>
          <a:ea typeface="+mj-ea"/>
          <a:cs typeface="+mj-cs"/>
        </a:defRPr>
      </a:lvl1pPr>
    </p:titleStyle>
    <p:bodyStyle>
      <a:lvl1pPr marL="257175" indent="-257175" algn="l" defTabSz="342900" rtl="0" eaLnBrk="1" latinLnBrk="0" hangingPunct="1">
        <a:spcBef>
          <a:spcPct val="20000"/>
        </a:spcBef>
        <a:buFont typeface="Arial"/>
        <a:buChar char="•"/>
        <a:defRPr sz="2400" b="0" i="0" kern="1200">
          <a:solidFill>
            <a:schemeClr val="tx1"/>
          </a:solidFill>
          <a:latin typeface="Arial Regular"/>
          <a:ea typeface="+mn-ea"/>
          <a:cs typeface="+mn-cs"/>
        </a:defRPr>
      </a:lvl1pPr>
      <a:lvl2pPr marL="557213" indent="-214313" algn="l" defTabSz="342900" rtl="0" eaLnBrk="1" latinLnBrk="0" hangingPunct="1">
        <a:spcBef>
          <a:spcPct val="20000"/>
        </a:spcBef>
        <a:buFont typeface="Arial"/>
        <a:buChar char="–"/>
        <a:defRPr sz="2100" b="0" i="0" kern="1200">
          <a:solidFill>
            <a:schemeClr val="tx1"/>
          </a:solidFill>
          <a:latin typeface="Arial Regular"/>
          <a:ea typeface="+mn-ea"/>
          <a:cs typeface="+mn-cs"/>
        </a:defRPr>
      </a:lvl2pPr>
      <a:lvl3pPr marL="857250" indent="-171450" algn="l" defTabSz="342900" rtl="0" eaLnBrk="1" latinLnBrk="0" hangingPunct="1">
        <a:spcBef>
          <a:spcPct val="20000"/>
        </a:spcBef>
        <a:buFont typeface="Arial"/>
        <a:buChar char="•"/>
        <a:defRPr sz="1800" b="0" i="0" kern="1200">
          <a:solidFill>
            <a:schemeClr val="tx1"/>
          </a:solidFill>
          <a:latin typeface="Arial Regular"/>
          <a:ea typeface="+mn-ea"/>
          <a:cs typeface="+mn-cs"/>
        </a:defRPr>
      </a:lvl3pPr>
      <a:lvl4pPr marL="1200150" indent="-171450" algn="l" defTabSz="342900" rtl="0" eaLnBrk="1" latinLnBrk="0" hangingPunct="1">
        <a:spcBef>
          <a:spcPct val="20000"/>
        </a:spcBef>
        <a:buFont typeface="Arial"/>
        <a:buChar char="–"/>
        <a:defRPr sz="1500" b="0" i="0" kern="1200">
          <a:solidFill>
            <a:schemeClr val="tx1"/>
          </a:solidFill>
          <a:latin typeface="Arial Regular"/>
          <a:ea typeface="+mn-ea"/>
          <a:cs typeface="+mn-cs"/>
        </a:defRPr>
      </a:lvl4pPr>
      <a:lvl5pPr marL="1543050" indent="-171450" algn="l" defTabSz="342900" rtl="0" eaLnBrk="1" latinLnBrk="0" hangingPunct="1">
        <a:spcBef>
          <a:spcPct val="20000"/>
        </a:spcBef>
        <a:buFont typeface="Arial"/>
        <a:buChar char="»"/>
        <a:defRPr sz="1500" b="0" i="0" kern="1200">
          <a:solidFill>
            <a:schemeClr val="tx1"/>
          </a:solidFill>
          <a:latin typeface="Arial Regular"/>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90.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23.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23.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06.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xml"/><Relationship Id="rId1" Type="http://schemas.openxmlformats.org/officeDocument/2006/relationships/slideLayout" Target="../slideLayouts/slideLayout117.xml"/></Relationships>
</file>

<file path=ppt/slides/_rels/slide7.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11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0.xml"/><Relationship Id="rId1" Type="http://schemas.openxmlformats.org/officeDocument/2006/relationships/vmlDrawing" Target="../drawings/vmlDrawing1.v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34.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jpg"/><Relationship Id="rId1" Type="http://schemas.openxmlformats.org/officeDocument/2006/relationships/slideLayout" Target="../slideLayouts/slideLayout155.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34.xml"/><Relationship Id="rId4" Type="http://schemas.openxmlformats.org/officeDocument/2006/relationships/image" Target="../media/image32.tiff"/></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4.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tiff"/><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6.tiff"/><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0.xml"/><Relationship Id="rId1" Type="http://schemas.openxmlformats.org/officeDocument/2006/relationships/vmlDrawing" Target="../drawings/vmlDrawing3.vml"/><Relationship Id="rId6" Type="http://schemas.openxmlformats.org/officeDocument/2006/relationships/image" Target="../media/image40.jpeg"/><Relationship Id="rId5" Type="http://schemas.openxmlformats.org/officeDocument/2006/relationships/image" Target="../media/image25.png"/><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17.xml"/></Relationships>
</file>

<file path=ppt/slides/_rels/slide22.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7.xml"/><Relationship Id="rId4" Type="http://schemas.openxmlformats.org/officeDocument/2006/relationships/image" Target="../media/image44.tiff"/></Relationships>
</file>

<file path=ppt/slides/_rels/slide23.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JPG"/><Relationship Id="rId1" Type="http://schemas.openxmlformats.org/officeDocument/2006/relationships/slideLayout" Target="../slideLayouts/slideLayout104.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2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23.xml"/><Relationship Id="rId5" Type="http://schemas.openxmlformats.org/officeDocument/2006/relationships/image" Target="../media/image47.tiff"/><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90.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5.xml"/><Relationship Id="rId1" Type="http://schemas.openxmlformats.org/officeDocument/2006/relationships/vmlDrawing" Target="../drawings/vmlDrawing4.vml"/><Relationship Id="rId6" Type="http://schemas.openxmlformats.org/officeDocument/2006/relationships/image" Target="../media/image48.emf"/><Relationship Id="rId5" Type="http://schemas.openxmlformats.org/officeDocument/2006/relationships/oleObject" Target="../embeddings/oleObject4.bin"/><Relationship Id="rId4" Type="http://schemas.openxmlformats.org/officeDocument/2006/relationships/image" Target="../media/image49.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72.xml"/><Relationship Id="rId1" Type="http://schemas.openxmlformats.org/officeDocument/2006/relationships/vmlDrawing" Target="../drawings/vmlDrawing5.v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23.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63.xml"/><Relationship Id="rId5" Type="http://schemas.openxmlformats.org/officeDocument/2006/relationships/image" Target="../media/image55.tiff"/><Relationship Id="rId4" Type="http://schemas.openxmlformats.org/officeDocument/2006/relationships/image" Target="../media/image54.tif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5.xml"/><Relationship Id="rId1" Type="http://schemas.openxmlformats.org/officeDocument/2006/relationships/vmlDrawing" Target="../drawings/vmlDrawing6.vml"/><Relationship Id="rId6" Type="http://schemas.openxmlformats.org/officeDocument/2006/relationships/image" Target="../media/image57.png"/><Relationship Id="rId5" Type="http://schemas.openxmlformats.org/officeDocument/2006/relationships/image" Target="../media/image25.png"/><Relationship Id="rId4" Type="http://schemas.openxmlformats.org/officeDocument/2006/relationships/oleObject" Target="../embeddings/oleObject6.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8.xml"/><Relationship Id="rId1" Type="http://schemas.openxmlformats.org/officeDocument/2006/relationships/vmlDrawing" Target="../drawings/vmlDrawing7.vml"/><Relationship Id="rId6" Type="http://schemas.openxmlformats.org/officeDocument/2006/relationships/image" Target="../media/image59.tiff"/><Relationship Id="rId5" Type="http://schemas.openxmlformats.org/officeDocument/2006/relationships/image" Target="../media/image58.tiff"/><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5.xml"/><Relationship Id="rId1" Type="http://schemas.openxmlformats.org/officeDocument/2006/relationships/vmlDrawing" Target="../drawings/vmlDrawing8.vml"/><Relationship Id="rId5" Type="http://schemas.openxmlformats.org/officeDocument/2006/relationships/image" Target="../media/image25.png"/><Relationship Id="rId4" Type="http://schemas.openxmlformats.org/officeDocument/2006/relationships/oleObject" Target="../embeddings/oleObject8.bin"/></Relationships>
</file>

<file path=ppt/slides/_rels/slide39.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161.xml"/><Relationship Id="rId4" Type="http://schemas.openxmlformats.org/officeDocument/2006/relationships/image" Target="../media/image65.emf"/></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tiff"/><Relationship Id="rId1" Type="http://schemas.openxmlformats.org/officeDocument/2006/relationships/slideLayout" Target="../slideLayouts/slideLayout7.xml"/><Relationship Id="rId4" Type="http://schemas.openxmlformats.org/officeDocument/2006/relationships/image" Target="../media/image68.tiff"/></Relationships>
</file>

<file path=ppt/slides/_rels/slide47.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17.xml"/><Relationship Id="rId1" Type="http://schemas.openxmlformats.org/officeDocument/2006/relationships/slideLayout" Target="../slideLayouts/slideLayout81.xml"/><Relationship Id="rId4" Type="http://schemas.openxmlformats.org/officeDocument/2006/relationships/image" Target="../media/image70.tiff"/></Relationships>
</file>

<file path=ppt/slides/_rels/slide48.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image" Target="../media/image71.tiff"/><Relationship Id="rId1" Type="http://schemas.openxmlformats.org/officeDocument/2006/relationships/slideLayout" Target="../slideLayouts/slideLayout150.xml"/><Relationship Id="rId4" Type="http://schemas.openxmlformats.org/officeDocument/2006/relationships/image" Target="../media/image73.tiff"/></Relationships>
</file>

<file path=ppt/slides/_rels/slide49.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image" Target="../media/image74.tiff"/><Relationship Id="rId1" Type="http://schemas.openxmlformats.org/officeDocument/2006/relationships/slideLayout" Target="../slideLayouts/slideLayout150.xml"/></Relationships>
</file>

<file path=ppt/slides/_rels/slide50.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image" Target="../media/image76.tiff"/><Relationship Id="rId1" Type="http://schemas.openxmlformats.org/officeDocument/2006/relationships/slideLayout" Target="../slideLayouts/slideLayout15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5.xml"/><Relationship Id="rId1" Type="http://schemas.openxmlformats.org/officeDocument/2006/relationships/vmlDrawing" Target="../drawings/vmlDrawing9.vml"/><Relationship Id="rId5" Type="http://schemas.openxmlformats.org/officeDocument/2006/relationships/image" Target="../media/image25.png"/><Relationship Id="rId4" Type="http://schemas.openxmlformats.org/officeDocument/2006/relationships/oleObject" Target="../embeddings/oleObject8.bin"/></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81.xml"/><Relationship Id="rId5" Type="http://schemas.openxmlformats.org/officeDocument/2006/relationships/image" Target="../media/image80.png"/><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6.tiff"/><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image" Target="../media/image82.tif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1.xml"/><Relationship Id="rId1" Type="http://schemas.openxmlformats.org/officeDocument/2006/relationships/slideLayout" Target="../slideLayouts/slideLayout256.xml"/><Relationship Id="rId5" Type="http://schemas.openxmlformats.org/officeDocument/2006/relationships/image" Target="../media/image87.png"/><Relationship Id="rId4" Type="http://schemas.openxmlformats.org/officeDocument/2006/relationships/image" Target="../media/image86.png"/></Relationships>
</file>

<file path=ppt/slides/_rels/slide58.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image" Target="../media/image88.tiff"/><Relationship Id="rId1" Type="http://schemas.openxmlformats.org/officeDocument/2006/relationships/slideLayout" Target="../slideLayouts/slideLayout250.xml"/></Relationships>
</file>

<file path=ppt/slides/_rels/slide59.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image" Target="../media/image90.jpg"/><Relationship Id="rId1" Type="http://schemas.openxmlformats.org/officeDocument/2006/relationships/slideLayout" Target="../slideLayouts/slideLayout261.xml"/><Relationship Id="rId5" Type="http://schemas.openxmlformats.org/officeDocument/2006/relationships/image" Target="../media/image93.png"/><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79.xml"/><Relationship Id="rId1" Type="http://schemas.openxmlformats.org/officeDocument/2006/relationships/vmlDrawing" Target="../drawings/vmlDrawing10.vml"/><Relationship Id="rId5" Type="http://schemas.openxmlformats.org/officeDocument/2006/relationships/image" Target="../media/image94.tiff"/><Relationship Id="rId4" Type="http://schemas.openxmlformats.org/officeDocument/2006/relationships/image" Target="../media/image25.png"/></Relationships>
</file>

<file path=ppt/slides/_rels/slide62.xml.rels><?xml version="1.0" encoding="UTF-8" standalone="yes"?>
<Relationships xmlns="http://schemas.openxmlformats.org/package/2006/relationships"><Relationship Id="rId3" Type="http://schemas.openxmlformats.org/officeDocument/2006/relationships/image" Target="../media/image96.tiff"/><Relationship Id="rId2" Type="http://schemas.openxmlformats.org/officeDocument/2006/relationships/image" Target="../media/image95.tiff"/><Relationship Id="rId1" Type="http://schemas.openxmlformats.org/officeDocument/2006/relationships/slideLayout" Target="../slideLayouts/slideLayout92.xml"/><Relationship Id="rId4" Type="http://schemas.openxmlformats.org/officeDocument/2006/relationships/image" Target="../media/image94.tiff"/></Relationships>
</file>

<file path=ppt/slides/_rels/slide63.xml.rels><?xml version="1.0" encoding="UTF-8" standalone="yes"?>
<Relationships xmlns="http://schemas.openxmlformats.org/package/2006/relationships"><Relationship Id="rId3" Type="http://schemas.openxmlformats.org/officeDocument/2006/relationships/image" Target="../media/image94.tiff"/><Relationship Id="rId2" Type="http://schemas.openxmlformats.org/officeDocument/2006/relationships/image" Target="../media/image97.tiff"/><Relationship Id="rId1" Type="http://schemas.openxmlformats.org/officeDocument/2006/relationships/slideLayout" Target="../slideLayouts/slideLayout184.xml"/></Relationships>
</file>

<file path=ppt/slides/_rels/slide64.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173.xml"/></Relationships>
</file>

<file path=ppt/slides/_rels/slide6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79.xml"/></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3.xml"/><Relationship Id="rId1" Type="http://schemas.openxmlformats.org/officeDocument/2006/relationships/slideLayout" Target="../slideLayouts/slideLayout179.xml"/><Relationship Id="rId4" Type="http://schemas.openxmlformats.org/officeDocument/2006/relationships/image" Target="../media/image101.png"/></Relationships>
</file>

<file path=ppt/slides/_rels/slide6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156.xml"/></Relationships>
</file>

<file path=ppt/slides/_rels/slide6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2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7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8.xml"/></Relationships>
</file>

<file path=ppt/slides/_rels/slide73.xml.rels><?xml version="1.0" encoding="UTF-8" standalone="yes"?>
<Relationships xmlns="http://schemas.openxmlformats.org/package/2006/relationships"><Relationship Id="rId3" Type="http://schemas.openxmlformats.org/officeDocument/2006/relationships/image" Target="../media/image108.tiff"/><Relationship Id="rId2" Type="http://schemas.openxmlformats.org/officeDocument/2006/relationships/image" Target="../media/image107.tiff"/><Relationship Id="rId1" Type="http://schemas.openxmlformats.org/officeDocument/2006/relationships/slideLayout" Target="../slideLayouts/slideLayout7.xml"/><Relationship Id="rId5" Type="http://schemas.openxmlformats.org/officeDocument/2006/relationships/image" Target="../media/image110.tiff"/><Relationship Id="rId4" Type="http://schemas.openxmlformats.org/officeDocument/2006/relationships/image" Target="../media/image109.tiff"/></Relationships>
</file>

<file path=ppt/slides/_rels/slide7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04.xml"/></Relationships>
</file>

<file path=ppt/slides/_rels/slide75.xml.rels><?xml version="1.0" encoding="UTF-8" standalone="yes"?>
<Relationships xmlns="http://schemas.openxmlformats.org/package/2006/relationships"><Relationship Id="rId2" Type="http://schemas.openxmlformats.org/officeDocument/2006/relationships/image" Target="../media/image112.tif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81.xml"/><Relationship Id="rId5" Type="http://schemas.openxmlformats.org/officeDocument/2006/relationships/image" Target="../media/image70.tiff"/><Relationship Id="rId4" Type="http://schemas.openxmlformats.org/officeDocument/2006/relationships/image" Target="../media/image114.png"/></Relationships>
</file>

<file path=ppt/slides/_rels/slide77.xml.rels><?xml version="1.0" encoding="UTF-8" standalone="yes"?>
<Relationships xmlns="http://schemas.openxmlformats.org/package/2006/relationships"><Relationship Id="rId2" Type="http://schemas.openxmlformats.org/officeDocument/2006/relationships/image" Target="../media/image115.tif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26.xml"/><Relationship Id="rId1" Type="http://schemas.openxmlformats.org/officeDocument/2006/relationships/slideLayout" Target="../slideLayouts/slideLayout285.xml"/></Relationships>
</file>

<file path=ppt/slides/_rels/slide79.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3" name="Text Box 3"/>
          <p:cNvSpPr txBox="1">
            <a:spLocks noChangeArrowheads="1"/>
          </p:cNvSpPr>
          <p:nvPr/>
        </p:nvSpPr>
        <p:spPr bwMode="auto">
          <a:xfrm>
            <a:off x="1795393" y="634495"/>
            <a:ext cx="7641582" cy="5940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Neutrinos in the Era of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Multimessenger</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Astronomy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francis</a:t>
            </a:r>
            <a:r>
              <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halzen</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cosmic neutrinos: </a:t>
            </a:r>
            <a:r>
              <a:rPr lang="en-US" sz="2400" dirty="0">
                <a:solidFill>
                  <a:srgbClr val="FFFFFF"/>
                </a:solidFill>
                <a:cs typeface="ＭＳ Ｐゴシック" charset="0"/>
              </a:rPr>
              <a:t>many</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independent observations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muon neutrinos through the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starting neutrinos: all flavors</a:t>
            </a:r>
          </a:p>
          <a:p>
            <a:pPr marR="0" lvl="0" algn="l" defTabSz="914400" rtl="0" eaLnBrk="1" fontAlgn="base" latinLnBrk="0" hangingPunct="1">
              <a:lnSpc>
                <a:spcPct val="100000"/>
              </a:lnSpc>
              <a:spcBef>
                <a:spcPct val="0"/>
              </a:spcBef>
              <a:spcAft>
                <a:spcPct val="0"/>
              </a:spcAft>
              <a:buClrTx/>
              <a:buSzTx/>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the first high-energy cosmic ray accelerator: a </a:t>
            </a:r>
          </a:p>
          <a:p>
            <a:pPr marR="0" lvl="0" algn="l" defTabSz="914400" rtl="0" eaLnBrk="1" fontAlgn="base" latinLnBrk="0" hangingPunct="1">
              <a:lnSpc>
                <a:spcPct val="100000"/>
              </a:lnSpc>
              <a:spcBef>
                <a:spcPct val="0"/>
              </a:spcBef>
              <a:spcAft>
                <a:spcPct val="0"/>
              </a:spcAft>
              <a:buClrTx/>
              <a:buSzTx/>
              <a:tabLst/>
              <a:defRPr/>
            </a:pPr>
            <a:r>
              <a:rPr lang="en-US" sz="2400" dirty="0">
                <a:solidFill>
                  <a:srgbClr val="FFFFFF"/>
                </a:solidFill>
                <a:cs typeface="ＭＳ Ｐゴシック" charset="0"/>
              </a:rPr>
              <a:t>    rotating supermassive black hole</a:t>
            </a:r>
          </a:p>
          <a:p>
            <a:pPr marR="0" lvl="0" algn="l" defTabSz="914400" rtl="0" eaLnBrk="1" fontAlgn="base" latinLnBrk="0" hangingPunct="1">
              <a:lnSpc>
                <a:spcPct val="100000"/>
              </a:lnSpc>
              <a:spcBef>
                <a:spcPct val="0"/>
              </a:spcBef>
              <a:spcAft>
                <a:spcPct val="0"/>
              </a:spcAft>
              <a:buClrTx/>
              <a:buSzTx/>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2400" dirty="0">
                <a:solidFill>
                  <a:srgbClr val="FFFFFF"/>
                </a:solidFill>
                <a:cs typeface="ＭＳ Ｐゴシック" charset="0"/>
              </a:rPr>
              <a:t>from discovery to astronomy: next-generation</a:t>
            </a:r>
          </a:p>
          <a:p>
            <a:pPr marR="0" lvl="0" algn="l" defTabSz="914400" rtl="0" eaLnBrk="1" fontAlgn="base" latinLnBrk="0" hangingPunct="1">
              <a:lnSpc>
                <a:spcPct val="100000"/>
              </a:lnSpc>
              <a:spcBef>
                <a:spcPct val="0"/>
              </a:spcBef>
              <a:spcAft>
                <a:spcPct val="0"/>
              </a:spcAft>
              <a:buClrTx/>
              <a:buSzTx/>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instruments </a:t>
            </a:r>
          </a:p>
          <a:p>
            <a:pPr lvl="0" defTabSz="914400" eaLnBrk="1" fontAlgn="base" hangingPunct="1">
              <a:spcBef>
                <a:spcPct val="0"/>
              </a:spcBef>
              <a:spcAft>
                <a:spcPct val="0"/>
              </a:spcAft>
              <a:defRPr/>
            </a:pPr>
            <a:endParaRPr lang="en-US" sz="2400" dirty="0">
              <a:solidFill>
                <a:srgbClr val="FFFFFF"/>
              </a:solidFill>
              <a:cs typeface="ＭＳ Ｐゴシック" charset="0"/>
            </a:endParaRPr>
          </a:p>
          <a:p>
            <a:pPr marL="342900" lvl="0" indent="-342900" defTabSz="914400" eaLnBrk="1" fontAlgn="base" hangingPunct="1">
              <a:spcBef>
                <a:spcPct val="0"/>
              </a:spcBef>
              <a:spcAft>
                <a:spcPct val="0"/>
              </a:spcAft>
              <a:buFont typeface="Arial" panose="020B0604020202020204" pitchFamily="34" charset="0"/>
              <a:buChar char="•"/>
              <a:defRPr/>
            </a:pPr>
            <a:r>
              <a:rPr lang="en-US" sz="2400" dirty="0">
                <a:solidFill>
                  <a:srgbClr val="FFFFFF"/>
                </a:solidFill>
                <a:cs typeface="ＭＳ Ｐゴシック" charset="0"/>
              </a:rPr>
              <a:t>also, a beam for </a:t>
            </a:r>
            <a:r>
              <a:rPr lang="en-US" sz="2400" dirty="0" err="1">
                <a:solidFill>
                  <a:srgbClr val="FFFFFF"/>
                </a:solidFill>
                <a:cs typeface="ＭＳ Ｐゴシック" charset="0"/>
              </a:rPr>
              <a:t>PeV</a:t>
            </a:r>
            <a:r>
              <a:rPr lang="en-US" sz="2400" dirty="0">
                <a:solidFill>
                  <a:srgbClr val="FFFFFF"/>
                </a:solidFill>
                <a:cs typeface="ＭＳ Ｐゴシック" charset="0"/>
              </a:rPr>
              <a:t> (1,000 </a:t>
            </a:r>
            <a:r>
              <a:rPr lang="en-US" sz="2400" dirty="0" err="1">
                <a:solidFill>
                  <a:srgbClr val="FFFFFF"/>
                </a:solidFill>
                <a:cs typeface="ＭＳ Ｐゴシック" charset="0"/>
              </a:rPr>
              <a:t>TeV</a:t>
            </a:r>
            <a:r>
              <a:rPr lang="en-US" sz="2400" dirty="0">
                <a:solidFill>
                  <a:srgbClr val="FFFFFF"/>
                </a:solidFill>
                <a:cs typeface="ＭＳ Ｐゴシック" charset="0"/>
              </a:rPr>
              <a:t>) neutrino physics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R="0" lvl="0" algn="l" defTabSz="914400" rtl="0" eaLnBrk="1" fontAlgn="base" latinLnBrk="0" hangingPunct="1">
              <a:lnSpc>
                <a:spcPct val="100000"/>
              </a:lnSpc>
              <a:spcBef>
                <a:spcPct val="0"/>
              </a:spcBef>
              <a:spcAft>
                <a:spcPct val="0"/>
              </a:spcAft>
              <a:buClrTx/>
              <a:buSzTx/>
              <a:tabLst/>
              <a:defRPr/>
            </a:pPr>
            <a:r>
              <a:rPr lang="en-US" sz="2400" dirty="0">
                <a:solidFill>
                  <a:srgbClr val="FFFFFF"/>
                </a:solidFill>
                <a:cs typeface="ＭＳ Ｐゴシック" charset="0"/>
              </a:rPr>
              <a:t>    </a:t>
            </a: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
        <p:nvSpPr>
          <p:cNvPr id="522244" name="Text Box 4"/>
          <p:cNvSpPr txBox="1">
            <a:spLocks noChangeArrowheads="1"/>
          </p:cNvSpPr>
          <p:nvPr/>
        </p:nvSpPr>
        <p:spPr bwMode="auto">
          <a:xfrm>
            <a:off x="6677296" y="6261100"/>
            <a:ext cx="21387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pic>
        <p:nvPicPr>
          <p:cNvPr id="2" name="Picture 1"/>
          <p:cNvPicPr>
            <a:picLocks noChangeAspect="1"/>
          </p:cNvPicPr>
          <p:nvPr/>
        </p:nvPicPr>
        <p:blipFill>
          <a:blip r:embed="rId3"/>
          <a:stretch>
            <a:fillRect/>
          </a:stretch>
        </p:blipFill>
        <p:spPr>
          <a:xfrm>
            <a:off x="0" y="1125516"/>
            <a:ext cx="1823969" cy="4082475"/>
          </a:xfrm>
          <a:prstGeom prst="rect">
            <a:avLst/>
          </a:prstGeom>
          <a:ln>
            <a:solidFill>
              <a:schemeClr val="accent1"/>
            </a:solidFill>
          </a:ln>
          <a:effectLst>
            <a:softEdge rad="101600"/>
          </a:effectLst>
        </p:spPr>
      </p:pic>
    </p:spTree>
    <p:extLst>
      <p:ext uri="{BB962C8B-B14F-4D97-AF65-F5344CB8AC3E}">
        <p14:creationId xmlns:p14="http://schemas.microsoft.com/office/powerpoint/2010/main" val="38641305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750594" name="Picture 3"/>
          <p:cNvPicPr>
            <a:picLocks noChangeAspect="1"/>
          </p:cNvPicPr>
          <p:nvPr/>
        </p:nvPicPr>
        <p:blipFill>
          <a:blip r:embed="rId2" cstate="print">
            <a:alphaModFix amt="27000"/>
            <a:extLst>
              <a:ext uri="{28A0092B-C50C-407E-A947-70E740481C1C}">
                <a14:useLocalDpi xmlns:a14="http://schemas.microsoft.com/office/drawing/2010/main"/>
              </a:ext>
            </a:extLst>
          </a:blip>
          <a:srcRect/>
          <a:stretch>
            <a:fillRect/>
          </a:stretch>
        </p:blipFill>
        <p:spPr bwMode="auto">
          <a:xfrm>
            <a:off x="735013" y="2063750"/>
            <a:ext cx="8135937" cy="3473450"/>
          </a:xfrm>
          <a:prstGeom prst="rect">
            <a:avLst/>
          </a:prstGeom>
          <a:noFill/>
          <a:ln>
            <a:noFill/>
          </a:ln>
          <a:extLst>
            <a:ext uri="{909E8E84-426E-40dd-AFC4-6F175D3DCCD1}">
              <a14:hiddenFill xmlns:a14="http://schemas.microsoft.com/office/drawing/2010/main" xmlns="">
                <a:solidFill>
                  <a:srgbClr val="FFFFFF">
                    <a:alpha val="27000"/>
                  </a:srgbClr>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595" name="Picture 1" descr="horizons_high.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1905000"/>
            <a:ext cx="8870950" cy="447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50596" name="Group 7"/>
          <p:cNvGrpSpPr>
            <a:grpSpLocks/>
          </p:cNvGrpSpPr>
          <p:nvPr/>
        </p:nvGrpSpPr>
        <p:grpSpPr bwMode="auto">
          <a:xfrm>
            <a:off x="742950" y="1023938"/>
            <a:ext cx="8128000" cy="976312"/>
            <a:chOff x="1047537" y="1315998"/>
            <a:chExt cx="8110728" cy="976730"/>
          </a:xfrm>
        </p:grpSpPr>
        <p:sp>
          <p:nvSpPr>
            <p:cNvPr id="9" name="Rectangle 8"/>
            <p:cNvSpPr/>
            <p:nvPr/>
          </p:nvSpPr>
          <p:spPr>
            <a:xfrm>
              <a:off x="1047537" y="1411289"/>
              <a:ext cx="8110728" cy="88143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a:ea typeface="ＭＳ Ｐゴシック"/>
                  <a:cs typeface="ＭＳ Ｐゴシック"/>
                </a:rPr>
                <a:t>?</a:t>
              </a:r>
            </a:p>
          </p:txBody>
        </p:sp>
        <p:pic>
          <p:nvPicPr>
            <p:cNvPr id="750610" name="Picture 9"/>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49653" y="1563362"/>
              <a:ext cx="1436259" cy="716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11" name="Picture 10"/>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54162" y="1546394"/>
              <a:ext cx="1410692" cy="7078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12" name="Picture 11"/>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10365" y="1563362"/>
              <a:ext cx="1449698" cy="7164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Rectangle 13"/>
            <p:cNvSpPr/>
            <p:nvPr/>
          </p:nvSpPr>
          <p:spPr>
            <a:xfrm>
              <a:off x="5234384" y="2197437"/>
              <a:ext cx="264549"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5" name="Rectangle 14"/>
            <p:cNvSpPr/>
            <p:nvPr/>
          </p:nvSpPr>
          <p:spPr>
            <a:xfrm>
              <a:off x="3832431" y="2191085"/>
              <a:ext cx="264550"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6" name="Rectangle 15"/>
            <p:cNvSpPr/>
            <p:nvPr/>
          </p:nvSpPr>
          <p:spPr>
            <a:xfrm>
              <a:off x="2417807" y="2165674"/>
              <a:ext cx="262965"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7" name="Rectangle 16"/>
            <p:cNvSpPr/>
            <p:nvPr/>
          </p:nvSpPr>
          <p:spPr>
            <a:xfrm>
              <a:off x="1090309" y="2197437"/>
              <a:ext cx="262965"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750617" name="TextBox 17"/>
            <p:cNvSpPr txBox="1">
              <a:spLocks noChangeArrowheads="1"/>
            </p:cNvSpPr>
            <p:nvPr/>
          </p:nvSpPr>
          <p:spPr bwMode="auto">
            <a:xfrm>
              <a:off x="6851650" y="1727200"/>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imes New Roman" charset="0"/>
                <a:ea typeface="ＭＳ Ｐゴシック" charset="0"/>
              </a:endParaRPr>
            </a:p>
          </p:txBody>
        </p:sp>
        <p:sp>
          <p:nvSpPr>
            <p:cNvPr id="750618" name="TextBox 18"/>
            <p:cNvSpPr txBox="1">
              <a:spLocks noChangeArrowheads="1"/>
            </p:cNvSpPr>
            <p:nvPr/>
          </p:nvSpPr>
          <p:spPr bwMode="auto">
            <a:xfrm>
              <a:off x="2731581" y="1335048"/>
              <a:ext cx="6768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optical</a:t>
              </a:r>
            </a:p>
          </p:txBody>
        </p:sp>
        <p:sp>
          <p:nvSpPr>
            <p:cNvPr id="750619" name="TextBox 19"/>
            <p:cNvSpPr txBox="1">
              <a:spLocks noChangeArrowheads="1"/>
            </p:cNvSpPr>
            <p:nvPr/>
          </p:nvSpPr>
          <p:spPr bwMode="auto">
            <a:xfrm>
              <a:off x="1220580" y="1335048"/>
              <a:ext cx="99257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microwave</a:t>
              </a:r>
            </a:p>
          </p:txBody>
        </p:sp>
        <p:sp>
          <p:nvSpPr>
            <p:cNvPr id="750620" name="TextBox 20"/>
            <p:cNvSpPr txBox="1">
              <a:spLocks noChangeArrowheads="1"/>
            </p:cNvSpPr>
            <p:nvPr/>
          </p:nvSpPr>
          <p:spPr bwMode="auto">
            <a:xfrm>
              <a:off x="4211022" y="1315998"/>
              <a:ext cx="63289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X-rays</a:t>
              </a:r>
            </a:p>
          </p:txBody>
        </p:sp>
      </p:grpSp>
      <p:pic>
        <p:nvPicPr>
          <p:cNvPr id="750597" name="Picture 22"/>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6424613" y="1254125"/>
            <a:ext cx="1509712"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Donut 23"/>
          <p:cNvSpPr/>
          <p:nvPr/>
        </p:nvSpPr>
        <p:spPr>
          <a:xfrm>
            <a:off x="6118225" y="939800"/>
            <a:ext cx="2117725" cy="1384300"/>
          </a:xfrm>
          <a:prstGeom prst="donut">
            <a:avLst>
              <a:gd name="adj" fmla="val 24746"/>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imes New Roman"/>
              <a:ea typeface="ＭＳ Ｐゴシック"/>
              <a:cs typeface="ＭＳ Ｐゴシック"/>
            </a:endParaRPr>
          </a:p>
        </p:txBody>
      </p:sp>
      <p:pic>
        <p:nvPicPr>
          <p:cNvPr id="750599" name="Picture 24"/>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4930775" y="1271588"/>
            <a:ext cx="1393825"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0600" name="TextBox 28"/>
          <p:cNvSpPr txBox="1">
            <a:spLocks noChangeArrowheads="1"/>
          </p:cNvSpPr>
          <p:nvPr/>
        </p:nvSpPr>
        <p:spPr bwMode="auto">
          <a:xfrm>
            <a:off x="5086350" y="1025525"/>
            <a:ext cx="10826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gamma-rays</a:t>
            </a:r>
          </a:p>
        </p:txBody>
      </p:sp>
      <p:sp>
        <p:nvSpPr>
          <p:cNvPr id="750601" name="TextBox 29"/>
          <p:cNvSpPr txBox="1">
            <a:spLocks noChangeArrowheads="1"/>
          </p:cNvSpPr>
          <p:nvPr/>
        </p:nvSpPr>
        <p:spPr bwMode="auto">
          <a:xfrm>
            <a:off x="6670675" y="1028700"/>
            <a:ext cx="23209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 neutrinos       cosmic rays</a:t>
            </a:r>
          </a:p>
        </p:txBody>
      </p:sp>
      <p:pic>
        <p:nvPicPr>
          <p:cNvPr id="750602" name="Grafik 31"/>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rot="983832">
            <a:off x="8167688" y="1357313"/>
            <a:ext cx="360362"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03" name="Grafik 31"/>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rot="1153936" flipH="1">
            <a:off x="8147050" y="1022350"/>
            <a:ext cx="512763" cy="1055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0604" name="TextBox 36"/>
          <p:cNvSpPr txBox="1">
            <a:spLocks noChangeArrowheads="1"/>
          </p:cNvSpPr>
          <p:nvPr/>
        </p:nvSpPr>
        <p:spPr bwMode="auto">
          <a:xfrm>
            <a:off x="6723063" y="2413000"/>
            <a:ext cx="1735137"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terra incognita:</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only revealed by</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neutrinos</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 </a:t>
            </a:r>
          </a:p>
        </p:txBody>
      </p:sp>
      <p:sp>
        <p:nvSpPr>
          <p:cNvPr id="38" name="Rectangle 37"/>
          <p:cNvSpPr/>
          <p:nvPr/>
        </p:nvSpPr>
        <p:spPr>
          <a:xfrm>
            <a:off x="744538" y="2000250"/>
            <a:ext cx="8126412" cy="6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750606" name="Rectangle 4"/>
          <p:cNvSpPr>
            <a:spLocks noChangeArrowheads="1"/>
          </p:cNvSpPr>
          <p:nvPr/>
        </p:nvSpPr>
        <p:spPr bwMode="auto">
          <a:xfrm>
            <a:off x="4689475" y="5113338"/>
            <a:ext cx="4572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charset="0"/>
                <a:ea typeface="ＭＳ Ｐゴシック" charset="0"/>
                <a:cs typeface="ＭＳ Ｐゴシック" charset="0"/>
              </a:rPr>
              <a:t>Gravitational waves - ripples in space-time</a:t>
            </a:r>
          </a:p>
        </p:txBody>
      </p:sp>
      <p:sp>
        <p:nvSpPr>
          <p:cNvPr id="6" name="Rectangle 5"/>
          <p:cNvSpPr/>
          <p:nvPr/>
        </p:nvSpPr>
        <p:spPr>
          <a:xfrm>
            <a:off x="-82551" y="-5623"/>
            <a:ext cx="9344026" cy="954107"/>
          </a:xfrm>
          <a:prstGeom prst="rect">
            <a:avLst/>
          </a:prstGeom>
          <a:noFill/>
          <a:ln>
            <a:noFill/>
          </a:ln>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a:ea typeface="ＭＳ Ｐゴシック"/>
                <a:cs typeface="Arial"/>
              </a:rPr>
              <a:t>highest energy “radiation” </a:t>
            </a:r>
            <a:r>
              <a:rPr lang="en-US" sz="2800" dirty="0">
                <a:solidFill>
                  <a:srgbClr val="000000"/>
                </a:solidFill>
                <a:latin typeface="Arial"/>
                <a:ea typeface="ＭＳ Ｐゴシック"/>
                <a:cs typeface="Arial"/>
              </a:rPr>
              <a:t>from</a:t>
            </a:r>
            <a:r>
              <a:rPr kumimoji="0" lang="en-US" sz="2800" b="0" i="0" u="none" strike="noStrike" kern="1200" cap="none" spc="0" normalizeH="0" baseline="0" noProof="0" dirty="0">
                <a:ln>
                  <a:noFill/>
                </a:ln>
                <a:solidFill>
                  <a:srgbClr val="000000"/>
                </a:solidFill>
                <a:effectLst/>
                <a:uLnTx/>
                <a:uFillTx/>
                <a:latin typeface="Arial"/>
                <a:ea typeface="ＭＳ Ｐゴシック"/>
                <a:cs typeface="Arial"/>
              </a:rPr>
              <a:t> the Universe: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a:ea typeface="ＭＳ Ｐゴシック"/>
                <a:cs typeface="Arial"/>
              </a:rPr>
              <a:t>neutrinos and </a:t>
            </a:r>
            <a:r>
              <a:rPr lang="en-US" sz="2800" dirty="0">
                <a:solidFill>
                  <a:srgbClr val="000000"/>
                </a:solidFill>
                <a:latin typeface="Arial"/>
                <a:ea typeface="ＭＳ Ｐゴシック"/>
                <a:cs typeface="Arial"/>
              </a:rPr>
              <a:t>cosmic rays</a:t>
            </a:r>
            <a:endParaRPr kumimoji="0" lang="en-US" sz="2800" b="0" i="0" u="none" strike="noStrike" kern="1200" cap="none" spc="0" normalizeH="0" baseline="0" noProof="0" dirty="0">
              <a:ln>
                <a:noFill/>
              </a:ln>
              <a:solidFill>
                <a:srgbClr val="000000"/>
              </a:solidFill>
              <a:effectLst/>
              <a:uLnTx/>
              <a:uFillTx/>
              <a:latin typeface="Arial"/>
              <a:ea typeface="ＭＳ Ｐゴシック"/>
              <a:cs typeface="Arial"/>
            </a:endParaRPr>
          </a:p>
        </p:txBody>
      </p:sp>
      <p:sp>
        <p:nvSpPr>
          <p:cNvPr id="4" name="TextBox 3">
            <a:extLst>
              <a:ext uri="{FF2B5EF4-FFF2-40B4-BE49-F238E27FC236}">
                <a16:creationId xmlns:a16="http://schemas.microsoft.com/office/drawing/2014/main" id="{4BDD2138-5F32-EA43-A1F7-309E368E7790}"/>
              </a:ext>
            </a:extLst>
          </p:cNvPr>
          <p:cNvSpPr txBox="1"/>
          <p:nvPr/>
        </p:nvSpPr>
        <p:spPr>
          <a:xfrm>
            <a:off x="1607349" y="6236642"/>
            <a:ext cx="6164252"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Universe is opaque above ~100 </a:t>
            </a:r>
            <a:r>
              <a:rPr lang="en-US" sz="2400" dirty="0" err="1">
                <a:latin typeface="Arial" panose="020B0604020202020204" pitchFamily="34" charset="0"/>
                <a:cs typeface="Arial" panose="020B0604020202020204" pitchFamily="34" charset="0"/>
              </a:rPr>
              <a:t>TeV</a:t>
            </a:r>
            <a:r>
              <a:rPr lang="en-US" sz="2400" dirty="0">
                <a:latin typeface="Arial" panose="020B0604020202020204" pitchFamily="34" charset="0"/>
                <a:cs typeface="Arial" panose="020B0604020202020204" pitchFamily="34" charset="0"/>
              </a:rPr>
              <a:t> energy</a:t>
            </a:r>
          </a:p>
        </p:txBody>
      </p:sp>
    </p:spTree>
    <p:extLst>
      <p:ext uri="{BB962C8B-B14F-4D97-AF65-F5344CB8AC3E}">
        <p14:creationId xmlns:p14="http://schemas.microsoft.com/office/powerpoint/2010/main" val="380935804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2530" name="Picture 3" descr="AGN2"/>
          <p:cNvPicPr>
            <a:picLocks noGrp="1" noChangeAspect="1" noChangeArrowheads="1"/>
          </p:cNvPicPr>
          <p:nvPr>
            <p:ph sz="half" idx="4294967295"/>
          </p:nvPr>
        </p:nvPicPr>
        <p:blipFill>
          <a:blip r:embed="rId3">
            <a:extLst>
              <a:ext uri="{28A0092B-C50C-407E-A947-70E740481C1C}">
                <a14:useLocalDpi xmlns:a14="http://schemas.microsoft.com/office/drawing/2010/main"/>
              </a:ext>
            </a:extLst>
          </a:blip>
          <a:srcRect/>
          <a:stretch>
            <a:fillRect/>
          </a:stretch>
        </p:blipFill>
        <p:spPr>
          <a:xfrm>
            <a:off x="-281352" y="-50796"/>
            <a:ext cx="3924300" cy="3870325"/>
          </a:xfrm>
          <a:effectLst>
            <a:softEdge rad="355600"/>
          </a:effectLst>
        </p:spPr>
      </p:pic>
      <p:pic>
        <p:nvPicPr>
          <p:cNvPr id="751619" name="Picture 4" descr="test3"/>
          <p:cNvPicPr>
            <a:picLocks noGrp="1" noChangeAspect="1" noChangeArrowheads="1"/>
          </p:cNvPicPr>
          <p:nvPr>
            <p:ph sz="half" idx="4294967295"/>
          </p:nvPr>
        </p:nvPicPr>
        <p:blipFill>
          <a:blip r:embed="rId4" cstate="print">
            <a:extLst>
              <a:ext uri="{28A0092B-C50C-407E-A947-70E740481C1C}">
                <a14:useLocalDpi xmlns:a14="http://schemas.microsoft.com/office/drawing/2010/main"/>
              </a:ext>
            </a:extLst>
          </a:blip>
          <a:srcRect/>
          <a:stretch>
            <a:fillRect/>
          </a:stretch>
        </p:blipFill>
        <p:spPr>
          <a:xfrm>
            <a:off x="7704138" y="3001963"/>
            <a:ext cx="1439862" cy="1436687"/>
          </a:xfrm>
        </p:spPr>
      </p:pic>
      <p:sp>
        <p:nvSpPr>
          <p:cNvPr id="2" name="Freeform 1"/>
          <p:cNvSpPr/>
          <p:nvPr/>
        </p:nvSpPr>
        <p:spPr>
          <a:xfrm>
            <a:off x="2006600" y="2463800"/>
            <a:ext cx="850900" cy="596900"/>
          </a:xfrm>
          <a:custGeom>
            <a:avLst/>
            <a:gdLst>
              <a:gd name="connsiteX0" fmla="*/ 0 w 850900"/>
              <a:gd name="connsiteY0" fmla="*/ 0 h 596900"/>
              <a:gd name="connsiteX1" fmla="*/ 304800 w 850900"/>
              <a:gd name="connsiteY1" fmla="*/ 317500 h 596900"/>
              <a:gd name="connsiteX2" fmla="*/ 368300 w 850900"/>
              <a:gd name="connsiteY2" fmla="*/ 355600 h 596900"/>
              <a:gd name="connsiteX3" fmla="*/ 469900 w 850900"/>
              <a:gd name="connsiteY3" fmla="*/ 419100 h 596900"/>
              <a:gd name="connsiteX4" fmla="*/ 508000 w 850900"/>
              <a:gd name="connsiteY4" fmla="*/ 444500 h 596900"/>
              <a:gd name="connsiteX5" fmla="*/ 698500 w 850900"/>
              <a:gd name="connsiteY5" fmla="*/ 520700 h 596900"/>
              <a:gd name="connsiteX6" fmla="*/ 736600 w 850900"/>
              <a:gd name="connsiteY6" fmla="*/ 533400 h 596900"/>
              <a:gd name="connsiteX7" fmla="*/ 825500 w 850900"/>
              <a:gd name="connsiteY7" fmla="*/ 571500 h 596900"/>
              <a:gd name="connsiteX8" fmla="*/ 850900 w 850900"/>
              <a:gd name="connsiteY8"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900" h="596900">
                <a:moveTo>
                  <a:pt x="0" y="0"/>
                </a:moveTo>
                <a:cubicBezTo>
                  <a:pt x="101600" y="105833"/>
                  <a:pt x="199258" y="215597"/>
                  <a:pt x="304800" y="317500"/>
                </a:cubicBezTo>
                <a:cubicBezTo>
                  <a:pt x="322558" y="334646"/>
                  <a:pt x="347277" y="342663"/>
                  <a:pt x="368300" y="355600"/>
                </a:cubicBezTo>
                <a:cubicBezTo>
                  <a:pt x="402313" y="376531"/>
                  <a:pt x="436670" y="396947"/>
                  <a:pt x="469900" y="419100"/>
                </a:cubicBezTo>
                <a:cubicBezTo>
                  <a:pt x="482600" y="427567"/>
                  <a:pt x="494657" y="437087"/>
                  <a:pt x="508000" y="444500"/>
                </a:cubicBezTo>
                <a:cubicBezTo>
                  <a:pt x="592091" y="491217"/>
                  <a:pt x="596900" y="486833"/>
                  <a:pt x="698500" y="520700"/>
                </a:cubicBezTo>
                <a:lnTo>
                  <a:pt x="736600" y="533400"/>
                </a:lnTo>
                <a:cubicBezTo>
                  <a:pt x="770467" y="544689"/>
                  <a:pt x="794113" y="550575"/>
                  <a:pt x="825500" y="571500"/>
                </a:cubicBezTo>
                <a:cubicBezTo>
                  <a:pt x="835463" y="578142"/>
                  <a:pt x="842433" y="588433"/>
                  <a:pt x="850900" y="59690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3" name="Freeform 2"/>
          <p:cNvSpPr/>
          <p:nvPr/>
        </p:nvSpPr>
        <p:spPr>
          <a:xfrm>
            <a:off x="3794125" y="952500"/>
            <a:ext cx="1966913" cy="508000"/>
          </a:xfrm>
          <a:custGeom>
            <a:avLst/>
            <a:gdLst>
              <a:gd name="connsiteX0" fmla="*/ 1044799 w 1967308"/>
              <a:gd name="connsiteY0" fmla="*/ 76200 h 508519"/>
              <a:gd name="connsiteX1" fmla="*/ 1933799 w 1967308"/>
              <a:gd name="connsiteY1" fmla="*/ 508000 h 508519"/>
              <a:gd name="connsiteX2" fmla="*/ 3399 w 1967308"/>
              <a:gd name="connsiteY2" fmla="*/ 0 h 508519"/>
            </a:gdLst>
            <a:ahLst/>
            <a:cxnLst>
              <a:cxn ang="0">
                <a:pos x="connsiteX0" y="connsiteY0"/>
              </a:cxn>
              <a:cxn ang="0">
                <a:pos x="connsiteX1" y="connsiteY1"/>
              </a:cxn>
              <a:cxn ang="0">
                <a:pos x="connsiteX2" y="connsiteY2"/>
              </a:cxn>
            </a:cxnLst>
            <a:rect l="l" t="t" r="r" b="b"/>
            <a:pathLst>
              <a:path w="1967308" h="508519">
                <a:moveTo>
                  <a:pt x="1044799" y="76200"/>
                </a:moveTo>
                <a:cubicBezTo>
                  <a:pt x="1576082" y="298450"/>
                  <a:pt x="2107366" y="520700"/>
                  <a:pt x="1933799" y="508000"/>
                </a:cubicBezTo>
                <a:cubicBezTo>
                  <a:pt x="1760232" y="495300"/>
                  <a:pt x="-89734" y="289983"/>
                  <a:pt x="3399" y="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4" name="Freeform 3"/>
          <p:cNvSpPr/>
          <p:nvPr/>
        </p:nvSpPr>
        <p:spPr>
          <a:xfrm>
            <a:off x="4108862" y="2416042"/>
            <a:ext cx="3612738" cy="1354004"/>
          </a:xfrm>
          <a:custGeom>
            <a:avLst/>
            <a:gdLst>
              <a:gd name="connsiteX0" fmla="*/ 6220865 w 6220865"/>
              <a:gd name="connsiteY0" fmla="*/ 0 h 2588120"/>
              <a:gd name="connsiteX1" fmla="*/ 4125365 w 6220865"/>
              <a:gd name="connsiteY1" fmla="*/ 1371600 h 2588120"/>
              <a:gd name="connsiteX2" fmla="*/ 2956965 w 6220865"/>
              <a:gd name="connsiteY2" fmla="*/ 1460500 h 2588120"/>
              <a:gd name="connsiteX3" fmla="*/ 23265 w 6220865"/>
              <a:gd name="connsiteY3" fmla="*/ 2463800 h 2588120"/>
            </a:gdLst>
            <a:ahLst/>
            <a:cxnLst>
              <a:cxn ang="0">
                <a:pos x="connsiteX0" y="connsiteY0"/>
              </a:cxn>
              <a:cxn ang="0">
                <a:pos x="connsiteX1" y="connsiteY1"/>
              </a:cxn>
              <a:cxn ang="0">
                <a:pos x="connsiteX2" y="connsiteY2"/>
              </a:cxn>
              <a:cxn ang="0">
                <a:pos x="connsiteX3" y="connsiteY3"/>
              </a:cxn>
            </a:cxnLst>
            <a:rect l="l" t="t" r="r" b="b"/>
            <a:pathLst>
              <a:path w="6220865" h="2588120">
                <a:moveTo>
                  <a:pt x="6220865" y="0"/>
                </a:moveTo>
                <a:cubicBezTo>
                  <a:pt x="5445106" y="564091"/>
                  <a:pt x="4669348" y="1128183"/>
                  <a:pt x="4125365" y="1371600"/>
                </a:cubicBezTo>
                <a:cubicBezTo>
                  <a:pt x="3581382" y="1615017"/>
                  <a:pt x="3640648" y="1278467"/>
                  <a:pt x="2956965" y="1460500"/>
                </a:cubicBezTo>
                <a:cubicBezTo>
                  <a:pt x="2273282" y="1642533"/>
                  <a:pt x="-268835" y="2999317"/>
                  <a:pt x="23265" y="2463800"/>
                </a:cubicBezTo>
              </a:path>
            </a:pathLst>
          </a:cu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ymbol" charset="2"/>
                <a:ea typeface="+mn-ea"/>
                <a:cs typeface="Symbol" charset="2"/>
              </a:rPr>
              <a:t>g</a:t>
            </a:r>
            <a:endParaRPr kumimoji="0" lang="en-US" sz="3200" b="1" i="0" u="none" strike="noStrike" kern="1200" cap="none" spc="0" normalizeH="0" baseline="30000" noProof="0" dirty="0">
              <a:ln>
                <a:noFill/>
              </a:ln>
              <a:solidFill>
                <a:srgbClr val="FFFFFF"/>
              </a:solidFill>
              <a:effectLst/>
              <a:uLnTx/>
              <a:uFillTx/>
              <a:latin typeface="Symbol" charset="2"/>
              <a:ea typeface="+mn-ea"/>
              <a:cs typeface="Symbol" charset="2"/>
            </a:endParaRPr>
          </a:p>
        </p:txBody>
      </p:sp>
      <p:sp>
        <p:nvSpPr>
          <p:cNvPr id="23" name="Freeform 6"/>
          <p:cNvSpPr>
            <a:spLocks/>
          </p:cNvSpPr>
          <p:nvPr/>
        </p:nvSpPr>
        <p:spPr bwMode="auto">
          <a:xfrm rot="458141">
            <a:off x="2095500" y="1117600"/>
            <a:ext cx="6057900" cy="1714500"/>
          </a:xfrm>
          <a:custGeom>
            <a:avLst/>
            <a:gdLst>
              <a:gd name="T0" fmla="*/ 0 w 3312"/>
              <a:gd name="T1" fmla="*/ 2147483647 h 1080"/>
              <a:gd name="T2" fmla="*/ 2147483647 w 3312"/>
              <a:gd name="T3" fmla="*/ 2147483647 h 1080"/>
              <a:gd name="T4" fmla="*/ 2147483647 w 3312"/>
              <a:gd name="T5" fmla="*/ 2147483647 h 1080"/>
              <a:gd name="T6" fmla="*/ 2147483647 w 3312"/>
              <a:gd name="T7" fmla="*/ 2147483647 h 1080"/>
              <a:gd name="T8" fmla="*/ 2147483647 w 3312"/>
              <a:gd name="T9" fmla="*/ 2147483647 h 1080"/>
              <a:gd name="T10" fmla="*/ 2147483647 w 3312"/>
              <a:gd name="T11" fmla="*/ 2147483647 h 1080"/>
              <a:gd name="T12" fmla="*/ 2147483647 w 3312"/>
              <a:gd name="T13" fmla="*/ 2147483647 h 1080"/>
              <a:gd name="T14" fmla="*/ 2147483647 w 3312"/>
              <a:gd name="T15" fmla="*/ 2147483647 h 1080"/>
              <a:gd name="T16" fmla="*/ 2147483647 w 3312"/>
              <a:gd name="T17" fmla="*/ 2147483647 h 10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12"/>
              <a:gd name="T28" fmla="*/ 0 h 1080"/>
              <a:gd name="T29" fmla="*/ 3312 w 3312"/>
              <a:gd name="T30" fmla="*/ 1080 h 10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12" h="1080">
                <a:moveTo>
                  <a:pt x="0" y="1080"/>
                </a:moveTo>
                <a:cubicBezTo>
                  <a:pt x="348" y="1068"/>
                  <a:pt x="696" y="1056"/>
                  <a:pt x="864" y="984"/>
                </a:cubicBezTo>
                <a:cubicBezTo>
                  <a:pt x="1032" y="912"/>
                  <a:pt x="1024" y="712"/>
                  <a:pt x="1008" y="648"/>
                </a:cubicBezTo>
                <a:cubicBezTo>
                  <a:pt x="992" y="584"/>
                  <a:pt x="808" y="568"/>
                  <a:pt x="768" y="600"/>
                </a:cubicBezTo>
                <a:cubicBezTo>
                  <a:pt x="728" y="632"/>
                  <a:pt x="704" y="808"/>
                  <a:pt x="768" y="840"/>
                </a:cubicBezTo>
                <a:cubicBezTo>
                  <a:pt x="832" y="872"/>
                  <a:pt x="992" y="904"/>
                  <a:pt x="1152" y="792"/>
                </a:cubicBezTo>
                <a:cubicBezTo>
                  <a:pt x="1312" y="680"/>
                  <a:pt x="1488" y="288"/>
                  <a:pt x="1728" y="168"/>
                </a:cubicBezTo>
                <a:cubicBezTo>
                  <a:pt x="1968" y="48"/>
                  <a:pt x="2328" y="0"/>
                  <a:pt x="2592" y="72"/>
                </a:cubicBezTo>
                <a:cubicBezTo>
                  <a:pt x="2856" y="144"/>
                  <a:pt x="3192" y="512"/>
                  <a:pt x="3312" y="600"/>
                </a:cubicBezTo>
              </a:path>
            </a:pathLst>
          </a:custGeom>
          <a:noFill/>
          <a:ln w="28575" cmpd="sng">
            <a:solidFill>
              <a:schemeClr val="bg1"/>
            </a:solidFill>
            <a:round/>
            <a:headEnd type="none"/>
            <a:tailEnd type="triangle"/>
          </a:ln>
        </p:spPr>
        <p:txBody>
          <a:bodyPr wrap="none" lIns="91406" tIns="45703" rIns="91406" bIns="45703"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751624" name="Rectangle 44"/>
          <p:cNvSpPr txBox="1">
            <a:spLocks noChangeArrowheads="1"/>
          </p:cNvSpPr>
          <p:nvPr/>
        </p:nvSpPr>
        <p:spPr bwMode="auto">
          <a:xfrm>
            <a:off x="422288" y="295367"/>
            <a:ext cx="7162800" cy="629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0" i="0" u="none" strike="noStrike" kern="1200" cap="none" spc="0" normalizeH="0" baseline="0" noProof="0" dirty="0">
                <a:ln>
                  <a:noFill/>
                </a:ln>
                <a:solidFill>
                  <a:srgbClr val="FFFFFF"/>
                </a:solidFill>
                <a:effectLst/>
                <a:uLnTx/>
                <a:uFillTx/>
                <a:latin typeface="Arial"/>
                <a:ea typeface="ＭＳ Ｐゴシック" charset="0"/>
                <a:cs typeface="Century Gothic" charset="0"/>
              </a:rPr>
              <a:t>The </a:t>
            </a:r>
            <a:r>
              <a:rPr kumimoji="0" lang="de-DE" sz="3200" b="0" i="0" u="none" strike="noStrike" kern="1200" cap="none" spc="0" normalizeH="0" baseline="0" noProof="0" dirty="0" err="1">
                <a:ln>
                  <a:noFill/>
                </a:ln>
                <a:solidFill>
                  <a:srgbClr val="FFFFFF"/>
                </a:solidFill>
                <a:effectLst/>
                <a:uLnTx/>
                <a:uFillTx/>
                <a:latin typeface="Arial"/>
                <a:ea typeface="ＭＳ Ｐゴシック" charset="0"/>
                <a:cs typeface="Century Gothic" charset="0"/>
              </a:rPr>
              <a:t>opaque</a:t>
            </a:r>
            <a:r>
              <a:rPr kumimoji="0" lang="de-DE" sz="3200" b="0" i="0" u="none" strike="noStrike" kern="1200" cap="none" spc="0" normalizeH="0" baseline="0" noProof="0" dirty="0">
                <a:ln>
                  <a:noFill/>
                </a:ln>
                <a:solidFill>
                  <a:srgbClr val="FFFFFF"/>
                </a:solidFill>
                <a:effectLst/>
                <a:uLnTx/>
                <a:uFillTx/>
                <a:latin typeface="Arial"/>
                <a:ea typeface="ＭＳ Ｐゴシック" charset="0"/>
                <a:cs typeface="Century Gothic" charset="0"/>
              </a:rPr>
              <a:t> </a:t>
            </a:r>
            <a:r>
              <a:rPr kumimoji="0" lang="de-DE" sz="3200" b="0" i="0" u="none" strike="noStrike" kern="1200" cap="none" spc="0" normalizeH="0" baseline="0" noProof="0" dirty="0" err="1">
                <a:ln>
                  <a:noFill/>
                </a:ln>
                <a:solidFill>
                  <a:srgbClr val="FFFFFF"/>
                </a:solidFill>
                <a:effectLst/>
                <a:uLnTx/>
                <a:uFillTx/>
                <a:latin typeface="Arial"/>
                <a:ea typeface="ＭＳ Ｐゴシック" charset="0"/>
                <a:cs typeface="Century Gothic" charset="0"/>
              </a:rPr>
              <a:t>Universe</a:t>
            </a:r>
            <a:endParaRPr kumimoji="0" lang="en-US" sz="3200" b="0" i="0" u="none" strike="noStrike" kern="1200" cap="none" spc="0" normalizeH="0" baseline="0" noProof="0" dirty="0">
              <a:ln>
                <a:noFill/>
              </a:ln>
              <a:solidFill>
                <a:srgbClr val="FFFF00"/>
              </a:solidFill>
              <a:effectLst/>
              <a:uLnTx/>
              <a:uFillTx/>
              <a:latin typeface="Century Gothic" charset="0"/>
              <a:ea typeface="ＭＳ Ｐゴシック" charset="0"/>
              <a:cs typeface="Century Gothic" charset="0"/>
            </a:endParaRPr>
          </a:p>
        </p:txBody>
      </p:sp>
      <p:sp>
        <p:nvSpPr>
          <p:cNvPr id="751625" name="Text Box 10"/>
          <p:cNvSpPr txBox="1">
            <a:spLocks noChangeArrowheads="1"/>
          </p:cNvSpPr>
          <p:nvPr/>
        </p:nvSpPr>
        <p:spPr bwMode="auto">
          <a:xfrm>
            <a:off x="6881813" y="995363"/>
            <a:ext cx="3841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800" b="0" i="0" u="none" strike="noStrike" kern="1200" cap="none" spc="0" normalizeH="0" baseline="0" noProof="0">
                <a:ln>
                  <a:noFill/>
                </a:ln>
                <a:solidFill>
                  <a:srgbClr val="FFFFFF"/>
                </a:solidFill>
                <a:effectLst/>
                <a:uLnTx/>
                <a:uFillTx/>
                <a:latin typeface="Arial" charset="0"/>
                <a:ea typeface="ＭＳ Ｐゴシック" charset="0"/>
                <a:sym typeface="Symbol" charset="0"/>
              </a:rPr>
              <a:t>p</a:t>
            </a:r>
            <a:endParaRPr kumimoji="0" lang="de-DE" sz="2400" b="0" i="0" u="none" strike="noStrike" kern="1200" cap="none" spc="0" normalizeH="0" baseline="0" noProof="0">
              <a:ln>
                <a:noFill/>
              </a:ln>
              <a:solidFill>
                <a:srgbClr val="FFFFFF"/>
              </a:solidFill>
              <a:effectLst/>
              <a:uLnTx/>
              <a:uFillTx/>
              <a:latin typeface="Arial" charset="0"/>
              <a:ea typeface="ＭＳ Ｐゴシック" charset="0"/>
              <a:sym typeface="Symbol" charset="0"/>
            </a:endParaRPr>
          </a:p>
        </p:txBody>
      </p:sp>
      <p:grpSp>
        <p:nvGrpSpPr>
          <p:cNvPr id="751626" name="Group 9"/>
          <p:cNvGrpSpPr>
            <a:grpSpLocks/>
          </p:cNvGrpSpPr>
          <p:nvPr/>
        </p:nvGrpSpPr>
        <p:grpSpPr bwMode="auto">
          <a:xfrm>
            <a:off x="1970088" y="2227263"/>
            <a:ext cx="4962525" cy="1958975"/>
            <a:chOff x="1247" y="1482"/>
            <a:chExt cx="2660" cy="602"/>
          </a:xfrm>
        </p:grpSpPr>
        <p:sp>
          <p:nvSpPr>
            <p:cNvPr id="751627" name="Text Box 10"/>
            <p:cNvSpPr txBox="1">
              <a:spLocks noChangeArrowheads="1"/>
            </p:cNvSpPr>
            <p:nvPr/>
          </p:nvSpPr>
          <p:spPr bwMode="auto">
            <a:xfrm>
              <a:off x="2733" y="1482"/>
              <a:ext cx="116"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a:ln>
                  <a:noFill/>
                </a:ln>
                <a:solidFill>
                  <a:srgbClr val="FFFFFF"/>
                </a:solidFill>
                <a:effectLst/>
                <a:uLnTx/>
                <a:uFillTx/>
                <a:latin typeface="Arial" charset="0"/>
                <a:ea typeface="ＭＳ Ｐゴシック" charset="0"/>
                <a:sym typeface="Symbol" charset="0"/>
              </a:endParaRPr>
            </a:p>
          </p:txBody>
        </p:sp>
        <p:grpSp>
          <p:nvGrpSpPr>
            <p:cNvPr id="751628" name="Group 11"/>
            <p:cNvGrpSpPr>
              <a:grpSpLocks/>
            </p:cNvGrpSpPr>
            <p:nvPr/>
          </p:nvGrpSpPr>
          <p:grpSpPr bwMode="auto">
            <a:xfrm>
              <a:off x="1247" y="1570"/>
              <a:ext cx="2660" cy="514"/>
              <a:chOff x="1247" y="1570"/>
              <a:chExt cx="2660" cy="514"/>
            </a:xfrm>
          </p:grpSpPr>
          <p:sp>
            <p:nvSpPr>
              <p:cNvPr id="26" name="Line 12"/>
              <p:cNvSpPr>
                <a:spLocks noChangeShapeType="1"/>
              </p:cNvSpPr>
              <p:nvPr/>
            </p:nvSpPr>
            <p:spPr bwMode="auto">
              <a:xfrm>
                <a:off x="1247" y="1584"/>
                <a:ext cx="1833" cy="266"/>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27" name="Line 13"/>
              <p:cNvSpPr>
                <a:spLocks noChangeShapeType="1"/>
              </p:cNvSpPr>
              <p:nvPr/>
            </p:nvSpPr>
            <p:spPr bwMode="auto">
              <a:xfrm>
                <a:off x="3080" y="1850"/>
                <a:ext cx="521" cy="8"/>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29" name="Line 14"/>
              <p:cNvSpPr>
                <a:spLocks noChangeShapeType="1"/>
              </p:cNvSpPr>
              <p:nvPr/>
            </p:nvSpPr>
            <p:spPr bwMode="auto">
              <a:xfrm>
                <a:off x="3080" y="1850"/>
                <a:ext cx="489" cy="146"/>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751632" name="Text Box 15"/>
              <p:cNvSpPr txBox="1">
                <a:spLocks noChangeArrowheads="1"/>
              </p:cNvSpPr>
              <p:nvPr/>
            </p:nvSpPr>
            <p:spPr bwMode="auto">
              <a:xfrm>
                <a:off x="3617" y="1782"/>
                <a:ext cx="290" cy="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751633" name="Text Box 16"/>
              <p:cNvSpPr txBox="1">
                <a:spLocks noChangeArrowheads="1"/>
              </p:cNvSpPr>
              <p:nvPr/>
            </p:nvSpPr>
            <p:spPr bwMode="auto">
              <a:xfrm>
                <a:off x="3597" y="1942"/>
                <a:ext cx="243" cy="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33" name="Rectangle 18"/>
              <p:cNvSpPr>
                <a:spLocks noChangeArrowheads="1"/>
              </p:cNvSpPr>
              <p:nvPr/>
            </p:nvSpPr>
            <p:spPr bwMode="auto">
              <a:xfrm>
                <a:off x="3275" y="1570"/>
                <a:ext cx="117" cy="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srgbClr val="FFFF99"/>
                  </a:solidFill>
                  <a:effectLst/>
                  <a:uLnTx/>
                  <a:uFillTx/>
                  <a:latin typeface="Arial"/>
                  <a:ea typeface="ＭＳ Ｐゴシック" charset="0"/>
                  <a:cs typeface="ＭＳ Ｐゴシック" charset="0"/>
                  <a:sym typeface="Symbol" charset="0"/>
                </a:endParaRPr>
              </a:p>
            </p:txBody>
          </p:sp>
        </p:grpSp>
      </p:grpSp>
      <p:sp>
        <p:nvSpPr>
          <p:cNvPr id="6" name="TextBox 5"/>
          <p:cNvSpPr txBox="1"/>
          <p:nvPr/>
        </p:nvSpPr>
        <p:spPr>
          <a:xfrm>
            <a:off x="2667496" y="4314303"/>
            <a:ext cx="3865161" cy="128240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Symbol" charset="2"/>
                <a:ea typeface="Symbol" charset="2"/>
                <a:cs typeface="Symbol" charset="2"/>
              </a:rPr>
              <a:t>g</a:t>
            </a:r>
            <a:r>
              <a:rPr kumimoji="0" lang="en-US" sz="4000" b="0" i="0" u="none" strike="noStrike" kern="1200" cap="none" spc="0" normalizeH="0" baseline="0" noProof="0" dirty="0">
                <a:ln>
                  <a:noFill/>
                </a:ln>
                <a:solidFill>
                  <a:srgbClr val="FFFFFF"/>
                </a:solidFill>
                <a:effectLst/>
                <a:uLnTx/>
                <a:uFillTx/>
                <a:latin typeface="Symbol" charset="2"/>
                <a:ea typeface="Symbol" charset="2"/>
                <a:cs typeface="Symbol" charset="2"/>
              </a:rPr>
              <a:t> + </a:t>
            </a:r>
            <a:r>
              <a:rPr kumimoji="0" lang="en-US" sz="4800" b="0" i="0" u="none" strike="noStrike" kern="1200" cap="none" spc="0" normalizeH="0" baseline="0" noProof="0" dirty="0" err="1">
                <a:ln>
                  <a:noFill/>
                </a:ln>
                <a:solidFill>
                  <a:srgbClr val="FFFFFF"/>
                </a:solidFill>
                <a:effectLst/>
                <a:uLnTx/>
                <a:uFillTx/>
                <a:latin typeface="Symbol" charset="2"/>
                <a:ea typeface="Symbol" charset="2"/>
                <a:cs typeface="Symbol" charset="2"/>
              </a:rPr>
              <a:t>g</a:t>
            </a:r>
            <a:r>
              <a:rPr kumimoji="0" lang="en-US" sz="3600" b="0" i="0" u="none" strike="noStrike" kern="1200" cap="none" spc="0" normalizeH="0" baseline="-25000" noProof="0" dirty="0" err="1">
                <a:ln>
                  <a:noFill/>
                </a:ln>
                <a:solidFill>
                  <a:srgbClr val="FFFFFF"/>
                </a:solidFill>
                <a:effectLst/>
                <a:uLnTx/>
                <a:uFillTx/>
                <a:latin typeface="Arial"/>
                <a:ea typeface="Symbol" charset="2"/>
                <a:cs typeface="Symbol" charset="2"/>
              </a:rPr>
              <a:t>CMB</a:t>
            </a:r>
            <a:r>
              <a:rPr kumimoji="0" lang="en-US" sz="4000" b="0" i="0" u="none" strike="noStrike" kern="1200" cap="none" spc="0" normalizeH="0" baseline="0" noProof="0" dirty="0">
                <a:ln>
                  <a:noFill/>
                </a:ln>
                <a:solidFill>
                  <a:srgbClr val="FFFFFF"/>
                </a:solidFill>
                <a:effectLst/>
                <a:uLnTx/>
                <a:uFillTx/>
                <a:latin typeface="Symbol" charset="2"/>
                <a:ea typeface="Symbol" charset="2"/>
                <a:cs typeface="Symbol" charset="2"/>
              </a:rPr>
              <a:t> </a:t>
            </a:r>
            <a:r>
              <a:rPr kumimoji="0" lang="en-US" sz="2800" b="0" i="0" u="none" strike="noStrike" kern="1200" cap="none" spc="0" normalizeH="0" baseline="0" noProof="0" dirty="0">
                <a:ln>
                  <a:noFill/>
                </a:ln>
                <a:solidFill>
                  <a:srgbClr val="FFFFFF"/>
                </a:solidFill>
                <a:effectLst/>
                <a:uLnTx/>
                <a:uFillTx/>
                <a:latin typeface="Arial"/>
                <a:ea typeface="Symbol" charset="2"/>
                <a:cs typeface="Symbol" charset="2"/>
                <a:sym typeface="Wingdings"/>
              </a:rPr>
              <a:t></a:t>
            </a:r>
            <a:r>
              <a:rPr kumimoji="0" lang="en-US" sz="3600" b="0" i="0" u="none" strike="noStrike" kern="1200" cap="none" spc="0" normalizeH="0" baseline="0" noProof="0" dirty="0">
                <a:ln>
                  <a:noFill/>
                </a:ln>
                <a:solidFill>
                  <a:srgbClr val="FFFFFF"/>
                </a:solidFill>
                <a:effectLst/>
                <a:uLnTx/>
                <a:uFillTx/>
                <a:latin typeface="Arial"/>
                <a:ea typeface="Symbol" charset="2"/>
                <a:cs typeface="Symbol" charset="2"/>
                <a:sym typeface="Wingdings"/>
              </a:rPr>
              <a:t> e</a:t>
            </a:r>
            <a:r>
              <a:rPr kumimoji="0" lang="en-US" sz="3600" b="0" i="0" u="none" strike="noStrike" kern="1200" cap="none" spc="0" normalizeH="0" baseline="30000" noProof="0" dirty="0">
                <a:ln>
                  <a:noFill/>
                </a:ln>
                <a:solidFill>
                  <a:srgbClr val="FFFFFF"/>
                </a:solidFill>
                <a:effectLst/>
                <a:uLnTx/>
                <a:uFillTx/>
                <a:latin typeface="Arial"/>
                <a:ea typeface="Symbol" charset="2"/>
                <a:cs typeface="Symbol" charset="2"/>
                <a:sym typeface="Wingdings"/>
              </a:rPr>
              <a:t>+</a:t>
            </a:r>
            <a:r>
              <a:rPr kumimoji="0" lang="en-US" sz="3600" b="0" i="0" u="none" strike="noStrike" kern="1200" cap="none" spc="0" normalizeH="0" baseline="0" noProof="0" dirty="0">
                <a:ln>
                  <a:noFill/>
                </a:ln>
                <a:solidFill>
                  <a:srgbClr val="FFFFFF"/>
                </a:solidFill>
                <a:effectLst/>
                <a:uLnTx/>
                <a:uFillTx/>
                <a:latin typeface="Arial"/>
                <a:ea typeface="Symbol" charset="2"/>
                <a:cs typeface="Symbol" charset="2"/>
                <a:sym typeface="Wingdings"/>
              </a:rPr>
              <a:t> + e</a:t>
            </a:r>
            <a:r>
              <a:rPr kumimoji="0" lang="en-US" sz="4000" b="0" i="0" u="none" strike="noStrike" kern="1200" cap="none" spc="0" normalizeH="0" baseline="30000" noProof="0" dirty="0">
                <a:ln>
                  <a:noFill/>
                </a:ln>
                <a:solidFill>
                  <a:srgbClr val="FFFFFF"/>
                </a:solidFill>
                <a:effectLst/>
                <a:uLnTx/>
                <a:uFillTx/>
                <a:latin typeface="Arial"/>
                <a:ea typeface="Symbol" charset="2"/>
                <a:cs typeface="Symbol" charset="2"/>
                <a:sym typeface="Wingdings"/>
              </a:rPr>
              <a:t>-</a:t>
            </a:r>
            <a:endParaRPr kumimoji="0" lang="en-US" sz="4400" b="0" i="0" u="none" strike="noStrike" kern="1200" cap="none" spc="0" normalizeH="0" baseline="0" noProof="0" dirty="0">
              <a:ln>
                <a:noFill/>
              </a:ln>
              <a:solidFill>
                <a:srgbClr val="FFFFFF"/>
              </a:solidFill>
              <a:effectLst/>
              <a:uLnTx/>
              <a:uFillTx/>
              <a:latin typeface="Arial"/>
              <a:ea typeface="Symbol" charset="2"/>
              <a:cs typeface="Symbol" charset="2"/>
              <a:sym typeface="Wingding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30000" noProof="0" dirty="0">
              <a:ln>
                <a:noFill/>
              </a:ln>
              <a:solidFill>
                <a:srgbClr val="FFFFFF"/>
              </a:solidFill>
              <a:effectLst/>
              <a:uLnTx/>
              <a:uFillTx/>
              <a:latin typeface="Symbol" charset="2"/>
              <a:ea typeface="Symbol" charset="2"/>
              <a:cs typeface="Symbol" charset="2"/>
            </a:endParaRPr>
          </a:p>
        </p:txBody>
      </p:sp>
      <p:sp>
        <p:nvSpPr>
          <p:cNvPr id="7" name="TextBox 6"/>
          <p:cNvSpPr txBox="1"/>
          <p:nvPr/>
        </p:nvSpPr>
        <p:spPr>
          <a:xfrm>
            <a:off x="520700" y="5276905"/>
            <a:ext cx="8318500"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FFFF"/>
                </a:solidFill>
                <a:effectLst/>
                <a:uLnTx/>
                <a:uFillTx/>
                <a:latin typeface="Arial"/>
                <a:ea typeface="Century Gothic" charset="0"/>
                <a:cs typeface="Century Gothic" charset="0"/>
              </a:rPr>
              <a:t>PeV</a:t>
            </a:r>
            <a:r>
              <a:rPr kumimoji="0" lang="en-US" sz="2800" b="0" i="0" u="none" strike="noStrike" kern="1200" cap="none" spc="0" normalizeH="0" baseline="0" noProof="0" dirty="0">
                <a:ln>
                  <a:noFill/>
                </a:ln>
                <a:solidFill>
                  <a:srgbClr val="FFFFFF"/>
                </a:solidFill>
                <a:effectLst/>
                <a:uLnTx/>
                <a:uFillTx/>
                <a:latin typeface="Arial"/>
                <a:ea typeface="Century Gothic" charset="0"/>
                <a:cs typeface="Century Gothic" charset="0"/>
              </a:rPr>
              <a:t> photons interact with microwave photons (411/cm</a:t>
            </a:r>
            <a:r>
              <a:rPr kumimoji="0" lang="en-US" sz="2800" b="0" i="0" u="none" strike="noStrike" kern="1200" cap="none" spc="0" normalizeH="0" baseline="30000" noProof="0" dirty="0">
                <a:ln>
                  <a:noFill/>
                </a:ln>
                <a:solidFill>
                  <a:srgbClr val="FFFFFF"/>
                </a:solidFill>
                <a:effectLst/>
                <a:uLnTx/>
                <a:uFillTx/>
                <a:latin typeface="Arial"/>
                <a:ea typeface="Century Gothic" charset="0"/>
                <a:cs typeface="Century Gothic" charset="0"/>
              </a:rPr>
              <a:t>3</a:t>
            </a:r>
            <a:r>
              <a:rPr kumimoji="0" lang="en-US" sz="2800" b="0" i="0" u="none" strike="noStrike" kern="1200" cap="none" spc="0" normalizeH="0" baseline="0" noProof="0" dirty="0">
                <a:ln>
                  <a:noFill/>
                </a:ln>
                <a:solidFill>
                  <a:srgbClr val="FFFFFF"/>
                </a:solidFill>
                <a:effectLst/>
                <a:uLnTx/>
                <a:uFillTx/>
                <a:latin typeface="Arial"/>
                <a:ea typeface="Century Gothic" charset="0"/>
                <a:cs typeface="Century Gothic" charset="0"/>
              </a:rPr>
              <a:t>) before reaching our telescopes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err="1">
                <a:ln>
                  <a:noFill/>
                </a:ln>
                <a:solidFill>
                  <a:srgbClr val="FFFFFF"/>
                </a:solidFill>
                <a:effectLst/>
                <a:uLnTx/>
                <a:uFillTx/>
                <a:latin typeface="Arial"/>
                <a:ea typeface="+mn-ea"/>
                <a:cs typeface="Century Gothic"/>
                <a:sym typeface="Symbol" charset="0"/>
              </a:rPr>
              <a:t>enter</a:t>
            </a:r>
            <a:r>
              <a:rPr kumimoji="0" lang="de-DE" sz="2800" b="0" i="0" u="none" strike="noStrike" kern="1200" cap="none" spc="0" normalizeH="0" baseline="0" noProof="0" dirty="0">
                <a:ln>
                  <a:noFill/>
                </a:ln>
                <a:solidFill>
                  <a:srgbClr val="FFFFFF"/>
                </a:solidFill>
                <a:effectLst/>
                <a:uLnTx/>
                <a:uFillTx/>
                <a:latin typeface="Arial"/>
                <a:ea typeface="+mn-ea"/>
                <a:cs typeface="Century Gothic"/>
                <a:sym typeface="Symbol" charset="0"/>
              </a:rPr>
              <a:t>: </a:t>
            </a:r>
            <a:r>
              <a:rPr kumimoji="0" lang="de-DE" sz="2800" b="0" i="0" u="none" strike="noStrike" kern="1200" cap="none" spc="0" normalizeH="0" baseline="0" noProof="0" dirty="0" err="1">
                <a:ln>
                  <a:noFill/>
                </a:ln>
                <a:solidFill>
                  <a:srgbClr val="FFFFFF"/>
                </a:solidFill>
                <a:effectLst/>
                <a:uLnTx/>
                <a:uFillTx/>
                <a:latin typeface="Arial"/>
                <a:ea typeface="+mn-ea"/>
                <a:cs typeface="Century Gothic"/>
                <a:sym typeface="Symbol" charset="0"/>
              </a:rPr>
              <a:t>neutrinos</a:t>
            </a:r>
            <a:endParaRPr kumimoji="0" lang="de-DE" sz="2800" b="0" i="0" u="none" strike="noStrike" kern="1200" cap="none" spc="0" normalizeH="0" baseline="0" noProof="0" dirty="0">
              <a:ln>
                <a:noFill/>
              </a:ln>
              <a:solidFill>
                <a:srgbClr val="FFFFFF"/>
              </a:solidFill>
              <a:effectLst/>
              <a:uLnTx/>
              <a:uFillTx/>
              <a:latin typeface="Arial"/>
              <a:ea typeface="+mn-ea"/>
              <a:cs typeface="Century Gothic"/>
              <a:sym typeface="Symbol"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Century Gothic" charset="0"/>
              <a:cs typeface="Century Gothic" charset="0"/>
            </a:endParaRPr>
          </a:p>
        </p:txBody>
      </p:sp>
    </p:spTree>
    <p:extLst>
      <p:ext uri="{BB962C8B-B14F-4D97-AF65-F5344CB8AC3E}">
        <p14:creationId xmlns:p14="http://schemas.microsoft.com/office/powerpoint/2010/main" val="2360634854"/>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2530" name="Picture 3" descr="AGN2"/>
          <p:cNvPicPr>
            <a:picLocks noGrp="1" noChangeAspect="1" noChangeArrowheads="1"/>
          </p:cNvPicPr>
          <p:nvPr>
            <p:ph sz="half" idx="4294967295"/>
          </p:nvPr>
        </p:nvPicPr>
        <p:blipFill>
          <a:blip r:embed="rId3">
            <a:extLst>
              <a:ext uri="{28A0092B-C50C-407E-A947-70E740481C1C}">
                <a14:useLocalDpi xmlns:a14="http://schemas.microsoft.com/office/drawing/2010/main"/>
              </a:ext>
            </a:extLst>
          </a:blip>
          <a:srcRect/>
          <a:stretch>
            <a:fillRect/>
          </a:stretch>
        </p:blipFill>
        <p:spPr>
          <a:xfrm>
            <a:off x="-281352" y="-50796"/>
            <a:ext cx="3924300" cy="3870325"/>
          </a:xfrm>
          <a:effectLst>
            <a:softEdge rad="355600"/>
          </a:effectLst>
        </p:spPr>
      </p:pic>
      <p:pic>
        <p:nvPicPr>
          <p:cNvPr id="752643" name="Picture 4" descr="test3"/>
          <p:cNvPicPr>
            <a:picLocks noGrp="1" noChangeAspect="1" noChangeArrowheads="1"/>
          </p:cNvPicPr>
          <p:nvPr>
            <p:ph sz="half" idx="4294967295"/>
          </p:nvPr>
        </p:nvPicPr>
        <p:blipFill>
          <a:blip r:embed="rId4" cstate="print">
            <a:extLst>
              <a:ext uri="{28A0092B-C50C-407E-A947-70E740481C1C}">
                <a14:useLocalDpi xmlns:a14="http://schemas.microsoft.com/office/drawing/2010/main"/>
              </a:ext>
            </a:extLst>
          </a:blip>
          <a:srcRect/>
          <a:stretch>
            <a:fillRect/>
          </a:stretch>
        </p:blipFill>
        <p:spPr>
          <a:xfrm>
            <a:off x="7704138" y="3001963"/>
            <a:ext cx="1439862" cy="1436687"/>
          </a:xfrm>
        </p:spPr>
      </p:pic>
      <p:sp>
        <p:nvSpPr>
          <p:cNvPr id="2" name="Freeform 1"/>
          <p:cNvSpPr/>
          <p:nvPr/>
        </p:nvSpPr>
        <p:spPr>
          <a:xfrm>
            <a:off x="2006600" y="2463800"/>
            <a:ext cx="850900" cy="596900"/>
          </a:xfrm>
          <a:custGeom>
            <a:avLst/>
            <a:gdLst>
              <a:gd name="connsiteX0" fmla="*/ 0 w 850900"/>
              <a:gd name="connsiteY0" fmla="*/ 0 h 596900"/>
              <a:gd name="connsiteX1" fmla="*/ 304800 w 850900"/>
              <a:gd name="connsiteY1" fmla="*/ 317500 h 596900"/>
              <a:gd name="connsiteX2" fmla="*/ 368300 w 850900"/>
              <a:gd name="connsiteY2" fmla="*/ 355600 h 596900"/>
              <a:gd name="connsiteX3" fmla="*/ 469900 w 850900"/>
              <a:gd name="connsiteY3" fmla="*/ 419100 h 596900"/>
              <a:gd name="connsiteX4" fmla="*/ 508000 w 850900"/>
              <a:gd name="connsiteY4" fmla="*/ 444500 h 596900"/>
              <a:gd name="connsiteX5" fmla="*/ 698500 w 850900"/>
              <a:gd name="connsiteY5" fmla="*/ 520700 h 596900"/>
              <a:gd name="connsiteX6" fmla="*/ 736600 w 850900"/>
              <a:gd name="connsiteY6" fmla="*/ 533400 h 596900"/>
              <a:gd name="connsiteX7" fmla="*/ 825500 w 850900"/>
              <a:gd name="connsiteY7" fmla="*/ 571500 h 596900"/>
              <a:gd name="connsiteX8" fmla="*/ 850900 w 850900"/>
              <a:gd name="connsiteY8"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900" h="596900">
                <a:moveTo>
                  <a:pt x="0" y="0"/>
                </a:moveTo>
                <a:cubicBezTo>
                  <a:pt x="101600" y="105833"/>
                  <a:pt x="199258" y="215597"/>
                  <a:pt x="304800" y="317500"/>
                </a:cubicBezTo>
                <a:cubicBezTo>
                  <a:pt x="322558" y="334646"/>
                  <a:pt x="347277" y="342663"/>
                  <a:pt x="368300" y="355600"/>
                </a:cubicBezTo>
                <a:cubicBezTo>
                  <a:pt x="402313" y="376531"/>
                  <a:pt x="436670" y="396947"/>
                  <a:pt x="469900" y="419100"/>
                </a:cubicBezTo>
                <a:cubicBezTo>
                  <a:pt x="482600" y="427567"/>
                  <a:pt x="494657" y="437087"/>
                  <a:pt x="508000" y="444500"/>
                </a:cubicBezTo>
                <a:cubicBezTo>
                  <a:pt x="592091" y="491217"/>
                  <a:pt x="596900" y="486833"/>
                  <a:pt x="698500" y="520700"/>
                </a:cubicBezTo>
                <a:lnTo>
                  <a:pt x="736600" y="533400"/>
                </a:lnTo>
                <a:cubicBezTo>
                  <a:pt x="770467" y="544689"/>
                  <a:pt x="794113" y="550575"/>
                  <a:pt x="825500" y="571500"/>
                </a:cubicBezTo>
                <a:cubicBezTo>
                  <a:pt x="835463" y="578142"/>
                  <a:pt x="842433" y="588433"/>
                  <a:pt x="850900" y="59690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3" name="Freeform 2"/>
          <p:cNvSpPr/>
          <p:nvPr/>
        </p:nvSpPr>
        <p:spPr>
          <a:xfrm>
            <a:off x="3794125" y="952500"/>
            <a:ext cx="1966913" cy="508000"/>
          </a:xfrm>
          <a:custGeom>
            <a:avLst/>
            <a:gdLst>
              <a:gd name="connsiteX0" fmla="*/ 1044799 w 1967308"/>
              <a:gd name="connsiteY0" fmla="*/ 76200 h 508519"/>
              <a:gd name="connsiteX1" fmla="*/ 1933799 w 1967308"/>
              <a:gd name="connsiteY1" fmla="*/ 508000 h 508519"/>
              <a:gd name="connsiteX2" fmla="*/ 3399 w 1967308"/>
              <a:gd name="connsiteY2" fmla="*/ 0 h 508519"/>
            </a:gdLst>
            <a:ahLst/>
            <a:cxnLst>
              <a:cxn ang="0">
                <a:pos x="connsiteX0" y="connsiteY0"/>
              </a:cxn>
              <a:cxn ang="0">
                <a:pos x="connsiteX1" y="connsiteY1"/>
              </a:cxn>
              <a:cxn ang="0">
                <a:pos x="connsiteX2" y="connsiteY2"/>
              </a:cxn>
            </a:cxnLst>
            <a:rect l="l" t="t" r="r" b="b"/>
            <a:pathLst>
              <a:path w="1967308" h="508519">
                <a:moveTo>
                  <a:pt x="1044799" y="76200"/>
                </a:moveTo>
                <a:cubicBezTo>
                  <a:pt x="1576082" y="298450"/>
                  <a:pt x="2107366" y="520700"/>
                  <a:pt x="1933799" y="508000"/>
                </a:cubicBezTo>
                <a:cubicBezTo>
                  <a:pt x="1760232" y="495300"/>
                  <a:pt x="-89734" y="289983"/>
                  <a:pt x="3399" y="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4" name="Freeform 3"/>
          <p:cNvSpPr/>
          <p:nvPr/>
        </p:nvSpPr>
        <p:spPr>
          <a:xfrm>
            <a:off x="1500188" y="1384300"/>
            <a:ext cx="6221412" cy="2587625"/>
          </a:xfrm>
          <a:custGeom>
            <a:avLst/>
            <a:gdLst>
              <a:gd name="connsiteX0" fmla="*/ 6220865 w 6220865"/>
              <a:gd name="connsiteY0" fmla="*/ 0 h 2588120"/>
              <a:gd name="connsiteX1" fmla="*/ 4125365 w 6220865"/>
              <a:gd name="connsiteY1" fmla="*/ 1371600 h 2588120"/>
              <a:gd name="connsiteX2" fmla="*/ 2956965 w 6220865"/>
              <a:gd name="connsiteY2" fmla="*/ 1460500 h 2588120"/>
              <a:gd name="connsiteX3" fmla="*/ 23265 w 6220865"/>
              <a:gd name="connsiteY3" fmla="*/ 2463800 h 2588120"/>
            </a:gdLst>
            <a:ahLst/>
            <a:cxnLst>
              <a:cxn ang="0">
                <a:pos x="connsiteX0" y="connsiteY0"/>
              </a:cxn>
              <a:cxn ang="0">
                <a:pos x="connsiteX1" y="connsiteY1"/>
              </a:cxn>
              <a:cxn ang="0">
                <a:pos x="connsiteX2" y="connsiteY2"/>
              </a:cxn>
              <a:cxn ang="0">
                <a:pos x="connsiteX3" y="connsiteY3"/>
              </a:cxn>
            </a:cxnLst>
            <a:rect l="l" t="t" r="r" b="b"/>
            <a:pathLst>
              <a:path w="6220865" h="2588120">
                <a:moveTo>
                  <a:pt x="6220865" y="0"/>
                </a:moveTo>
                <a:cubicBezTo>
                  <a:pt x="5445106" y="564091"/>
                  <a:pt x="4669348" y="1128183"/>
                  <a:pt x="4125365" y="1371600"/>
                </a:cubicBezTo>
                <a:cubicBezTo>
                  <a:pt x="3581382" y="1615017"/>
                  <a:pt x="3640648" y="1278467"/>
                  <a:pt x="2956965" y="1460500"/>
                </a:cubicBezTo>
                <a:cubicBezTo>
                  <a:pt x="2273282" y="1642533"/>
                  <a:pt x="-268835" y="2999317"/>
                  <a:pt x="23265" y="246380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752647" name="Text Box 10"/>
          <p:cNvSpPr txBox="1">
            <a:spLocks noChangeArrowheads="1"/>
          </p:cNvSpPr>
          <p:nvPr/>
        </p:nvSpPr>
        <p:spPr bwMode="auto">
          <a:xfrm>
            <a:off x="6881813" y="995363"/>
            <a:ext cx="3841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800" b="0" i="0" u="none" strike="noStrike" kern="1200" cap="none" spc="0" normalizeH="0" baseline="0" noProof="0">
                <a:ln>
                  <a:noFill/>
                </a:ln>
                <a:solidFill>
                  <a:srgbClr val="FFFFFF"/>
                </a:solidFill>
                <a:effectLst/>
                <a:uLnTx/>
                <a:uFillTx/>
                <a:latin typeface="Arial" charset="0"/>
                <a:ea typeface="ＭＳ Ｐゴシック" charset="0"/>
                <a:sym typeface="Symbol" charset="0"/>
              </a:rPr>
              <a:t>p</a:t>
            </a:r>
            <a:endParaRPr kumimoji="0" lang="de-DE" sz="2400" b="0" i="0" u="none" strike="noStrike" kern="1200" cap="none" spc="0" normalizeH="0" baseline="0" noProof="0">
              <a:ln>
                <a:noFill/>
              </a:ln>
              <a:solidFill>
                <a:srgbClr val="FFFFFF"/>
              </a:solidFill>
              <a:effectLst/>
              <a:uLnTx/>
              <a:uFillTx/>
              <a:latin typeface="Arial" charset="0"/>
              <a:ea typeface="ＭＳ Ｐゴシック" charset="0"/>
              <a:sym typeface="Symbol" charset="0"/>
            </a:endParaRPr>
          </a:p>
        </p:txBody>
      </p:sp>
      <p:sp>
        <p:nvSpPr>
          <p:cNvPr id="22" name="Rectangle 5"/>
          <p:cNvSpPr>
            <a:spLocks noChangeArrowheads="1"/>
          </p:cNvSpPr>
          <p:nvPr/>
        </p:nvSpPr>
        <p:spPr bwMode="auto">
          <a:xfrm>
            <a:off x="760413" y="2335213"/>
            <a:ext cx="7740650" cy="7029450"/>
          </a:xfrm>
          <a:prstGeom prst="rect">
            <a:avLst/>
          </a:prstGeom>
          <a:noFill/>
          <a:ln w="9525">
            <a:noFill/>
            <a:miter lim="800000"/>
            <a:headEnd/>
            <a:tailEnd/>
          </a:ln>
          <a:effectLst/>
        </p:spPr>
        <p:txBody>
          <a:bodyPr wrap="none" lIns="91406" tIns="45703" rIns="91406" bIns="45703"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ＭＳ Ｐゴシック" charset="0"/>
              <a:cs typeface="Century Gothic"/>
            </a:endParaRPr>
          </a:p>
        </p:txBody>
      </p:sp>
      <p:cxnSp>
        <p:nvCxnSpPr>
          <p:cNvPr id="752649" name="Straight Arrow Connector 23"/>
          <p:cNvCxnSpPr>
            <a:cxnSpLocks noChangeShapeType="1"/>
          </p:cNvCxnSpPr>
          <p:nvPr/>
        </p:nvCxnSpPr>
        <p:spPr bwMode="auto">
          <a:xfrm>
            <a:off x="1952625" y="2593975"/>
            <a:ext cx="6148388" cy="1776413"/>
          </a:xfrm>
          <a:prstGeom prst="straightConnector1">
            <a:avLst/>
          </a:prstGeom>
          <a:noFill/>
          <a:ln w="28575">
            <a:solidFill>
              <a:srgbClr val="00B0F0"/>
            </a:solidFill>
            <a:round/>
            <a:headEnd/>
            <a:tailEnd type="triangl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52650" name="Text Box 10"/>
          <p:cNvSpPr txBox="1">
            <a:spLocks noChangeArrowheads="1"/>
          </p:cNvSpPr>
          <p:nvPr/>
        </p:nvSpPr>
        <p:spPr bwMode="auto">
          <a:xfrm>
            <a:off x="7212013" y="4033838"/>
            <a:ext cx="398462"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3200" b="0" i="0" u="none" strike="noStrike" kern="1200" cap="none" spc="0" normalizeH="0" baseline="0" noProof="0">
                <a:ln>
                  <a:noFill/>
                </a:ln>
                <a:solidFill>
                  <a:srgbClr val="00B0F0"/>
                </a:solidFill>
                <a:effectLst/>
                <a:uLnTx/>
                <a:uFillTx/>
                <a:latin typeface="Symbol" charset="0"/>
                <a:ea typeface="ＭＳ Ｐゴシック" charset="0"/>
                <a:cs typeface="Symbol" charset="0"/>
                <a:sym typeface="Symbol" charset="0"/>
              </a:rPr>
              <a:t>n</a:t>
            </a:r>
            <a:endParaRPr kumimoji="0" lang="de-DE" sz="3200" b="0" i="0" u="none" strike="noStrike" kern="1200" cap="none" spc="0" normalizeH="0" baseline="0" noProof="0">
              <a:ln>
                <a:noFill/>
              </a:ln>
              <a:solidFill>
                <a:srgbClr val="00B0F0"/>
              </a:solidFill>
              <a:effectLst/>
              <a:uLnTx/>
              <a:uFillTx/>
              <a:latin typeface="Arial" charset="0"/>
              <a:ea typeface="ＭＳ Ｐゴシック" charset="0"/>
              <a:sym typeface="Symbol" charset="0"/>
            </a:endParaRPr>
          </a:p>
        </p:txBody>
      </p:sp>
      <p:sp>
        <p:nvSpPr>
          <p:cNvPr id="752651" name="Rectangle 44"/>
          <p:cNvSpPr txBox="1">
            <a:spLocks noChangeArrowheads="1"/>
          </p:cNvSpPr>
          <p:nvPr/>
        </p:nvSpPr>
        <p:spPr bwMode="auto">
          <a:xfrm>
            <a:off x="558800" y="177800"/>
            <a:ext cx="8991600"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ＭＳ Ｐゴシック" charset="0"/>
                <a:cs typeface="Century Gothic" charset="0"/>
              </a:rPr>
              <a:t>Neutrinos?  Perfect Messenger</a:t>
            </a:r>
          </a:p>
        </p:txBody>
      </p:sp>
      <p:sp>
        <p:nvSpPr>
          <p:cNvPr id="37" name="Freeform 6"/>
          <p:cNvSpPr>
            <a:spLocks/>
          </p:cNvSpPr>
          <p:nvPr/>
        </p:nvSpPr>
        <p:spPr bwMode="auto">
          <a:xfrm rot="458141">
            <a:off x="2095500" y="1117600"/>
            <a:ext cx="6057900" cy="1714500"/>
          </a:xfrm>
          <a:custGeom>
            <a:avLst/>
            <a:gdLst>
              <a:gd name="T0" fmla="*/ 0 w 3312"/>
              <a:gd name="T1" fmla="*/ 2147483647 h 1080"/>
              <a:gd name="T2" fmla="*/ 2147483647 w 3312"/>
              <a:gd name="T3" fmla="*/ 2147483647 h 1080"/>
              <a:gd name="T4" fmla="*/ 2147483647 w 3312"/>
              <a:gd name="T5" fmla="*/ 2147483647 h 1080"/>
              <a:gd name="T6" fmla="*/ 2147483647 w 3312"/>
              <a:gd name="T7" fmla="*/ 2147483647 h 1080"/>
              <a:gd name="T8" fmla="*/ 2147483647 w 3312"/>
              <a:gd name="T9" fmla="*/ 2147483647 h 1080"/>
              <a:gd name="T10" fmla="*/ 2147483647 w 3312"/>
              <a:gd name="T11" fmla="*/ 2147483647 h 1080"/>
              <a:gd name="T12" fmla="*/ 2147483647 w 3312"/>
              <a:gd name="T13" fmla="*/ 2147483647 h 1080"/>
              <a:gd name="T14" fmla="*/ 2147483647 w 3312"/>
              <a:gd name="T15" fmla="*/ 2147483647 h 1080"/>
              <a:gd name="T16" fmla="*/ 2147483647 w 3312"/>
              <a:gd name="T17" fmla="*/ 2147483647 h 10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12"/>
              <a:gd name="T28" fmla="*/ 0 h 1080"/>
              <a:gd name="T29" fmla="*/ 3312 w 3312"/>
              <a:gd name="T30" fmla="*/ 1080 h 10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12" h="1080">
                <a:moveTo>
                  <a:pt x="0" y="1080"/>
                </a:moveTo>
                <a:cubicBezTo>
                  <a:pt x="348" y="1068"/>
                  <a:pt x="696" y="1056"/>
                  <a:pt x="864" y="984"/>
                </a:cubicBezTo>
                <a:cubicBezTo>
                  <a:pt x="1032" y="912"/>
                  <a:pt x="1024" y="712"/>
                  <a:pt x="1008" y="648"/>
                </a:cubicBezTo>
                <a:cubicBezTo>
                  <a:pt x="992" y="584"/>
                  <a:pt x="808" y="568"/>
                  <a:pt x="768" y="600"/>
                </a:cubicBezTo>
                <a:cubicBezTo>
                  <a:pt x="728" y="632"/>
                  <a:pt x="704" y="808"/>
                  <a:pt x="768" y="840"/>
                </a:cubicBezTo>
                <a:cubicBezTo>
                  <a:pt x="832" y="872"/>
                  <a:pt x="992" y="904"/>
                  <a:pt x="1152" y="792"/>
                </a:cubicBezTo>
                <a:cubicBezTo>
                  <a:pt x="1312" y="680"/>
                  <a:pt x="1488" y="288"/>
                  <a:pt x="1728" y="168"/>
                </a:cubicBezTo>
                <a:cubicBezTo>
                  <a:pt x="1968" y="48"/>
                  <a:pt x="2328" y="0"/>
                  <a:pt x="2592" y="72"/>
                </a:cubicBezTo>
                <a:cubicBezTo>
                  <a:pt x="2856" y="144"/>
                  <a:pt x="3192" y="512"/>
                  <a:pt x="3312" y="600"/>
                </a:cubicBezTo>
              </a:path>
            </a:pathLst>
          </a:custGeom>
          <a:noFill/>
          <a:ln w="28575" cmpd="sng">
            <a:solidFill>
              <a:schemeClr val="bg1"/>
            </a:solidFill>
            <a:round/>
            <a:headEnd type="none"/>
            <a:tailEnd type="triangle"/>
          </a:ln>
        </p:spPr>
        <p:txBody>
          <a:bodyPr wrap="none" lIns="91406" tIns="45703" rIns="91406" bIns="45703"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grpSp>
        <p:nvGrpSpPr>
          <p:cNvPr id="752653" name="Group 9"/>
          <p:cNvGrpSpPr>
            <a:grpSpLocks/>
          </p:cNvGrpSpPr>
          <p:nvPr/>
        </p:nvGrpSpPr>
        <p:grpSpPr bwMode="auto">
          <a:xfrm>
            <a:off x="1970088" y="2227263"/>
            <a:ext cx="4962525" cy="1958975"/>
            <a:chOff x="1247" y="1482"/>
            <a:chExt cx="2660" cy="602"/>
          </a:xfrm>
        </p:grpSpPr>
        <p:sp>
          <p:nvSpPr>
            <p:cNvPr id="752654" name="Text Box 10"/>
            <p:cNvSpPr txBox="1">
              <a:spLocks noChangeArrowheads="1"/>
            </p:cNvSpPr>
            <p:nvPr/>
          </p:nvSpPr>
          <p:spPr bwMode="auto">
            <a:xfrm>
              <a:off x="2733" y="1482"/>
              <a:ext cx="116"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a:ln>
                  <a:noFill/>
                </a:ln>
                <a:solidFill>
                  <a:srgbClr val="FFFFFF"/>
                </a:solidFill>
                <a:effectLst/>
                <a:uLnTx/>
                <a:uFillTx/>
                <a:latin typeface="Arial" charset="0"/>
                <a:ea typeface="ＭＳ Ｐゴシック" charset="0"/>
                <a:sym typeface="Symbol" charset="0"/>
              </a:endParaRPr>
            </a:p>
          </p:txBody>
        </p:sp>
        <p:grpSp>
          <p:nvGrpSpPr>
            <p:cNvPr id="752655" name="Group 11"/>
            <p:cNvGrpSpPr>
              <a:grpSpLocks/>
            </p:cNvGrpSpPr>
            <p:nvPr/>
          </p:nvGrpSpPr>
          <p:grpSpPr bwMode="auto">
            <a:xfrm>
              <a:off x="1247" y="1570"/>
              <a:ext cx="2660" cy="514"/>
              <a:chOff x="1247" y="1570"/>
              <a:chExt cx="2660" cy="514"/>
            </a:xfrm>
          </p:grpSpPr>
          <p:sp>
            <p:nvSpPr>
              <p:cNvPr id="41" name="Line 12"/>
              <p:cNvSpPr>
                <a:spLocks noChangeShapeType="1"/>
              </p:cNvSpPr>
              <p:nvPr/>
            </p:nvSpPr>
            <p:spPr bwMode="auto">
              <a:xfrm>
                <a:off x="1247" y="1584"/>
                <a:ext cx="1833" cy="266"/>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42" name="Line 13"/>
              <p:cNvSpPr>
                <a:spLocks noChangeShapeType="1"/>
              </p:cNvSpPr>
              <p:nvPr/>
            </p:nvSpPr>
            <p:spPr bwMode="auto">
              <a:xfrm>
                <a:off x="3080" y="1850"/>
                <a:ext cx="521" cy="8"/>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43" name="Line 14"/>
              <p:cNvSpPr>
                <a:spLocks noChangeShapeType="1"/>
              </p:cNvSpPr>
              <p:nvPr/>
            </p:nvSpPr>
            <p:spPr bwMode="auto">
              <a:xfrm>
                <a:off x="3080" y="1850"/>
                <a:ext cx="489" cy="146"/>
              </a:xfrm>
              <a:prstGeom prst="line">
                <a:avLst/>
              </a:prstGeom>
              <a:noFill/>
              <a:ln w="28575">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752659" name="Text Box 15"/>
              <p:cNvSpPr txBox="1">
                <a:spLocks noChangeArrowheads="1"/>
              </p:cNvSpPr>
              <p:nvPr/>
            </p:nvSpPr>
            <p:spPr bwMode="auto">
              <a:xfrm>
                <a:off x="3617" y="1782"/>
                <a:ext cx="290" cy="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752660" name="Text Box 16"/>
              <p:cNvSpPr txBox="1">
                <a:spLocks noChangeArrowheads="1"/>
              </p:cNvSpPr>
              <p:nvPr/>
            </p:nvSpPr>
            <p:spPr bwMode="auto">
              <a:xfrm>
                <a:off x="3597" y="1942"/>
                <a:ext cx="243" cy="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46" name="Rectangle 18"/>
              <p:cNvSpPr>
                <a:spLocks noChangeArrowheads="1"/>
              </p:cNvSpPr>
              <p:nvPr/>
            </p:nvSpPr>
            <p:spPr bwMode="auto">
              <a:xfrm>
                <a:off x="3275" y="1570"/>
                <a:ext cx="117" cy="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srgbClr val="FFFF99"/>
                  </a:solidFill>
                  <a:effectLst/>
                  <a:uLnTx/>
                  <a:uFillTx/>
                  <a:latin typeface="Arial"/>
                  <a:ea typeface="ＭＳ Ｐゴシック" charset="0"/>
                  <a:cs typeface="ＭＳ Ｐゴシック" charset="0"/>
                  <a:sym typeface="Symbol" charset="0"/>
                </a:endParaRPr>
              </a:p>
            </p:txBody>
          </p:sp>
        </p:grpSp>
      </p:grpSp>
      <p:sp>
        <p:nvSpPr>
          <p:cNvPr id="5" name="Rectangle 4"/>
          <p:cNvSpPr/>
          <p:nvPr/>
        </p:nvSpPr>
        <p:spPr>
          <a:xfrm>
            <a:off x="130624" y="3498438"/>
            <a:ext cx="7434077" cy="310854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electrically neutral</a:t>
            </a: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essentially massless</a:t>
            </a: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essentially unabsorbed</a:t>
            </a: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tracks nuclear processes</a:t>
            </a: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reveal the sources of cosmic rays</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        </a:t>
            </a:r>
            <a:endParaRPr kumimoji="0" lang="en-US" sz="2400" b="0" i="0" u="none" strike="noStrike" kern="1200" cap="none" spc="0" normalizeH="0" baseline="-25000" noProof="0" dirty="0">
              <a:ln>
                <a:noFill/>
              </a:ln>
              <a:solidFill>
                <a:srgbClr val="FFFFFF"/>
              </a:solidFill>
              <a:effectLst/>
              <a:uLnTx/>
              <a:uFillTx/>
              <a:latin typeface="Arial"/>
              <a:ea typeface="+mn-ea"/>
              <a:cs typeface="Arial"/>
            </a:endParaRP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 but difficult to detect</a:t>
            </a:r>
          </a:p>
        </p:txBody>
      </p:sp>
    </p:spTree>
    <p:extLst>
      <p:ext uri="{BB962C8B-B14F-4D97-AF65-F5344CB8AC3E}">
        <p14:creationId xmlns:p14="http://schemas.microsoft.com/office/powerpoint/2010/main" val="2136116059"/>
      </p:ext>
    </p:extLst>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016028"/>
            <a:ext cx="9144000" cy="5458463"/>
          </a:xfrm>
          <a:prstGeom prst="rect">
            <a:avLst/>
          </a:prstGeom>
        </p:spPr>
      </p:pic>
      <p:sp>
        <p:nvSpPr>
          <p:cNvPr id="2" name="Rectangle 1"/>
          <p:cNvSpPr/>
          <p:nvPr/>
        </p:nvSpPr>
        <p:spPr>
          <a:xfrm>
            <a:off x="63570" y="253499"/>
            <a:ext cx="90080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Century Gothic" charset="0"/>
                <a:cs typeface="Century Gothic" charset="0"/>
              </a:rPr>
              <a:t>highest energy radiation from the Universe: protons!</a:t>
            </a:r>
          </a:p>
        </p:txBody>
      </p:sp>
      <p:sp>
        <p:nvSpPr>
          <p:cNvPr id="3" name="Rectangle 2">
            <a:extLst>
              <a:ext uri="{FF2B5EF4-FFF2-40B4-BE49-F238E27FC236}">
                <a16:creationId xmlns:a16="http://schemas.microsoft.com/office/drawing/2014/main" id="{72352913-196A-EA47-A777-54E7D20B9911}"/>
              </a:ext>
            </a:extLst>
          </p:cNvPr>
          <p:cNvSpPr/>
          <p:nvPr/>
        </p:nvSpPr>
        <p:spPr>
          <a:xfrm>
            <a:off x="4845096" y="5679893"/>
            <a:ext cx="3977756" cy="83099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entury Gothic" charset="0"/>
                <a:cs typeface="Arial" panose="020B0604020202020204" pitchFamily="34" charset="0"/>
              </a:rPr>
              <a:t>Fly’s Eye 1991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entury Gothic" charset="0"/>
                <a:cs typeface="Arial" panose="020B0604020202020204" pitchFamily="34" charset="0"/>
              </a:rPr>
              <a:t>			300,000,000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Century Gothic" charset="0"/>
                <a:cs typeface="Arial" panose="020B0604020202020204" pitchFamily="34" charset="0"/>
              </a:rPr>
              <a:t>TeV</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entury Gothic" charset="0"/>
              <a:cs typeface="Arial" panose="020B0604020202020204" pitchFamily="34" charset="0"/>
            </a:endParaRPr>
          </a:p>
        </p:txBody>
      </p:sp>
      <p:pic>
        <p:nvPicPr>
          <p:cNvPr id="6" name="Picture 2" descr="http://fc07.deviantart.net/fs24/i/2008/011/5/c/LHC_Accelerator_by_kotedre.jpg">
            <a:extLst>
              <a:ext uri="{FF2B5EF4-FFF2-40B4-BE49-F238E27FC236}">
                <a16:creationId xmlns:a16="http://schemas.microsoft.com/office/drawing/2014/main" id="{2E9A8502-9A30-9B44-9D9A-890C90971E3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364"/>
          <a:stretch/>
        </p:blipFill>
        <p:spPr bwMode="auto">
          <a:xfrm>
            <a:off x="-1369914" y="2017888"/>
            <a:ext cx="5937489" cy="4456603"/>
          </a:xfrm>
          <a:prstGeom prst="rect">
            <a:avLst/>
          </a:prstGeom>
          <a:solidFill>
            <a:schemeClr val="tx1">
              <a:lumMod val="65000"/>
              <a:lumOff val="35000"/>
            </a:schemeClr>
          </a:solidFill>
          <a:extLst>
            <a:ext uri="{909E8E84-426E-40dd-AFC4-6F175D3DCCD1}">
              <a14:hiddenFill xmlns:a14="http://schemas.microsoft.com/office/drawing/2010/main" xmlns="">
                <a:solidFill>
                  <a:srgbClr val="FFFFFF"/>
                </a:solidFill>
              </a14:hiddenFill>
            </a:ext>
          </a:extLst>
        </p:spPr>
      </p:pic>
      <p:sp>
        <p:nvSpPr>
          <p:cNvPr id="7" name="TextBox 6">
            <a:extLst>
              <a:ext uri="{FF2B5EF4-FFF2-40B4-BE49-F238E27FC236}">
                <a16:creationId xmlns:a16="http://schemas.microsoft.com/office/drawing/2014/main" id="{310715D2-72D7-984D-BDB8-A5B6D4A28CF8}"/>
              </a:ext>
            </a:extLst>
          </p:cNvPr>
          <p:cNvSpPr txBox="1"/>
          <p:nvPr/>
        </p:nvSpPr>
        <p:spPr>
          <a:xfrm>
            <a:off x="389299" y="1027382"/>
            <a:ext cx="2565126" cy="954107"/>
          </a:xfrm>
          <a:prstGeom prst="rect">
            <a:avLst/>
          </a:prstGeom>
          <a:noFill/>
        </p:spPr>
        <p:txBody>
          <a:bodyPr wrap="none" rtlCol="0">
            <a:spAutoFit/>
          </a:bodyPr>
          <a:lstStyle/>
          <a:p>
            <a:r>
              <a:rPr lang="en-US" sz="2800" dirty="0"/>
              <a:t>high energy</a:t>
            </a:r>
          </a:p>
          <a:p>
            <a:r>
              <a:rPr lang="en-US" sz="2800" dirty="0"/>
              <a:t>high luminosity</a:t>
            </a:r>
          </a:p>
        </p:txBody>
      </p:sp>
    </p:spTree>
    <p:extLst>
      <p:ext uri="{BB962C8B-B14F-4D97-AF65-F5344CB8AC3E}">
        <p14:creationId xmlns:p14="http://schemas.microsoft.com/office/powerpoint/2010/main" val="2452279779"/>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1" y="-218269"/>
            <a:ext cx="10606489" cy="7076269"/>
          </a:xfrm>
          <a:prstGeom prst="rect">
            <a:avLst/>
          </a:prstGeom>
        </p:spPr>
      </p:pic>
      <p:sp>
        <p:nvSpPr>
          <p:cNvPr id="3" name="TextBox 2">
            <a:extLst>
              <a:ext uri="{FF2B5EF4-FFF2-40B4-BE49-F238E27FC236}">
                <a16:creationId xmlns:a16="http://schemas.microsoft.com/office/drawing/2014/main" id="{DA4F996B-F106-6846-8E03-710F40D9F481}"/>
              </a:ext>
            </a:extLst>
          </p:cNvPr>
          <p:cNvSpPr txBox="1"/>
          <p:nvPr/>
        </p:nvSpPr>
        <p:spPr>
          <a:xfrm>
            <a:off x="177282" y="149290"/>
            <a:ext cx="68865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a:cs typeface="Arial" panose="020B0604020202020204" pitchFamily="34" charset="0"/>
              </a:rPr>
              <a:t>some of the matter falling into a supermassive black is accelerated in a jet along its rotation axis </a:t>
            </a:r>
          </a:p>
        </p:txBody>
      </p:sp>
    </p:spTree>
    <p:extLst>
      <p:ext uri="{BB962C8B-B14F-4D97-AF65-F5344CB8AC3E}">
        <p14:creationId xmlns:p14="http://schemas.microsoft.com/office/powerpoint/2010/main" val="13977165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FB0503-1775-7341-9820-0F4E60CA2772}"/>
              </a:ext>
            </a:extLst>
          </p:cNvPr>
          <p:cNvPicPr>
            <a:picLocks noChangeAspect="1"/>
          </p:cNvPicPr>
          <p:nvPr/>
        </p:nvPicPr>
        <p:blipFill>
          <a:blip r:embed="rId2"/>
          <a:stretch>
            <a:fillRect/>
          </a:stretch>
        </p:blipFill>
        <p:spPr>
          <a:xfrm>
            <a:off x="3341073" y="-79265"/>
            <a:ext cx="6125030" cy="7174655"/>
          </a:xfrm>
          <a:prstGeom prst="rect">
            <a:avLst/>
          </a:prstGeom>
        </p:spPr>
      </p:pic>
      <p:sp>
        <p:nvSpPr>
          <p:cNvPr id="3" name="TextBox 2">
            <a:extLst>
              <a:ext uri="{FF2B5EF4-FFF2-40B4-BE49-F238E27FC236}">
                <a16:creationId xmlns:a16="http://schemas.microsoft.com/office/drawing/2014/main" id="{2CA812C9-A980-D849-A821-F56D46733483}"/>
              </a:ext>
            </a:extLst>
          </p:cNvPr>
          <p:cNvSpPr txBox="1"/>
          <p:nvPr/>
        </p:nvSpPr>
        <p:spPr>
          <a:xfrm>
            <a:off x="-8790" y="-79265"/>
            <a:ext cx="3472959" cy="7294305"/>
          </a:xfrm>
          <a:prstGeom prst="rect">
            <a:avLst/>
          </a:prstGeom>
          <a:solidFill>
            <a:srgbClr val="0C0D36"/>
          </a:solidFill>
        </p:spPr>
        <p:txBody>
          <a:bodyPr wrap="square" rtlCol="0">
            <a:spAutoFit/>
          </a:bodyPr>
          <a:lstStyle/>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r>
              <a:rPr lang="en-US" dirty="0">
                <a:solidFill>
                  <a:srgbClr val="FFFFFF"/>
                </a:solidFill>
                <a:latin typeface="Arial" panose="020B0604020202020204" pitchFamily="34" charset="0"/>
                <a:ea typeface="ＭＳ Ｐゴシック"/>
                <a:cs typeface="Arial" panose="020B0604020202020204" pitchFamily="34" charset="0"/>
              </a:rPr>
              <a:t>fast spinning infalling matter comes in contact with rotating  black hole</a:t>
            </a:r>
          </a:p>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r>
              <a:rPr lang="en-US" dirty="0">
                <a:solidFill>
                  <a:srgbClr val="FFFFFF"/>
                </a:solidFill>
                <a:latin typeface="Arial" panose="020B0604020202020204" pitchFamily="34" charset="0"/>
                <a:ea typeface="ＭＳ Ｐゴシック"/>
                <a:cs typeface="Arial" panose="020B0604020202020204" pitchFamily="34" charset="0"/>
              </a:rPr>
              <a:t>spacetime around spinning black hole drags on the field winding it into a tight cone around the rotation axes</a:t>
            </a:r>
          </a:p>
          <a:p>
            <a:pPr lvl="0"/>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r>
              <a:rPr lang="en-US" dirty="0">
                <a:solidFill>
                  <a:srgbClr val="FFFFFF"/>
                </a:solidFill>
                <a:latin typeface="Arial" panose="020B0604020202020204" pitchFamily="34" charset="0"/>
                <a:ea typeface="ＭＳ Ｐゴシック"/>
                <a:cs typeface="Arial" panose="020B0604020202020204" pitchFamily="34" charset="0"/>
              </a:rPr>
              <a:t>plasma from the accretion disk is then flung out along these lines</a:t>
            </a: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a:p>
            <a:pPr marL="285750" lvl="0" indent="-285750">
              <a:buFont typeface="Arial" panose="020B0604020202020204" pitchFamily="34" charset="0"/>
              <a:buChar char="•"/>
            </a:pPr>
            <a:endParaRPr lang="en-US" dirty="0">
              <a:solidFill>
                <a:srgbClr val="FFFFFF"/>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3666873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705" y="-12700"/>
            <a:ext cx="12395199" cy="6972300"/>
          </a:xfrm>
          <a:prstGeom prst="rect">
            <a:avLst/>
          </a:prstGeom>
        </p:spPr>
      </p:pic>
    </p:spTree>
    <p:extLst>
      <p:ext uri="{BB962C8B-B14F-4D97-AF65-F5344CB8AC3E}">
        <p14:creationId xmlns:p14="http://schemas.microsoft.com/office/powerpoint/2010/main" val="223070534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30" name="Object 2"/>
          <p:cNvGraphicFramePr>
            <a:graphicFrameLocks noChangeAspect="1"/>
          </p:cNvGraphicFramePr>
          <p:nvPr>
            <p:extLst>
              <p:ext uri="{D42A27DB-BD31-4B8C-83A1-F6EECF244321}">
                <p14:modId xmlns:p14="http://schemas.microsoft.com/office/powerpoint/2010/main" val="4188342394"/>
              </p:ext>
            </p:extLst>
          </p:nvPr>
        </p:nvGraphicFramePr>
        <p:xfrm>
          <a:off x="3643" y="-20333"/>
          <a:ext cx="9144000" cy="6862763"/>
        </p:xfrm>
        <a:graphic>
          <a:graphicData uri="http://schemas.openxmlformats.org/presentationml/2006/ole">
            <mc:AlternateContent xmlns:mc="http://schemas.openxmlformats.org/markup-compatibility/2006">
              <mc:Choice xmlns:v="urn:schemas-microsoft-com:vml" Requires="v">
                <p:oleObj spid="_x0000_s18660" r:id="rId4" imgW="12215873" imgH="9168254" progId="">
                  <p:embed/>
                </p:oleObj>
              </mc:Choice>
              <mc:Fallback>
                <p:oleObj r:id="rId4" imgW="12215873" imgH="9168254" progId="">
                  <p:embed/>
                  <p:pic>
                    <p:nvPicPr>
                      <p:cNvPr id="2529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 y="-20333"/>
                        <a:ext cx="9144000" cy="6862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2931" name="Rectangle 3"/>
          <p:cNvSpPr>
            <a:spLocks noChangeArrowheads="1"/>
          </p:cNvSpPr>
          <p:nvPr/>
        </p:nvSpPr>
        <p:spPr bwMode="auto">
          <a:xfrm>
            <a:off x="-88900" y="0"/>
            <a:ext cx="5084763" cy="68580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2" name="Text Box 4"/>
          <p:cNvSpPr txBox="1">
            <a:spLocks noChangeArrowheads="1"/>
          </p:cNvSpPr>
          <p:nvPr/>
        </p:nvSpPr>
        <p:spPr bwMode="auto">
          <a:xfrm>
            <a:off x="6031189" y="2700940"/>
            <a:ext cx="2296461" cy="1495794"/>
          </a:xfrm>
          <a:prstGeom prst="rect">
            <a:avLst/>
          </a:prstGeom>
          <a:noFill/>
          <a:ln>
            <a:noFill/>
          </a:ln>
          <a:effectLst/>
          <a:extLst>
            <a:ext uri="{909E8E84-426E-40dd-AFC4-6F175D3DCCD1}">
              <a14:hiddenFill xmlns="" xmlns:a14="http://schemas.microsoft.com/office/drawing/2010/main">
                <a:gradFill rotWithShape="0">
                  <a:gsLst>
                    <a:gs pos="0">
                      <a:srgbClr val="FFF93D"/>
                    </a:gs>
                    <a:gs pos="100000">
                      <a:schemeClr val="bg1"/>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274320" tIns="274320" rIns="274320" bIns="274320">
            <a:spAutoFit/>
          </a:body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nearby</a:t>
            </a:r>
          </a:p>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radiation</a:t>
            </a:r>
          </a:p>
        </p:txBody>
      </p:sp>
      <p:sp>
        <p:nvSpPr>
          <p:cNvPr id="252933" name="Line 5"/>
          <p:cNvSpPr>
            <a:spLocks noChangeShapeType="1"/>
          </p:cNvSpPr>
          <p:nvPr/>
        </p:nvSpPr>
        <p:spPr bwMode="auto">
          <a:xfrm flipV="1">
            <a:off x="2133600" y="1671035"/>
            <a:ext cx="3657589" cy="5365"/>
          </a:xfrm>
          <a:prstGeom prst="line">
            <a:avLst/>
          </a:prstGeom>
          <a:noFill/>
          <a:ln w="38100">
            <a:solidFill>
              <a:srgbClr val="FFFF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4" name="Line 6"/>
          <p:cNvSpPr>
            <a:spLocks noChangeShapeType="1"/>
          </p:cNvSpPr>
          <p:nvPr/>
        </p:nvSpPr>
        <p:spPr bwMode="auto">
          <a:xfrm>
            <a:off x="2514600" y="3429000"/>
            <a:ext cx="3369365"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5" name="Text Box 7"/>
          <p:cNvSpPr txBox="1">
            <a:spLocks noChangeArrowheads="1"/>
          </p:cNvSpPr>
          <p:nvPr/>
        </p:nvSpPr>
        <p:spPr bwMode="auto">
          <a:xfrm>
            <a:off x="5534964" y="852739"/>
            <a:ext cx="3246781" cy="1661993"/>
          </a:xfrm>
          <a:prstGeom prst="rect">
            <a:avLst/>
          </a:prstGeom>
          <a:noFill/>
          <a:ln>
            <a:noFill/>
          </a:ln>
          <a:effectLst/>
          <a:extLst>
            <a:ext uri="{909E8E84-426E-40dd-AFC4-6F175D3DCCD1}">
              <a14:hiddenFill xmlns="" xmlns:a14="http://schemas.microsoft.com/office/drawing/2010/main">
                <a:gradFill rotWithShape="0">
                  <a:gsLst>
                    <a:gs pos="0">
                      <a:srgbClr val="FFF93D"/>
                    </a:gs>
                    <a:gs pos="100000">
                      <a:srgbClr val="FFFFFF"/>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274320" tIns="274320" rIns="274320" bIns="2743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supermassive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dirty="0">
                <a:solidFill>
                  <a:srgbClr val="FFFFFF"/>
                </a:solidFill>
                <a:latin typeface="Impact" charset="0"/>
                <a:ea typeface="ＭＳ Ｐゴシック" charset="0"/>
                <a:cs typeface="ＭＳ Ｐゴシック" charset="0"/>
              </a:rPr>
              <a:t>black hole</a:t>
            </a:r>
            <a:endParaRPr kumimoji="0" lang="en-US" sz="3600" b="0" i="0" u="none" strike="noStrike" kern="1200" cap="none" spc="0" normalizeH="0" baseline="0" noProof="0" dirty="0">
              <a:ln>
                <a:noFill/>
              </a:ln>
              <a:solidFill>
                <a:srgbClr val="3333CC"/>
              </a:solidFill>
              <a:effectLst/>
              <a:uLnTx/>
              <a:uFillTx/>
              <a:latin typeface="Times" charset="0"/>
              <a:ea typeface="ＭＳ Ｐゴシック" charset="0"/>
              <a:cs typeface="ＭＳ Ｐゴシック" charset="0"/>
            </a:endParaRPr>
          </a:p>
        </p:txBody>
      </p:sp>
      <p:sp>
        <p:nvSpPr>
          <p:cNvPr id="252936" name="Text Box 8"/>
          <p:cNvSpPr txBox="1">
            <a:spLocks noChangeArrowheads="1"/>
          </p:cNvSpPr>
          <p:nvPr/>
        </p:nvSpPr>
        <p:spPr bwMode="auto">
          <a:xfrm>
            <a:off x="5339555" y="5568525"/>
            <a:ext cx="3810000" cy="1371999"/>
          </a:xfrm>
          <a:prstGeom prst="rect">
            <a:avLst/>
          </a:prstGeom>
          <a:noFill/>
          <a:ln>
            <a:noFill/>
          </a:ln>
          <a:effectLst/>
          <a:extLst>
            <a:ext uri="{909E8E84-426E-40dd-AFC4-6F175D3DCCD1}">
              <a14:hiddenFill xmlns="" xmlns:a14="http://schemas.microsoft.com/office/drawing/2010/main">
                <a:gradFill rotWithShape="0">
                  <a:gsLst>
                    <a:gs pos="0">
                      <a:srgbClr val="FBFF0E"/>
                    </a:gs>
                    <a:gs pos="100000">
                      <a:srgbClr val="FFFFFF"/>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sym typeface="Wingdings" charset="0"/>
              </a:rPr>
              <a:t></a:t>
            </a:r>
            <a:r>
              <a:rPr kumimoji="0" lang="en-US" sz="3200" b="0" i="0" u="none" strike="noStrike" kern="1200" cap="none" spc="0" normalizeH="0" baseline="0" noProof="0" dirty="0">
                <a:ln>
                  <a:noFill/>
                </a:ln>
                <a:solidFill>
                  <a:srgbClr val="000000"/>
                </a:solidFill>
                <a:effectLst/>
                <a:uLnTx/>
                <a:uFillTx/>
                <a:latin typeface="Times" charset="0"/>
                <a:ea typeface="ＭＳ Ｐゴシック" charset="0"/>
                <a:cs typeface="ＭＳ Ｐゴシック" charset="0"/>
              </a:rPr>
              <a:t> </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0</a:t>
            </a: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70000"/>
              </a:lnSpc>
              <a:spcBef>
                <a:spcPct val="0"/>
              </a:spcBef>
              <a:spcAft>
                <a:spcPct val="0"/>
              </a:spcAft>
              <a:buClrTx/>
              <a:buSzTx/>
              <a:buFontTx/>
              <a:buNone/>
              <a:tabLst/>
              <a:defRPr/>
            </a:pP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40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 cosmic ray + gamma</a:t>
            </a:r>
            <a:endParaRPr kumimoji="0" lang="en-US" sz="36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endParaRPr kumimoji="0" lang="en-US" sz="4000" b="1"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p:txBody>
      </p:sp>
      <p:sp>
        <p:nvSpPr>
          <p:cNvPr id="252937" name="Rectangle 9"/>
          <p:cNvSpPr>
            <a:spLocks noChangeArrowheads="1"/>
          </p:cNvSpPr>
          <p:nvPr/>
        </p:nvSpPr>
        <p:spPr bwMode="auto">
          <a:xfrm>
            <a:off x="228600" y="609600"/>
            <a:ext cx="4343400" cy="381000"/>
          </a:xfrm>
          <a:prstGeom prst="rect">
            <a:avLst/>
          </a:prstGeom>
          <a:solidFill>
            <a:schemeClr val="bg1"/>
          </a:solidFill>
          <a:ln w="9525">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8" name="Text Box 10"/>
          <p:cNvSpPr txBox="1">
            <a:spLocks noChangeArrowheads="1"/>
          </p:cNvSpPr>
          <p:nvPr/>
        </p:nvSpPr>
        <p:spPr bwMode="auto">
          <a:xfrm>
            <a:off x="457200" y="579438"/>
            <a:ext cx="3611563" cy="401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NEUTRINO BEAMS: HEAVEN &amp; EARTH</a:t>
            </a:r>
            <a:endParaRPr kumimoji="0" lang="en-US" sz="2000" b="0" i="0" u="none" strike="noStrike" kern="1200" cap="none" spc="0" normalizeH="0" baseline="0" noProof="0">
              <a:ln>
                <a:noFill/>
              </a:ln>
              <a:solidFill>
                <a:srgbClr val="000000"/>
              </a:solidFill>
              <a:effectLst/>
              <a:uLnTx/>
              <a:uFillTx/>
              <a:latin typeface="Lucida Grande" charset="0"/>
              <a:ea typeface="ＭＳ Ｐゴシック" charset="0"/>
              <a:cs typeface="ＭＳ Ｐゴシック" charset="0"/>
            </a:endParaRPr>
          </a:p>
        </p:txBody>
      </p:sp>
      <p:sp>
        <p:nvSpPr>
          <p:cNvPr id="252939" name="Rectangle 11"/>
          <p:cNvSpPr>
            <a:spLocks noChangeArrowheads="1"/>
          </p:cNvSpPr>
          <p:nvPr/>
        </p:nvSpPr>
        <p:spPr bwMode="auto">
          <a:xfrm>
            <a:off x="457200" y="533400"/>
            <a:ext cx="3657600" cy="5334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0" name="Text Box 12"/>
          <p:cNvSpPr txBox="1">
            <a:spLocks noChangeArrowheads="1"/>
          </p:cNvSpPr>
          <p:nvPr/>
        </p:nvSpPr>
        <p:spPr bwMode="auto">
          <a:xfrm>
            <a:off x="349250" y="228600"/>
            <a:ext cx="4146550"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55"/>
                </a:solidFill>
                <a:effectLst/>
                <a:uLnTx/>
                <a:uFillTx/>
                <a:latin typeface="Impact" charset="0"/>
                <a:ea typeface="ＭＳ Ｐゴシック" charset="0"/>
                <a:cs typeface="ＭＳ Ｐゴシック" charset="0"/>
              </a:rPr>
              <a:t>Neutrino</a:t>
            </a:r>
            <a:r>
              <a:rPr kumimoji="0" lang="en-US" sz="24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 Beams: Heaven &amp; Earth</a:t>
            </a:r>
          </a:p>
        </p:txBody>
      </p:sp>
      <p:pic>
        <p:nvPicPr>
          <p:cNvPr id="252941" name="Picture 13" descr="Shing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96" y="152400"/>
            <a:ext cx="5054600" cy="6542088"/>
          </a:xfrm>
          <a:prstGeom prst="rect">
            <a:avLst/>
          </a:prstGeom>
          <a:pattFill prst="shingle">
            <a:fgClr>
              <a:schemeClr val="accent1"/>
            </a:fgClr>
            <a:bgClr>
              <a:schemeClr val="bg1"/>
            </a:bgClr>
          </a:pattFill>
        </p:spPr>
      </p:pic>
      <p:sp>
        <p:nvSpPr>
          <p:cNvPr id="252942" name="Text Box 14"/>
          <p:cNvSpPr txBox="1">
            <a:spLocks noChangeArrowheads="1"/>
          </p:cNvSpPr>
          <p:nvPr/>
        </p:nvSpPr>
        <p:spPr bwMode="auto">
          <a:xfrm>
            <a:off x="5160019" y="4471596"/>
            <a:ext cx="3779837" cy="1278812"/>
          </a:xfrm>
          <a:prstGeom prst="rect">
            <a:avLst/>
          </a:prstGeom>
          <a:noFill/>
          <a:ln>
            <a:noFill/>
          </a:ln>
          <a:effectLst/>
          <a:extLst>
            <a:ext uri="{909E8E84-426E-40dd-AFC4-6F175D3DCCD1}">
              <a14:hiddenFill xmlns="" xmlns:a14="http://schemas.microsoft.com/office/drawing/2010/main">
                <a:gradFill rotWithShape="0">
                  <a:gsLst>
                    <a:gs pos="0">
                      <a:srgbClr val="FFFF00"/>
                    </a:gs>
                    <a:gs pos="100000">
                      <a:srgbClr val="FFFFFF"/>
                    </a:gs>
                  </a:gsLst>
                  <a:path path="shape">
                    <a:fillToRect l="50000" t="50000" r="50000" b="50000"/>
                  </a:path>
                </a:gradFill>
              </a14:hiddenFill>
            </a:ext>
            <a:ext uri="{91240B29-F687-4f45-9708-019B960494DF}">
              <a14:hiddenLine xmlns="" xmlns:a14="http://schemas.microsoft.com/office/drawing/2010/main" w="9525">
                <a:solidFill>
                  <a:srgbClr val="D42C2F"/>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chorCtr="1">
            <a:spAutoFit/>
          </a:bodyPr>
          <a:lstStyle/>
          <a:p>
            <a:pPr marL="0" marR="0" lvl="0" indent="0" algn="ctr" defTabSz="914400" rtl="0" eaLnBrk="0" fontAlgn="base" latinLnBrk="0" hangingPunct="0">
              <a:lnSpc>
                <a:spcPct val="35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g</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sym typeface="Wingdings" charset="0"/>
              </a:rPr>
              <a:t></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n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a:t>
            </a: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endParaRPr kumimoji="0" lang="en-US" sz="36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r>
              <a:rPr kumimoji="0" lang="en-US" sz="40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 cosmic ray + neutrino</a:t>
            </a:r>
            <a:r>
              <a:rPr kumimoji="0" lang="en-US" sz="4000" b="0" i="0" u="none" strike="noStrike" kern="1200" cap="none" spc="0" normalizeH="0" baseline="0" noProof="0" dirty="0">
                <a:ln>
                  <a:noFill/>
                </a:ln>
                <a:solidFill>
                  <a:srgbClr val="FF8000"/>
                </a:solidFill>
                <a:effectLst/>
                <a:uLnTx/>
                <a:uFillTx/>
                <a:latin typeface="Times" charset="0"/>
                <a:ea typeface="ＭＳ Ｐゴシック" charset="0"/>
                <a:cs typeface="ＭＳ Ｐゴシック" charset="0"/>
              </a:rPr>
              <a:t> </a:t>
            </a:r>
          </a:p>
        </p:txBody>
      </p:sp>
      <p:sp>
        <p:nvSpPr>
          <p:cNvPr id="252944" name="Oval 16"/>
          <p:cNvSpPr>
            <a:spLocks noChangeArrowheads="1"/>
          </p:cNvSpPr>
          <p:nvPr/>
        </p:nvSpPr>
        <p:spPr bwMode="auto">
          <a:xfrm>
            <a:off x="7885035" y="4532244"/>
            <a:ext cx="609600" cy="609600"/>
          </a:xfrm>
          <a:prstGeom prst="ellipse">
            <a:avLst/>
          </a:prstGeom>
          <a:noFill/>
          <a:ln w="2857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5" name="Oval 17"/>
          <p:cNvSpPr>
            <a:spLocks noChangeArrowheads="1"/>
          </p:cNvSpPr>
          <p:nvPr/>
        </p:nvSpPr>
        <p:spPr bwMode="auto">
          <a:xfrm>
            <a:off x="7938054" y="5562600"/>
            <a:ext cx="609600" cy="609600"/>
          </a:xfrm>
          <a:prstGeom prst="ellipse">
            <a:avLst/>
          </a:prstGeom>
          <a:noFill/>
          <a:ln w="2857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6" name="Line 18"/>
          <p:cNvSpPr>
            <a:spLocks noChangeShapeType="1"/>
          </p:cNvSpPr>
          <p:nvPr/>
        </p:nvSpPr>
        <p:spPr bwMode="auto">
          <a:xfrm>
            <a:off x="2912530" y="1676400"/>
            <a:ext cx="2209800" cy="0"/>
          </a:xfrm>
          <a:prstGeom prst="line">
            <a:avLst/>
          </a:prstGeom>
          <a:noFill/>
          <a:ln w="381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7" name="Line 19"/>
          <p:cNvSpPr>
            <a:spLocks noChangeShapeType="1"/>
          </p:cNvSpPr>
          <p:nvPr/>
        </p:nvSpPr>
        <p:spPr bwMode="auto">
          <a:xfrm>
            <a:off x="3386663" y="3429000"/>
            <a:ext cx="1752600" cy="0"/>
          </a:xfrm>
          <a:prstGeom prst="line">
            <a:avLst/>
          </a:prstGeom>
          <a:noFill/>
          <a:ln w="381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8" name="Rectangle 20"/>
          <p:cNvSpPr>
            <a:spLocks noChangeArrowheads="1"/>
          </p:cNvSpPr>
          <p:nvPr/>
        </p:nvSpPr>
        <p:spPr bwMode="auto">
          <a:xfrm>
            <a:off x="1489152" y="2819400"/>
            <a:ext cx="1295400" cy="2133600"/>
          </a:xfrm>
          <a:prstGeom prst="rect">
            <a:avLst/>
          </a:prstGeom>
          <a:solidFill>
            <a:srgbClr val="0033CC">
              <a:alpha val="17000"/>
            </a:srgbClr>
          </a:solidFill>
          <a:ln w="9525">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9" name="Text Box 21"/>
          <p:cNvSpPr txBox="1">
            <a:spLocks noChangeArrowheads="1"/>
          </p:cNvSpPr>
          <p:nvPr/>
        </p:nvSpPr>
        <p:spPr bwMode="auto">
          <a:xfrm>
            <a:off x="193752" y="263525"/>
            <a:ext cx="4818948" cy="461665"/>
          </a:xfrm>
          <a:prstGeom prst="rect">
            <a:avLst/>
          </a:prstGeom>
          <a:solidFill>
            <a:schemeClr val="bg1">
              <a:lumMod val="65000"/>
              <a:lumOff val="35000"/>
            </a:schemeClr>
          </a:solid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n</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and </a:t>
            </a: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g</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beams : heaven and earth</a:t>
            </a:r>
          </a:p>
        </p:txBody>
      </p:sp>
      <p:sp>
        <p:nvSpPr>
          <p:cNvPr id="2" name="TextBox 1"/>
          <p:cNvSpPr txBox="1"/>
          <p:nvPr/>
        </p:nvSpPr>
        <p:spPr>
          <a:xfrm>
            <a:off x="5470165" y="1409"/>
            <a:ext cx="3416771"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accelerator is powered by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large gravitational energy</a:t>
            </a:r>
          </a:p>
        </p:txBody>
      </p:sp>
      <p:cxnSp>
        <p:nvCxnSpPr>
          <p:cNvPr id="13" name="Straight Connector 12"/>
          <p:cNvCxnSpPr>
            <a:cxnSpLocks/>
          </p:cNvCxnSpPr>
          <p:nvPr/>
        </p:nvCxnSpPr>
        <p:spPr>
          <a:xfrm>
            <a:off x="5565317" y="745068"/>
            <a:ext cx="0" cy="642954"/>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Line 5"/>
          <p:cNvSpPr>
            <a:spLocks noChangeShapeType="1"/>
          </p:cNvSpPr>
          <p:nvPr/>
        </p:nvSpPr>
        <p:spPr bwMode="auto">
          <a:xfrm>
            <a:off x="5562598" y="1368144"/>
            <a:ext cx="228592" cy="0"/>
          </a:xfrm>
          <a:prstGeom prst="line">
            <a:avLst/>
          </a:prstGeom>
          <a:noFill/>
          <a:ln w="38100">
            <a:solidFill>
              <a:srgbClr val="FFFF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Tree>
    <p:extLst>
      <p:ext uri="{BB962C8B-B14F-4D97-AF65-F5344CB8AC3E}">
        <p14:creationId xmlns:p14="http://schemas.microsoft.com/office/powerpoint/2010/main" val="683014175"/>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93137" y="0"/>
            <a:ext cx="181094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43" name="Text Box 3"/>
          <p:cNvSpPr txBox="1">
            <a:spLocks noChangeArrowheads="1"/>
          </p:cNvSpPr>
          <p:nvPr/>
        </p:nvSpPr>
        <p:spPr bwMode="auto">
          <a:xfrm>
            <a:off x="1717807" y="659567"/>
            <a:ext cx="7641582"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Neutrinos in the Era of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Multimessenger</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Astronomy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francis</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halzen</a:t>
            </a: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cosmic neutrinos: many independent observations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muon neutrinos through the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starting neutrinos: all flavors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the first high-energy cosmic ray accelerator: 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rotating supermassive black hole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lvl="0" indent="-342900" defTabSz="914400" eaLnBrk="1" fontAlgn="base" hangingPunct="1">
              <a:spcBef>
                <a:spcPct val="0"/>
              </a:spcBef>
              <a:spcAft>
                <a:spcPct val="0"/>
              </a:spcAft>
              <a:buFont typeface="Arial" panose="020B0604020202020204" pitchFamily="34" charset="0"/>
              <a:buChar char="•"/>
              <a:defRPr/>
            </a:pPr>
            <a:r>
              <a:rPr lang="en-US" sz="2400" dirty="0">
                <a:solidFill>
                  <a:schemeClr val="bg2">
                    <a:lumMod val="75000"/>
                    <a:lumOff val="25000"/>
                  </a:schemeClr>
                </a:solidFill>
                <a:cs typeface="ＭＳ Ｐゴシック" charset="0"/>
              </a:rPr>
              <a:t>from discovery to astronomy: next-generation</a:t>
            </a:r>
          </a:p>
          <a:p>
            <a:pPr lvl="0" defTabSz="914400" eaLnBrk="1" fontAlgn="base" hangingPunct="1">
              <a:spcBef>
                <a:spcPct val="0"/>
              </a:spcBef>
              <a:spcAft>
                <a:spcPct val="0"/>
              </a:spcAft>
              <a:defRPr/>
            </a:pPr>
            <a:r>
              <a:rPr lang="en-US" sz="2400" dirty="0">
                <a:solidFill>
                  <a:schemeClr val="bg2">
                    <a:lumMod val="75000"/>
                    <a:lumOff val="25000"/>
                  </a:schemeClr>
                </a:solidFill>
                <a:cs typeface="ＭＳ Ｐゴシック" charset="0"/>
              </a:rPr>
              <a:t>    instruments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also, a beam for </a:t>
            </a:r>
            <a:r>
              <a:rPr kumimoji="0" lang="en-US" sz="2400" b="0" i="0" u="none" strike="noStrike" kern="1200" cap="none" spc="0" normalizeH="0" baseline="0" noProof="0" dirty="0" err="1">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PeV</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neutrino physics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p>
        </p:txBody>
      </p:sp>
      <p:sp>
        <p:nvSpPr>
          <p:cNvPr id="522244" name="Text Box 4"/>
          <p:cNvSpPr txBox="1">
            <a:spLocks noChangeArrowheads="1"/>
          </p:cNvSpPr>
          <p:nvPr/>
        </p:nvSpPr>
        <p:spPr bwMode="auto">
          <a:xfrm>
            <a:off x="6677296" y="6261100"/>
            <a:ext cx="21387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7416954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6262688"/>
            <a:ext cx="590418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B2B2B2"/>
                </a:solidFill>
                <a:effectLst/>
                <a:uLnTx/>
                <a:uFillTx/>
                <a:latin typeface="Arial" charset="0"/>
                <a:ea typeface="ＭＳ Ｐゴシック" charset="0"/>
                <a:cs typeface="ＭＳ Ｐゴシック" charset="0"/>
              </a:rPr>
              <a:t> ultra-transparent ice below 1.35 km</a:t>
            </a:r>
          </a:p>
        </p:txBody>
      </p:sp>
    </p:spTree>
    <p:extLst>
      <p:ext uri="{BB962C8B-B14F-4D97-AF65-F5344CB8AC3E}">
        <p14:creationId xmlns:p14="http://schemas.microsoft.com/office/powerpoint/2010/main" val="19741563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210303-44B3-B84A-9619-08A9173EB5FA}"/>
              </a:ext>
            </a:extLst>
          </p:cNvPr>
          <p:cNvPicPr>
            <a:picLocks noChangeAspect="1"/>
          </p:cNvPicPr>
          <p:nvPr/>
        </p:nvPicPr>
        <p:blipFill>
          <a:blip r:embed="rId2"/>
          <a:stretch>
            <a:fillRect/>
          </a:stretch>
        </p:blipFill>
        <p:spPr>
          <a:xfrm>
            <a:off x="0" y="854767"/>
            <a:ext cx="9144000" cy="5148469"/>
          </a:xfrm>
          <a:prstGeom prst="rect">
            <a:avLst/>
          </a:prstGeom>
        </p:spPr>
      </p:pic>
      <p:sp>
        <p:nvSpPr>
          <p:cNvPr id="2" name="TextBox 1"/>
          <p:cNvSpPr txBox="1"/>
          <p:nvPr/>
        </p:nvSpPr>
        <p:spPr>
          <a:xfrm>
            <a:off x="647700" y="203200"/>
            <a:ext cx="793839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instrument 1 cubic kilometer </a:t>
            </a:r>
            <a:r>
              <a:rPr kumimoji="0" lang="en-US" sz="2400" b="0" i="0" u="none" strike="noStrike" kern="1200" cap="none" spc="0" normalizeH="0" baseline="0" noProof="0">
                <a:ln>
                  <a:noFill/>
                </a:ln>
                <a:solidFill>
                  <a:srgbClr val="FFFFFF"/>
                </a:solidFill>
                <a:effectLst/>
                <a:uLnTx/>
                <a:uFillTx/>
                <a:latin typeface="Arial" charset="0"/>
                <a:ea typeface="Arial" charset="0"/>
                <a:cs typeface="Arial" charset="0"/>
              </a:rPr>
              <a:t>of natural ice below 1.45 km</a:t>
            </a:r>
          </a:p>
        </p:txBody>
      </p:sp>
      <p:pic>
        <p:nvPicPr>
          <p:cNvPr id="4" name="Picture 3">
            <a:extLst>
              <a:ext uri="{FF2B5EF4-FFF2-40B4-BE49-F238E27FC236}">
                <a16:creationId xmlns:a16="http://schemas.microsoft.com/office/drawing/2014/main" id="{FAB1C532-52C2-5841-A787-6FAD17AC7007}"/>
              </a:ext>
            </a:extLst>
          </p:cNvPr>
          <p:cNvPicPr>
            <a:picLocks noChangeAspect="1"/>
          </p:cNvPicPr>
          <p:nvPr/>
        </p:nvPicPr>
        <p:blipFill>
          <a:blip r:embed="rId3"/>
          <a:stretch>
            <a:fillRect/>
          </a:stretch>
        </p:blipFill>
        <p:spPr>
          <a:xfrm>
            <a:off x="817292" y="1355989"/>
            <a:ext cx="7719803" cy="5441149"/>
          </a:xfrm>
          <a:prstGeom prst="rect">
            <a:avLst/>
          </a:prstGeom>
        </p:spPr>
      </p:pic>
      <p:cxnSp>
        <p:nvCxnSpPr>
          <p:cNvPr id="6" name="Straight Arrow Connector 5">
            <a:extLst>
              <a:ext uri="{FF2B5EF4-FFF2-40B4-BE49-F238E27FC236}">
                <a16:creationId xmlns:a16="http://schemas.microsoft.com/office/drawing/2014/main" id="{2F22C7A9-9E17-894E-87B7-1C6873E7AA67}"/>
              </a:ext>
            </a:extLst>
          </p:cNvPr>
          <p:cNvCxnSpPr/>
          <p:nvPr/>
        </p:nvCxnSpPr>
        <p:spPr bwMode="auto">
          <a:xfrm flipH="1" flipV="1">
            <a:off x="6818243" y="5237922"/>
            <a:ext cx="526774" cy="795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8746F1AC-B27F-384B-82EB-26FD3F1C1972}"/>
              </a:ext>
            </a:extLst>
          </p:cNvPr>
          <p:cNvCxnSpPr/>
          <p:nvPr/>
        </p:nvCxnSpPr>
        <p:spPr bwMode="auto">
          <a:xfrm flipH="1" flipV="1">
            <a:off x="5688495" y="5062331"/>
            <a:ext cx="526774" cy="795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C497AD4B-081D-4B48-AB16-38C254EBA418}"/>
              </a:ext>
            </a:extLst>
          </p:cNvPr>
          <p:cNvCxnSpPr/>
          <p:nvPr/>
        </p:nvCxnSpPr>
        <p:spPr bwMode="auto">
          <a:xfrm flipH="1" flipV="1">
            <a:off x="1567069" y="4389783"/>
            <a:ext cx="526774" cy="7951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3716915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32834" name="Picture 2" descr="newc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645"/>
            <a:ext cx="6000750" cy="656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2835" name="Freeform 3"/>
          <p:cNvSpPr>
            <a:spLocks/>
          </p:cNvSpPr>
          <p:nvPr/>
        </p:nvSpPr>
        <p:spPr bwMode="auto">
          <a:xfrm rot="-764698">
            <a:off x="5318125" y="4292600"/>
            <a:ext cx="990600" cy="990600"/>
          </a:xfrm>
          <a:custGeom>
            <a:avLst/>
            <a:gdLst>
              <a:gd name="T0" fmla="*/ 2147483647 w 912"/>
              <a:gd name="T1" fmla="*/ 2147483647 h 912"/>
              <a:gd name="T2" fmla="*/ 2147483647 w 912"/>
              <a:gd name="T3" fmla="*/ 2147483647 h 912"/>
              <a:gd name="T4" fmla="*/ 2147483647 w 912"/>
              <a:gd name="T5" fmla="*/ 2147483647 h 912"/>
              <a:gd name="T6" fmla="*/ 0 w 912"/>
              <a:gd name="T7" fmla="*/ 2147483647 h 912"/>
              <a:gd name="T8" fmla="*/ 2147483647 w 912"/>
              <a:gd name="T9" fmla="*/ 2147483647 h 912"/>
              <a:gd name="T10" fmla="*/ 2147483647 w 912"/>
              <a:gd name="T11" fmla="*/ 0 h 912"/>
              <a:gd name="T12" fmla="*/ 2147483647 w 912"/>
              <a:gd name="T13" fmla="*/ 2147483647 h 912"/>
              <a:gd name="T14" fmla="*/ 2147483647 w 912"/>
              <a:gd name="T15" fmla="*/ 2147483647 h 912"/>
              <a:gd name="T16" fmla="*/ 2147483647 w 912"/>
              <a:gd name="T17" fmla="*/ 2147483647 h 9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2"/>
              <a:gd name="T28" fmla="*/ 0 h 912"/>
              <a:gd name="T29" fmla="*/ 912 w 912"/>
              <a:gd name="T30" fmla="*/ 912 h 9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2" h="912">
                <a:moveTo>
                  <a:pt x="912" y="912"/>
                </a:moveTo>
                <a:lnTo>
                  <a:pt x="96" y="528"/>
                </a:lnTo>
                <a:lnTo>
                  <a:pt x="624" y="672"/>
                </a:lnTo>
                <a:lnTo>
                  <a:pt x="0" y="96"/>
                </a:lnTo>
                <a:lnTo>
                  <a:pt x="672" y="624"/>
                </a:lnTo>
                <a:lnTo>
                  <a:pt x="288" y="0"/>
                </a:lnTo>
                <a:lnTo>
                  <a:pt x="720" y="624"/>
                </a:lnTo>
                <a:lnTo>
                  <a:pt x="624" y="192"/>
                </a:lnTo>
                <a:lnTo>
                  <a:pt x="912" y="912"/>
                </a:lnTo>
                <a:close/>
              </a:path>
            </a:pathLst>
          </a:custGeom>
          <a:solidFill>
            <a:schemeClr val="bg1"/>
          </a:solidFill>
          <a:ln w="9525">
            <a:solidFill>
              <a:schemeClr val="bg1"/>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32837" name="Rectangle 5"/>
          <p:cNvSpPr>
            <a:spLocks noChangeArrowheads="1"/>
          </p:cNvSpPr>
          <p:nvPr/>
        </p:nvSpPr>
        <p:spPr bwMode="auto">
          <a:xfrm>
            <a:off x="0" y="5959475"/>
            <a:ext cx="7924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ＭＳ Ｐゴシック" charset="0"/>
                <a:cs typeface="ＭＳ Ｐゴシック" charset="0"/>
              </a:rPr>
              <a:t> lattice of photomultipliers</a:t>
            </a:r>
          </a:p>
        </p:txBody>
      </p:sp>
      <p:sp>
        <p:nvSpPr>
          <p:cNvPr id="632845" name="Line 9"/>
          <p:cNvSpPr>
            <a:spLocks noChangeShapeType="1"/>
          </p:cNvSpPr>
          <p:nvPr/>
        </p:nvSpPr>
        <p:spPr bwMode="auto">
          <a:xfrm rot="1920000">
            <a:off x="6086890" y="6075712"/>
            <a:ext cx="3568700" cy="0"/>
          </a:xfrm>
          <a:prstGeom prst="line">
            <a:avLst/>
          </a:prstGeom>
          <a:noFill/>
          <a:ln w="38100">
            <a:solidFill>
              <a:schemeClr val="bg1"/>
            </a:solidFill>
            <a:prstDash val="sysDot"/>
            <a:round/>
            <a:headEnd/>
            <a:tailEnd/>
          </a:ln>
          <a:extLst>
            <a:ext uri="{909E8E84-426E-40dd-AFC4-6F175D3DCCD1}">
              <a14:hiddenFill xmlns:a14="http://schemas.microsoft.com/office/drawing/2010/main" xmlns="">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32840" name="Text Box 10"/>
          <p:cNvSpPr txBox="1">
            <a:spLocks noChangeArrowheads="1"/>
          </p:cNvSpPr>
          <p:nvPr/>
        </p:nvSpPr>
        <p:spPr bwMode="auto">
          <a:xfrm>
            <a:off x="6460385" y="6060007"/>
            <a:ext cx="129875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ＭＳ Ｐゴシック" charset="0"/>
              </a:rPr>
              <a:t>neutrino</a:t>
            </a:r>
          </a:p>
        </p:txBody>
      </p:sp>
      <p:sp>
        <p:nvSpPr>
          <p:cNvPr id="632841" name="Rectangle 11"/>
          <p:cNvSpPr>
            <a:spLocks noChangeArrowheads="1"/>
          </p:cNvSpPr>
          <p:nvPr/>
        </p:nvSpPr>
        <p:spPr bwMode="auto">
          <a:xfrm>
            <a:off x="4253648" y="3223842"/>
            <a:ext cx="487665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ＭＳ Ｐゴシック" charset="0"/>
                <a:cs typeface="ＭＳ Ｐゴシック" charset="0"/>
              </a:rPr>
              <a:t>a muon neutrino produces a muon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ＭＳ Ｐゴシック" charset="0"/>
                <a:cs typeface="ＭＳ Ｐゴシック" charset="0"/>
              </a:rPr>
              <a:t>with a range of kilometers</a:t>
            </a:r>
          </a:p>
        </p:txBody>
      </p:sp>
      <p:pic>
        <p:nvPicPr>
          <p:cNvPr id="3" name="Picture 2">
            <a:extLst>
              <a:ext uri="{FF2B5EF4-FFF2-40B4-BE49-F238E27FC236}">
                <a16:creationId xmlns:a16="http://schemas.microsoft.com/office/drawing/2014/main" id="{4FBE735E-3A3C-F346-8CA3-5FADFC64EFD1}"/>
              </a:ext>
            </a:extLst>
          </p:cNvPr>
          <p:cNvPicPr>
            <a:picLocks noChangeAspect="1"/>
          </p:cNvPicPr>
          <p:nvPr/>
        </p:nvPicPr>
        <p:blipFill>
          <a:blip r:embed="rId4"/>
          <a:stretch>
            <a:fillRect/>
          </a:stretch>
        </p:blipFill>
        <p:spPr>
          <a:xfrm>
            <a:off x="6405791" y="383645"/>
            <a:ext cx="2216210" cy="1904945"/>
          </a:xfrm>
          <a:prstGeom prst="rect">
            <a:avLst/>
          </a:prstGeom>
          <a:ln>
            <a:solidFill>
              <a:schemeClr val="accent2"/>
            </a:solidFill>
          </a:ln>
          <a:effectLst>
            <a:softEdge rad="101600"/>
          </a:effectLst>
        </p:spPr>
      </p:pic>
      <p:cxnSp>
        <p:nvCxnSpPr>
          <p:cNvPr id="5" name="Straight Arrow Connector 4">
            <a:extLst>
              <a:ext uri="{FF2B5EF4-FFF2-40B4-BE49-F238E27FC236}">
                <a16:creationId xmlns:a16="http://schemas.microsoft.com/office/drawing/2014/main" id="{C0EAD9CE-EB84-DA49-AD46-1725BBE80487}"/>
              </a:ext>
            </a:extLst>
          </p:cNvPr>
          <p:cNvCxnSpPr>
            <a:cxnSpLocks/>
            <a:stCxn id="632845" idx="0"/>
          </p:cNvCxnSpPr>
          <p:nvPr/>
        </p:nvCxnSpPr>
        <p:spPr>
          <a:xfrm flipH="1" flipV="1">
            <a:off x="2220689" y="2578195"/>
            <a:ext cx="4137336" cy="2551956"/>
          </a:xfrm>
          <a:prstGeom prst="straightConnector1">
            <a:avLst/>
          </a:prstGeom>
          <a:ln w="5715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0617868"/>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A777CB-7985-B947-BE2E-AC9FF37AA0DF}"/>
              </a:ext>
            </a:extLst>
          </p:cNvPr>
          <p:cNvSpPr txBox="1"/>
          <p:nvPr/>
        </p:nvSpPr>
        <p:spPr>
          <a:xfrm>
            <a:off x="152399" y="170330"/>
            <a:ext cx="701063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IC190331: 5300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TeV</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deposited inside the detector</a:t>
            </a:r>
          </a:p>
        </p:txBody>
      </p:sp>
      <p:sp>
        <p:nvSpPr>
          <p:cNvPr id="4" name="TextBox 3">
            <a:extLst>
              <a:ext uri="{FF2B5EF4-FFF2-40B4-BE49-F238E27FC236}">
                <a16:creationId xmlns:a16="http://schemas.microsoft.com/office/drawing/2014/main" id="{8D8F19C9-437F-DE47-9D71-A7A084FD0C1D}"/>
              </a:ext>
            </a:extLst>
          </p:cNvPr>
          <p:cNvSpPr txBox="1"/>
          <p:nvPr/>
        </p:nvSpPr>
        <p:spPr>
          <a:xfrm>
            <a:off x="152399" y="6275295"/>
            <a:ext cx="473238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initial neutrino energy 10~20 </a:t>
            </a:r>
            <a:r>
              <a:rPr kumimoji="0" lang="en-US" sz="24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PeV</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FC3B2FA-F82B-8C46-B84E-A66868D5E4F6}"/>
              </a:ext>
            </a:extLst>
          </p:cNvPr>
          <p:cNvPicPr>
            <a:picLocks noChangeAspect="1"/>
          </p:cNvPicPr>
          <p:nvPr/>
        </p:nvPicPr>
        <p:blipFill>
          <a:blip r:embed="rId2"/>
          <a:stretch>
            <a:fillRect/>
          </a:stretch>
        </p:blipFill>
        <p:spPr>
          <a:xfrm>
            <a:off x="1351033" y="885602"/>
            <a:ext cx="6441934" cy="5243891"/>
          </a:xfrm>
          <a:prstGeom prst="rect">
            <a:avLst/>
          </a:prstGeom>
        </p:spPr>
      </p:pic>
    </p:spTree>
    <p:extLst>
      <p:ext uri="{BB962C8B-B14F-4D97-AF65-F5344CB8AC3E}">
        <p14:creationId xmlns:p14="http://schemas.microsoft.com/office/powerpoint/2010/main" val="734102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94364" r:id="rId3" imgW="12215873" imgH="9168254" progId="">
                  <p:embed/>
                </p:oleObj>
              </mc:Choice>
              <mc:Fallback>
                <p:oleObj r:id="rId3" imgW="12215873" imgH="9168254" progId="">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1" name="TextBox 10"/>
          <p:cNvSpPr txBox="1"/>
          <p:nvPr/>
        </p:nvSpPr>
        <p:spPr>
          <a:xfrm>
            <a:off x="319553" y="5811094"/>
            <a:ext cx="3762568"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total energy measurement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 all flavors, all sky</a:t>
            </a:r>
          </a:p>
        </p:txBody>
      </p:sp>
      <p:pic>
        <p:nvPicPr>
          <p:cNvPr id="3" name="Picture 2"/>
          <p:cNvPicPr>
            <a:picLocks noChangeAspect="1"/>
          </p:cNvPicPr>
          <p:nvPr/>
        </p:nvPicPr>
        <p:blipFill>
          <a:blip r:embed="rId5"/>
          <a:stretch>
            <a:fillRect/>
          </a:stretch>
        </p:blipFill>
        <p:spPr>
          <a:xfrm>
            <a:off x="0" y="1308100"/>
            <a:ext cx="9144000" cy="4228113"/>
          </a:xfrm>
          <a:prstGeom prst="rect">
            <a:avLst/>
          </a:prstGeom>
        </p:spPr>
      </p:pic>
      <p:sp>
        <p:nvSpPr>
          <p:cNvPr id="9" name="TextBox 8"/>
          <p:cNvSpPr txBox="1"/>
          <p:nvPr/>
        </p:nvSpPr>
        <p:spPr>
          <a:xfrm>
            <a:off x="880361" y="243712"/>
            <a:ext cx="3044423"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neutrinos interacting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inside the detector</a:t>
            </a:r>
          </a:p>
        </p:txBody>
      </p:sp>
      <p:sp>
        <p:nvSpPr>
          <p:cNvPr id="12" name="Rectangle 11"/>
          <p:cNvSpPr/>
          <p:nvPr/>
        </p:nvSpPr>
        <p:spPr>
          <a:xfrm>
            <a:off x="4598140" y="5801785"/>
            <a:ext cx="4572000" cy="830997"/>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astronomy: angular resolution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Arial"/>
              </a:rPr>
              <a:t>superior (0.2~0.4</a:t>
            </a:r>
            <a:r>
              <a:rPr kumimoji="0" lang="en-US" sz="2400" b="0" i="0" u="none" strike="noStrike" kern="1200" cap="none" spc="0" normalizeH="0" baseline="30000" noProof="0" dirty="0">
                <a:ln>
                  <a:noFill/>
                </a:ln>
                <a:solidFill>
                  <a:srgbClr val="FFFFFF"/>
                </a:solidFill>
                <a:effectLst/>
                <a:uLnTx/>
                <a:uFillTx/>
                <a:latin typeface="Arial"/>
                <a:ea typeface="+mn-ea"/>
                <a:cs typeface="Arial"/>
              </a:rPr>
              <a:t>o</a:t>
            </a:r>
            <a:r>
              <a:rPr kumimoji="0" lang="en-US" sz="2400" b="0" i="0" u="none" strike="noStrike" kern="1200" cap="none" spc="0" normalizeH="0" baseline="0" noProof="0" dirty="0">
                <a:ln>
                  <a:noFill/>
                </a:ln>
                <a:solidFill>
                  <a:srgbClr val="FFFFFF"/>
                </a:solidFill>
                <a:effectLst/>
                <a:uLnTx/>
                <a:uFillTx/>
                <a:latin typeface="Arial"/>
                <a:ea typeface="+mn-ea"/>
                <a:cs typeface="Arial"/>
              </a:rPr>
              <a:t>)</a:t>
            </a:r>
          </a:p>
        </p:txBody>
      </p:sp>
      <p:sp>
        <p:nvSpPr>
          <p:cNvPr id="4" name="TextBox 3">
            <a:extLst>
              <a:ext uri="{FF2B5EF4-FFF2-40B4-BE49-F238E27FC236}">
                <a16:creationId xmlns:a16="http://schemas.microsoft.com/office/drawing/2014/main" id="{B0665053-EAFB-474C-8B00-97315A21DE2B}"/>
              </a:ext>
            </a:extLst>
          </p:cNvPr>
          <p:cNvSpPr txBox="1"/>
          <p:nvPr/>
        </p:nvSpPr>
        <p:spPr>
          <a:xfrm>
            <a:off x="5413565" y="243711"/>
            <a:ext cx="285366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muon neutrinos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filtered by the Earth</a:t>
            </a:r>
          </a:p>
        </p:txBody>
      </p:sp>
    </p:spTree>
    <p:extLst>
      <p:ext uri="{BB962C8B-B14F-4D97-AF65-F5344CB8AC3E}">
        <p14:creationId xmlns:p14="http://schemas.microsoft.com/office/powerpoint/2010/main" val="1533114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Event_Sca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0"/>
            <a:ext cx="7715250" cy="6858000"/>
          </a:xfrm>
          <a:prstGeom prst="rect">
            <a:avLst/>
          </a:prstGeom>
        </p:spPr>
      </p:pic>
      <p:sp>
        <p:nvSpPr>
          <p:cNvPr id="2" name="TextBox 1"/>
          <p:cNvSpPr txBox="1"/>
          <p:nvPr/>
        </p:nvSpPr>
        <p:spPr>
          <a:xfrm>
            <a:off x="317500" y="5723262"/>
            <a:ext cx="8502649" cy="954107"/>
          </a:xfrm>
          <a:prstGeom prst="rect">
            <a:avLst/>
          </a:prstGeom>
          <a:noFill/>
        </p:spPr>
        <p:txBody>
          <a:bodyPr wrap="none" rtlCol="0">
            <a:spAutoFit/>
          </a:bodyPr>
          <a:lstStyle/>
          <a:p>
            <a:pPr algn="ctr" defTabSz="457200"/>
            <a:r>
              <a:rPr lang="en-US" sz="2800" dirty="0">
                <a:solidFill>
                  <a:prstClr val="white"/>
                </a:solidFill>
                <a:latin typeface="Arial"/>
                <a:cs typeface="Arial"/>
              </a:rPr>
              <a:t>Cherenkov radiation from </a:t>
            </a:r>
            <a:r>
              <a:rPr lang="en-US" sz="2800" dirty="0" err="1">
                <a:solidFill>
                  <a:prstClr val="white"/>
                </a:solidFill>
                <a:latin typeface="Arial"/>
                <a:cs typeface="Arial"/>
              </a:rPr>
              <a:t>PeV</a:t>
            </a:r>
            <a:r>
              <a:rPr lang="en-US" sz="2800" dirty="0">
                <a:solidFill>
                  <a:prstClr val="white"/>
                </a:solidFill>
                <a:latin typeface="Arial"/>
                <a:cs typeface="Arial"/>
              </a:rPr>
              <a:t> electron (tau) shower</a:t>
            </a:r>
          </a:p>
          <a:p>
            <a:pPr algn="ctr" defTabSz="457200"/>
            <a:r>
              <a:rPr lang="en-US" sz="2800" dirty="0">
                <a:solidFill>
                  <a:prstClr val="white"/>
                </a:solidFill>
                <a:latin typeface="Arial"/>
                <a:cs typeface="Arial"/>
              </a:rPr>
              <a:t>&gt; 300 sensors &gt; 100,000 pe reconstructed to 2 </a:t>
            </a:r>
            <a:r>
              <a:rPr lang="en-US" sz="2800" dirty="0" err="1">
                <a:solidFill>
                  <a:prstClr val="white"/>
                </a:solidFill>
                <a:latin typeface="Arial"/>
                <a:cs typeface="Arial"/>
              </a:rPr>
              <a:t>nsec</a:t>
            </a:r>
            <a:endParaRPr lang="en-US" sz="2800" dirty="0">
              <a:solidFill>
                <a:prstClr val="white"/>
              </a:solidFill>
              <a:latin typeface="Arial"/>
              <a:cs typeface="Arial"/>
            </a:endParaRPr>
          </a:p>
        </p:txBody>
      </p:sp>
    </p:spTree>
    <p:extLst>
      <p:ext uri="{BB962C8B-B14F-4D97-AF65-F5344CB8AC3E}">
        <p14:creationId xmlns:p14="http://schemas.microsoft.com/office/powerpoint/2010/main" val="166779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9FE0ED-AFEB-2843-9229-6997D8EE6865}"/>
              </a:ext>
            </a:extLst>
          </p:cNvPr>
          <p:cNvPicPr>
            <a:picLocks noChangeAspect="1"/>
          </p:cNvPicPr>
          <p:nvPr/>
        </p:nvPicPr>
        <p:blipFill>
          <a:blip r:embed="rId2"/>
          <a:stretch>
            <a:fillRect/>
          </a:stretch>
        </p:blipFill>
        <p:spPr>
          <a:xfrm>
            <a:off x="304800" y="889000"/>
            <a:ext cx="8534400" cy="5080000"/>
          </a:xfrm>
          <a:prstGeom prst="rect">
            <a:avLst/>
          </a:prstGeom>
        </p:spPr>
      </p:pic>
      <p:sp>
        <p:nvSpPr>
          <p:cNvPr id="3" name="TextBox 2">
            <a:extLst>
              <a:ext uri="{FF2B5EF4-FFF2-40B4-BE49-F238E27FC236}">
                <a16:creationId xmlns:a16="http://schemas.microsoft.com/office/drawing/2014/main" id="{8B03142F-16D1-C34F-9ED0-42A66254EF4B}"/>
              </a:ext>
            </a:extLst>
          </p:cNvPr>
          <p:cNvSpPr txBox="1"/>
          <p:nvPr/>
        </p:nvSpPr>
        <p:spPr>
          <a:xfrm>
            <a:off x="396510" y="331774"/>
            <a:ext cx="3746538" cy="461665"/>
          </a:xfrm>
          <a:prstGeom prst="rect">
            <a:avLst/>
          </a:prstGeom>
          <a:solidFill>
            <a:schemeClr val="tx1">
              <a:lumMod val="7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electron and tau neutrinos</a:t>
            </a:r>
          </a:p>
        </p:txBody>
      </p:sp>
      <p:cxnSp>
        <p:nvCxnSpPr>
          <p:cNvPr id="5" name="Straight Arrow Connector 4">
            <a:extLst>
              <a:ext uri="{FF2B5EF4-FFF2-40B4-BE49-F238E27FC236}">
                <a16:creationId xmlns:a16="http://schemas.microsoft.com/office/drawing/2014/main" id="{228410D5-B737-ED4E-B7F1-75FD7D4DFD71}"/>
              </a:ext>
            </a:extLst>
          </p:cNvPr>
          <p:cNvCxnSpPr>
            <a:cxnSpLocks/>
          </p:cNvCxnSpPr>
          <p:nvPr/>
        </p:nvCxnSpPr>
        <p:spPr bwMode="auto">
          <a:xfrm flipV="1">
            <a:off x="3083857" y="806826"/>
            <a:ext cx="0" cy="2206398"/>
          </a:xfrm>
          <a:prstGeom prst="straightConnector1">
            <a:avLst/>
          </a:prstGeom>
          <a:solidFill>
            <a:schemeClr val="accent1"/>
          </a:solidFill>
          <a:ln w="38100" cap="flat" cmpd="sng" algn="ctr">
            <a:solidFill>
              <a:schemeClr val="bg2"/>
            </a:solidFill>
            <a:prstDash val="solid"/>
            <a:round/>
            <a:headEnd type="none" w="med" len="med"/>
            <a:tailEnd type="triangle"/>
          </a:ln>
          <a:effectLst/>
        </p:spPr>
      </p:cxnSp>
      <p:sp>
        <p:nvSpPr>
          <p:cNvPr id="8" name="TextBox 7">
            <a:extLst>
              <a:ext uri="{FF2B5EF4-FFF2-40B4-BE49-F238E27FC236}">
                <a16:creationId xmlns:a16="http://schemas.microsoft.com/office/drawing/2014/main" id="{B7DCD78A-C200-2A45-970F-A0C90B058E2F}"/>
              </a:ext>
            </a:extLst>
          </p:cNvPr>
          <p:cNvSpPr txBox="1"/>
          <p:nvPr/>
        </p:nvSpPr>
        <p:spPr>
          <a:xfrm>
            <a:off x="4437529" y="6064561"/>
            <a:ext cx="2308645" cy="461665"/>
          </a:xfrm>
          <a:prstGeom prst="rect">
            <a:avLst/>
          </a:prstGeom>
          <a:solidFill>
            <a:schemeClr val="tx1">
              <a:lumMod val="7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muon neutrinos</a:t>
            </a:r>
          </a:p>
        </p:txBody>
      </p:sp>
      <p:cxnSp>
        <p:nvCxnSpPr>
          <p:cNvPr id="9" name="Straight Arrow Connector 8">
            <a:extLst>
              <a:ext uri="{FF2B5EF4-FFF2-40B4-BE49-F238E27FC236}">
                <a16:creationId xmlns:a16="http://schemas.microsoft.com/office/drawing/2014/main" id="{9BD08366-6A01-6B41-BE28-817EE6ED1889}"/>
              </a:ext>
            </a:extLst>
          </p:cNvPr>
          <p:cNvCxnSpPr>
            <a:cxnSpLocks/>
          </p:cNvCxnSpPr>
          <p:nvPr/>
        </p:nvCxnSpPr>
        <p:spPr bwMode="auto">
          <a:xfrm flipV="1">
            <a:off x="5118845" y="3928713"/>
            <a:ext cx="0" cy="2135848"/>
          </a:xfrm>
          <a:prstGeom prst="straightConnector1">
            <a:avLst/>
          </a:prstGeom>
          <a:solidFill>
            <a:schemeClr val="accent1"/>
          </a:solidFill>
          <a:ln w="38100" cap="flat" cmpd="sng" algn="ctr">
            <a:solidFill>
              <a:schemeClr val="bg2"/>
            </a:solidFill>
            <a:prstDash val="solid"/>
            <a:round/>
            <a:headEnd type="none" w="med" len="med"/>
            <a:tailEnd type="triangle"/>
          </a:ln>
          <a:effectLst/>
        </p:spPr>
      </p:cxnSp>
      <p:pic>
        <p:nvPicPr>
          <p:cNvPr id="4" name="Picture 3">
            <a:extLst>
              <a:ext uri="{FF2B5EF4-FFF2-40B4-BE49-F238E27FC236}">
                <a16:creationId xmlns:a16="http://schemas.microsoft.com/office/drawing/2014/main" id="{37F93DB3-FAB9-9B4C-875D-039C8D3606EA}"/>
              </a:ext>
            </a:extLst>
          </p:cNvPr>
          <p:cNvPicPr>
            <a:picLocks noChangeAspect="1"/>
          </p:cNvPicPr>
          <p:nvPr/>
        </p:nvPicPr>
        <p:blipFill>
          <a:blip r:embed="rId3"/>
          <a:stretch>
            <a:fillRect/>
          </a:stretch>
        </p:blipFill>
        <p:spPr>
          <a:xfrm>
            <a:off x="7183707" y="164651"/>
            <a:ext cx="1655493" cy="795910"/>
          </a:xfrm>
          <a:prstGeom prst="rect">
            <a:avLst/>
          </a:prstGeom>
        </p:spPr>
      </p:pic>
    </p:spTree>
    <p:extLst>
      <p:ext uri="{BB962C8B-B14F-4D97-AF65-F5344CB8AC3E}">
        <p14:creationId xmlns:p14="http://schemas.microsoft.com/office/powerpoint/2010/main" val="276719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9FE0ED-AFEB-2843-9229-6997D8EE6865}"/>
              </a:ext>
            </a:extLst>
          </p:cNvPr>
          <p:cNvPicPr>
            <a:picLocks noChangeAspect="1"/>
          </p:cNvPicPr>
          <p:nvPr/>
        </p:nvPicPr>
        <p:blipFill>
          <a:blip r:embed="rId2"/>
          <a:stretch>
            <a:fillRect/>
          </a:stretch>
        </p:blipFill>
        <p:spPr>
          <a:xfrm>
            <a:off x="304800" y="889000"/>
            <a:ext cx="8534400" cy="5080000"/>
          </a:xfrm>
          <a:prstGeom prst="rect">
            <a:avLst/>
          </a:prstGeom>
        </p:spPr>
      </p:pic>
      <p:sp>
        <p:nvSpPr>
          <p:cNvPr id="3" name="TextBox 2">
            <a:extLst>
              <a:ext uri="{FF2B5EF4-FFF2-40B4-BE49-F238E27FC236}">
                <a16:creationId xmlns:a16="http://schemas.microsoft.com/office/drawing/2014/main" id="{8B03142F-16D1-C34F-9ED0-42A66254EF4B}"/>
              </a:ext>
            </a:extLst>
          </p:cNvPr>
          <p:cNvSpPr txBox="1"/>
          <p:nvPr/>
        </p:nvSpPr>
        <p:spPr>
          <a:xfrm>
            <a:off x="396510" y="331774"/>
            <a:ext cx="3746538" cy="461665"/>
          </a:xfrm>
          <a:prstGeom prst="rect">
            <a:avLst/>
          </a:prstGeom>
          <a:solidFill>
            <a:schemeClr val="tx1">
              <a:lumMod val="7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electron and tau neutrinos</a:t>
            </a:r>
          </a:p>
        </p:txBody>
      </p:sp>
      <p:cxnSp>
        <p:nvCxnSpPr>
          <p:cNvPr id="5" name="Straight Arrow Connector 4">
            <a:extLst>
              <a:ext uri="{FF2B5EF4-FFF2-40B4-BE49-F238E27FC236}">
                <a16:creationId xmlns:a16="http://schemas.microsoft.com/office/drawing/2014/main" id="{228410D5-B737-ED4E-B7F1-75FD7D4DFD71}"/>
              </a:ext>
            </a:extLst>
          </p:cNvPr>
          <p:cNvCxnSpPr>
            <a:cxnSpLocks/>
          </p:cNvCxnSpPr>
          <p:nvPr/>
        </p:nvCxnSpPr>
        <p:spPr bwMode="auto">
          <a:xfrm flipV="1">
            <a:off x="3083857" y="806826"/>
            <a:ext cx="0" cy="2206398"/>
          </a:xfrm>
          <a:prstGeom prst="straightConnector1">
            <a:avLst/>
          </a:prstGeom>
          <a:solidFill>
            <a:schemeClr val="accent1"/>
          </a:solidFill>
          <a:ln w="38100" cap="flat" cmpd="sng" algn="ctr">
            <a:solidFill>
              <a:schemeClr val="bg2"/>
            </a:solidFill>
            <a:prstDash val="solid"/>
            <a:round/>
            <a:headEnd type="none" w="med" len="med"/>
            <a:tailEnd type="triangle"/>
          </a:ln>
          <a:effectLst/>
        </p:spPr>
      </p:cxnSp>
      <p:sp>
        <p:nvSpPr>
          <p:cNvPr id="8" name="TextBox 7">
            <a:extLst>
              <a:ext uri="{FF2B5EF4-FFF2-40B4-BE49-F238E27FC236}">
                <a16:creationId xmlns:a16="http://schemas.microsoft.com/office/drawing/2014/main" id="{B7DCD78A-C200-2A45-970F-A0C90B058E2F}"/>
              </a:ext>
            </a:extLst>
          </p:cNvPr>
          <p:cNvSpPr txBox="1"/>
          <p:nvPr/>
        </p:nvSpPr>
        <p:spPr>
          <a:xfrm>
            <a:off x="4437529" y="6064561"/>
            <a:ext cx="2308645" cy="461665"/>
          </a:xfrm>
          <a:prstGeom prst="rect">
            <a:avLst/>
          </a:prstGeom>
          <a:solidFill>
            <a:schemeClr val="tx1">
              <a:lumMod val="7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muon neutrinos</a:t>
            </a:r>
          </a:p>
        </p:txBody>
      </p:sp>
      <p:cxnSp>
        <p:nvCxnSpPr>
          <p:cNvPr id="9" name="Straight Arrow Connector 8">
            <a:extLst>
              <a:ext uri="{FF2B5EF4-FFF2-40B4-BE49-F238E27FC236}">
                <a16:creationId xmlns:a16="http://schemas.microsoft.com/office/drawing/2014/main" id="{9BD08366-6A01-6B41-BE28-817EE6ED1889}"/>
              </a:ext>
            </a:extLst>
          </p:cNvPr>
          <p:cNvCxnSpPr>
            <a:cxnSpLocks/>
          </p:cNvCxnSpPr>
          <p:nvPr/>
        </p:nvCxnSpPr>
        <p:spPr bwMode="auto">
          <a:xfrm flipV="1">
            <a:off x="5118845" y="3928713"/>
            <a:ext cx="0" cy="2135848"/>
          </a:xfrm>
          <a:prstGeom prst="straightConnector1">
            <a:avLst/>
          </a:prstGeom>
          <a:solidFill>
            <a:schemeClr val="accent1"/>
          </a:solidFill>
          <a:ln w="38100" cap="flat" cmpd="sng" algn="ctr">
            <a:solidFill>
              <a:schemeClr val="bg2"/>
            </a:solidFill>
            <a:prstDash val="solid"/>
            <a:round/>
            <a:headEnd type="none" w="med" len="med"/>
            <a:tailEnd type="triangle"/>
          </a:ln>
          <a:effectLst/>
        </p:spPr>
      </p:cxnSp>
      <p:pic>
        <p:nvPicPr>
          <p:cNvPr id="4" name="Picture 3">
            <a:extLst>
              <a:ext uri="{FF2B5EF4-FFF2-40B4-BE49-F238E27FC236}">
                <a16:creationId xmlns:a16="http://schemas.microsoft.com/office/drawing/2014/main" id="{6E822C15-C716-3846-8242-F5D647272A7A}"/>
              </a:ext>
            </a:extLst>
          </p:cNvPr>
          <p:cNvPicPr>
            <a:picLocks noChangeAspect="1"/>
          </p:cNvPicPr>
          <p:nvPr/>
        </p:nvPicPr>
        <p:blipFill>
          <a:blip r:embed="rId3"/>
          <a:stretch>
            <a:fillRect/>
          </a:stretch>
        </p:blipFill>
        <p:spPr>
          <a:xfrm>
            <a:off x="4946478" y="0"/>
            <a:ext cx="4197523" cy="3319272"/>
          </a:xfrm>
          <a:prstGeom prst="rect">
            <a:avLst/>
          </a:prstGeom>
        </p:spPr>
      </p:pic>
      <p:cxnSp>
        <p:nvCxnSpPr>
          <p:cNvPr id="10" name="Straight Arrow Connector 9">
            <a:extLst>
              <a:ext uri="{FF2B5EF4-FFF2-40B4-BE49-F238E27FC236}">
                <a16:creationId xmlns:a16="http://schemas.microsoft.com/office/drawing/2014/main" id="{26F88C43-BA32-A14D-84EF-3DCE6F853D74}"/>
              </a:ext>
            </a:extLst>
          </p:cNvPr>
          <p:cNvCxnSpPr>
            <a:cxnSpLocks/>
          </p:cNvCxnSpPr>
          <p:nvPr/>
        </p:nvCxnSpPr>
        <p:spPr bwMode="auto">
          <a:xfrm flipV="1">
            <a:off x="5108899" y="3319272"/>
            <a:ext cx="0" cy="664306"/>
          </a:xfrm>
          <a:prstGeom prst="straightConnector1">
            <a:avLst/>
          </a:prstGeom>
          <a:solidFill>
            <a:schemeClr val="accent1"/>
          </a:solidFill>
          <a:ln w="38100" cap="flat" cmpd="sng" algn="ctr">
            <a:solidFill>
              <a:schemeClr val="bg2"/>
            </a:solidFill>
            <a:prstDash val="solid"/>
            <a:round/>
            <a:headEnd type="none" w="med" len="med"/>
            <a:tailEnd type="triangle"/>
          </a:ln>
          <a:effectLst/>
        </p:spPr>
      </p:cxnSp>
      <p:sp>
        <p:nvSpPr>
          <p:cNvPr id="7" name="TextBox 6">
            <a:extLst>
              <a:ext uri="{FF2B5EF4-FFF2-40B4-BE49-F238E27FC236}">
                <a16:creationId xmlns:a16="http://schemas.microsoft.com/office/drawing/2014/main" id="{12DDA6EC-4510-C148-AF19-689A7BA459B1}"/>
              </a:ext>
            </a:extLst>
          </p:cNvPr>
          <p:cNvSpPr txBox="1"/>
          <p:nvPr/>
        </p:nvSpPr>
        <p:spPr>
          <a:xfrm>
            <a:off x="7293266" y="242669"/>
            <a:ext cx="1758815" cy="1200329"/>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events vs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truncated 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GeV:</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&gt;120 cosmic </a:t>
            </a:r>
            <a:r>
              <a:rPr kumimoji="0" lang="en-US" sz="1800" b="0" i="0" u="none" strike="noStrike" kern="1200" cap="none" spc="0" normalizeH="0" baseline="0" noProof="0" dirty="0">
                <a:ln>
                  <a:noFill/>
                </a:ln>
                <a:solidFill>
                  <a:srgbClr val="000000"/>
                </a:solidFill>
                <a:effectLst/>
                <a:uLnTx/>
                <a:uFillTx/>
                <a:latin typeface="Symbol" pitchFamily="2" charset="2"/>
                <a:ea typeface="+mn-ea"/>
                <a:cs typeface="Arial" panose="020B0604020202020204" pitchFamily="34" charset="0"/>
              </a:rPr>
              <a:t>n</a:t>
            </a:r>
            <a:r>
              <a:rPr kumimoji="0" lang="en-US" sz="1800" b="0" i="0" u="none" strike="noStrike" kern="1200" cap="none" spc="0" normalizeH="0" baseline="-25000" noProof="0" dirty="0">
                <a:ln>
                  <a:noFill/>
                </a:ln>
                <a:solidFill>
                  <a:srgbClr val="000000"/>
                </a:solidFill>
                <a:effectLst/>
                <a:uLnTx/>
                <a:uFillTx/>
                <a:latin typeface="Symbol" pitchFamily="2" charset="2"/>
                <a:ea typeface="+mn-ea"/>
                <a:cs typeface="Arial" panose="020B0604020202020204" pitchFamily="34" charset="0"/>
              </a:rPr>
              <a:t>m</a:t>
            </a:r>
          </a:p>
        </p:txBody>
      </p:sp>
      <p:sp>
        <p:nvSpPr>
          <p:cNvPr id="11" name="TextBox 10">
            <a:extLst>
              <a:ext uri="{FF2B5EF4-FFF2-40B4-BE49-F238E27FC236}">
                <a16:creationId xmlns:a16="http://schemas.microsoft.com/office/drawing/2014/main" id="{CF24FB74-067F-C843-985E-4C8E314D9C3D}"/>
              </a:ext>
            </a:extLst>
          </p:cNvPr>
          <p:cNvSpPr txBox="1"/>
          <p:nvPr/>
        </p:nvSpPr>
        <p:spPr>
          <a:xfrm>
            <a:off x="5591851" y="2837982"/>
            <a:ext cx="52610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sp>
        <p:nvSpPr>
          <p:cNvPr id="12" name="Rectangle 11">
            <a:extLst>
              <a:ext uri="{FF2B5EF4-FFF2-40B4-BE49-F238E27FC236}">
                <a16:creationId xmlns:a16="http://schemas.microsoft.com/office/drawing/2014/main" id="{049241B4-C865-A24E-9421-FC76E585DF0B}"/>
              </a:ext>
            </a:extLst>
          </p:cNvPr>
          <p:cNvSpPr/>
          <p:nvPr/>
        </p:nvSpPr>
        <p:spPr>
          <a:xfrm>
            <a:off x="6924944" y="2837982"/>
            <a:ext cx="52610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4</a:t>
            </a:r>
          </a:p>
        </p:txBody>
      </p:sp>
      <p:sp>
        <p:nvSpPr>
          <p:cNvPr id="13" name="Rectangle 12">
            <a:extLst>
              <a:ext uri="{FF2B5EF4-FFF2-40B4-BE49-F238E27FC236}">
                <a16:creationId xmlns:a16="http://schemas.microsoft.com/office/drawing/2014/main" id="{F65FCE55-7E2D-624A-849E-AD60816734E6}"/>
              </a:ext>
            </a:extLst>
          </p:cNvPr>
          <p:cNvSpPr/>
          <p:nvPr/>
        </p:nvSpPr>
        <p:spPr>
          <a:xfrm>
            <a:off x="8172673" y="2837982"/>
            <a:ext cx="52610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6</a:t>
            </a:r>
          </a:p>
        </p:txBody>
      </p:sp>
    </p:spTree>
    <p:extLst>
      <p:ext uri="{BB962C8B-B14F-4D97-AF65-F5344CB8AC3E}">
        <p14:creationId xmlns:p14="http://schemas.microsoft.com/office/powerpoint/2010/main" val="179884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heckerboard(across)">
                                      <p:cBhvr>
                                        <p:cTn id="19" dur="500"/>
                                        <p:tgtEl>
                                          <p:spTgt spid="1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529BA1-E4DC-5045-B6F6-E308B76FC816}"/>
              </a:ext>
            </a:extLst>
          </p:cNvPr>
          <p:cNvPicPr>
            <a:picLocks noChangeAspect="1"/>
          </p:cNvPicPr>
          <p:nvPr/>
        </p:nvPicPr>
        <p:blipFill>
          <a:blip r:embed="rId2"/>
          <a:stretch>
            <a:fillRect/>
          </a:stretch>
        </p:blipFill>
        <p:spPr>
          <a:xfrm>
            <a:off x="450470" y="1281363"/>
            <a:ext cx="8744563" cy="4174958"/>
          </a:xfrm>
          <a:prstGeom prst="rect">
            <a:avLst/>
          </a:prstGeom>
        </p:spPr>
      </p:pic>
      <p:sp>
        <p:nvSpPr>
          <p:cNvPr id="2" name="TextBox 1">
            <a:extLst>
              <a:ext uri="{FF2B5EF4-FFF2-40B4-BE49-F238E27FC236}">
                <a16:creationId xmlns:a16="http://schemas.microsoft.com/office/drawing/2014/main" id="{52493E23-7279-2B46-A98E-5CE3A8688A53}"/>
              </a:ext>
            </a:extLst>
          </p:cNvPr>
          <p:cNvSpPr txBox="1"/>
          <p:nvPr/>
        </p:nvSpPr>
        <p:spPr>
          <a:xfrm>
            <a:off x="186025" y="437684"/>
            <a:ext cx="8759129" cy="830997"/>
          </a:xfrm>
          <a:prstGeom prst="rect">
            <a:avLst/>
          </a:prstGeom>
          <a:solidFill>
            <a:schemeClr val="bg1">
              <a:lumMod val="75000"/>
            </a:schemeClr>
          </a:solidFill>
        </p:spPr>
        <p:txBody>
          <a:bodyPr wrap="none" rtlCol="0">
            <a:spAutoFit/>
          </a:bodyPr>
          <a:lstStyle/>
          <a:p>
            <a:pPr lvl="0" algn="ctr" defTabSz="914400">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evidence for </a:t>
            </a:r>
            <a:r>
              <a:rPr lang="en-US" sz="2400" dirty="0">
                <a:solidFill>
                  <a:srgbClr val="000000"/>
                </a:solidFill>
                <a:latin typeface="Arial" panose="020B0604020202020204" pitchFamily="34" charset="0"/>
                <a:cs typeface="Arial" panose="020B0604020202020204" pitchFamily="34" charset="0"/>
              </a:rPr>
              <a:t>non-uniform </a:t>
            </a:r>
            <a:r>
              <a:rPr lang="en-US" sz="2400" dirty="0" err="1">
                <a:solidFill>
                  <a:srgbClr val="000000"/>
                </a:solidFill>
                <a:latin typeface="Arial" panose="020B0604020202020204" pitchFamily="34" charset="0"/>
                <a:cs typeface="Arial" panose="020B0604020202020204" pitchFamily="34" charset="0"/>
              </a:rPr>
              <a:t>skymap</a:t>
            </a:r>
            <a:r>
              <a:rPr lang="en-US" sz="2400" dirty="0">
                <a:solidFill>
                  <a:srgbClr val="000000"/>
                </a:solidFill>
                <a:latin typeface="Arial" panose="020B0604020202020204" pitchFamily="34" charset="0"/>
                <a:cs typeface="Arial" panose="020B0604020202020204" pitchFamily="34" charset="0"/>
              </a:rPr>
              <a:t> in 10 years of </a:t>
            </a:r>
            <a:r>
              <a:rPr lang="en-US" sz="2400" dirty="0" err="1">
                <a:solidFill>
                  <a:srgbClr val="000000"/>
                </a:solidFill>
                <a:latin typeface="Arial" panose="020B0604020202020204" pitchFamily="34" charset="0"/>
                <a:cs typeface="Arial" panose="020B0604020202020204" pitchFamily="34" charset="0"/>
              </a:rPr>
              <a:t>IceCube</a:t>
            </a:r>
            <a:r>
              <a:rPr lang="en-US" sz="2400" dirty="0">
                <a:solidFill>
                  <a:srgbClr val="000000"/>
                </a:solidFill>
                <a:latin typeface="Arial" panose="020B0604020202020204" pitchFamily="34" charset="0"/>
                <a:cs typeface="Arial" panose="020B0604020202020204" pitchFamily="34" charset="0"/>
              </a:rPr>
              <a:t>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mostly resulting from 4 </a:t>
            </a:r>
            <a:r>
              <a:rPr lang="en-US" sz="2400" dirty="0">
                <a:solidFill>
                  <a:srgbClr val="000000"/>
                </a:solidFill>
                <a:latin typeface="Arial" panose="020B0604020202020204" pitchFamily="34" charset="0"/>
                <a:cs typeface="Arial" panose="020B0604020202020204" pitchFamily="34" charset="0"/>
              </a:rPr>
              <a:t>extragalactic source candidates</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1300EF20-F331-9242-A813-3886FEF616A6}"/>
              </a:ext>
            </a:extLst>
          </p:cNvPr>
          <p:cNvSpPr/>
          <p:nvPr/>
        </p:nvSpPr>
        <p:spPr>
          <a:xfrm>
            <a:off x="-223934" y="5845138"/>
            <a:ext cx="9367934" cy="461665"/>
          </a:xfrm>
          <a:prstGeom prst="rect">
            <a:avLst/>
          </a:prstGeom>
        </p:spPr>
        <p:txBody>
          <a:bodyPr wrap="square">
            <a:spAutoFit/>
          </a:bodyPr>
          <a:lstStyle/>
          <a:p>
            <a:pPr lvl="0" algn="ctr" defTabSz="914400">
              <a:defRPr/>
            </a:pPr>
            <a:r>
              <a:rPr lang="en-US" sz="2400" dirty="0">
                <a:solidFill>
                  <a:srgbClr val="000000"/>
                </a:solidFill>
                <a:latin typeface="Arial" panose="020B0604020202020204" pitchFamily="34" charset="0"/>
                <a:cs typeface="Arial" panose="020B0604020202020204" pitchFamily="34" charset="0"/>
              </a:rPr>
              <a:t>no evidence for neutrinos associated with Galactic sources</a:t>
            </a:r>
          </a:p>
        </p:txBody>
      </p:sp>
    </p:spTree>
    <p:extLst>
      <p:ext uri="{BB962C8B-B14F-4D97-AF65-F5344CB8AC3E}">
        <p14:creationId xmlns:p14="http://schemas.microsoft.com/office/powerpoint/2010/main" val="312838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30" name="Object 2"/>
          <p:cNvGraphicFramePr>
            <a:graphicFrameLocks noChangeAspect="1"/>
          </p:cNvGraphicFramePr>
          <p:nvPr/>
        </p:nvGraphicFramePr>
        <p:xfrm>
          <a:off x="3643" y="-20333"/>
          <a:ext cx="9144000" cy="6862763"/>
        </p:xfrm>
        <a:graphic>
          <a:graphicData uri="http://schemas.openxmlformats.org/presentationml/2006/ole">
            <mc:AlternateContent xmlns:mc="http://schemas.openxmlformats.org/markup-compatibility/2006">
              <mc:Choice xmlns:v="urn:schemas-microsoft-com:vml" Requires="v">
                <p:oleObj spid="_x0000_s31942" r:id="rId4" imgW="12215873" imgH="9168254" progId="">
                  <p:embed/>
                </p:oleObj>
              </mc:Choice>
              <mc:Fallback>
                <p:oleObj r:id="rId4" imgW="12215873" imgH="9168254" progId="">
                  <p:embed/>
                  <p:pic>
                    <p:nvPicPr>
                      <p:cNvPr id="2529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 y="-20333"/>
                        <a:ext cx="9144000" cy="6862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2931" name="Rectangle 3"/>
          <p:cNvSpPr>
            <a:spLocks noChangeArrowheads="1"/>
          </p:cNvSpPr>
          <p:nvPr/>
        </p:nvSpPr>
        <p:spPr bwMode="auto">
          <a:xfrm>
            <a:off x="-88900" y="0"/>
            <a:ext cx="5084763" cy="68580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2" name="Text Box 4"/>
          <p:cNvSpPr txBox="1">
            <a:spLocks noChangeArrowheads="1"/>
          </p:cNvSpPr>
          <p:nvPr/>
        </p:nvSpPr>
        <p:spPr bwMode="auto">
          <a:xfrm>
            <a:off x="6198453" y="2999143"/>
            <a:ext cx="1906932" cy="1286506"/>
          </a:xfrm>
          <a:prstGeom prst="rect">
            <a:avLst/>
          </a:prstGeom>
          <a:noFill/>
          <a:ln>
            <a:noFill/>
          </a:ln>
          <a:effectLst/>
          <a:extLst>
            <a:ext uri="{909E8E84-426E-40dd-AFC4-6F175D3DCCD1}">
              <a14:hiddenFill xmlns:a14="http://schemas.microsoft.com/office/drawing/2010/main" xmlns="">
                <a:gradFill rotWithShape="0">
                  <a:gsLst>
                    <a:gs pos="0">
                      <a:srgbClr val="FFF93D"/>
                    </a:gs>
                    <a:gs pos="100000">
                      <a:schemeClr val="bg1"/>
                    </a:gs>
                  </a:gsLst>
                  <a:path path="shape">
                    <a:fillToRect l="50000" t="50000" r="50000" b="50000"/>
                  </a:path>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74320" tIns="274320" rIns="274320" bIns="274320">
            <a:spAutoFit/>
          </a:body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nearby</a:t>
            </a:r>
          </a:p>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radiation</a:t>
            </a:r>
          </a:p>
        </p:txBody>
      </p:sp>
      <p:sp>
        <p:nvSpPr>
          <p:cNvPr id="252933" name="Line 5"/>
          <p:cNvSpPr>
            <a:spLocks noChangeShapeType="1"/>
          </p:cNvSpPr>
          <p:nvPr/>
        </p:nvSpPr>
        <p:spPr bwMode="auto">
          <a:xfrm flipV="1">
            <a:off x="2133600" y="1671035"/>
            <a:ext cx="3657589" cy="5365"/>
          </a:xfrm>
          <a:prstGeom prst="line">
            <a:avLst/>
          </a:prstGeom>
          <a:noFill/>
          <a:ln w="38100">
            <a:solidFill>
              <a:srgbClr val="FFFF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4" name="Line 6"/>
          <p:cNvSpPr>
            <a:spLocks noChangeShapeType="1"/>
          </p:cNvSpPr>
          <p:nvPr/>
        </p:nvSpPr>
        <p:spPr bwMode="auto">
          <a:xfrm>
            <a:off x="2514600" y="3429000"/>
            <a:ext cx="336936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5" name="Text Box 7"/>
          <p:cNvSpPr txBox="1">
            <a:spLocks noChangeArrowheads="1"/>
          </p:cNvSpPr>
          <p:nvPr/>
        </p:nvSpPr>
        <p:spPr bwMode="auto">
          <a:xfrm>
            <a:off x="5564809" y="1207888"/>
            <a:ext cx="3246781" cy="1415772"/>
          </a:xfrm>
          <a:prstGeom prst="rect">
            <a:avLst/>
          </a:prstGeom>
          <a:noFill/>
          <a:ln>
            <a:noFill/>
          </a:ln>
          <a:effectLst/>
          <a:extLst>
            <a:ext uri="{909E8E84-426E-40dd-AFC4-6F175D3DCCD1}">
              <a14:hiddenFill xmlns:a14="http://schemas.microsoft.com/office/drawing/2010/main" xmlns="">
                <a:gradFill rotWithShape="0">
                  <a:gsLst>
                    <a:gs pos="0">
                      <a:srgbClr val="FFF93D"/>
                    </a:gs>
                    <a:gs pos="100000">
                      <a:srgbClr val="FFFFFF"/>
                    </a:gs>
                  </a:gsLst>
                  <a:path path="shape">
                    <a:fillToRect l="50000" t="50000" r="50000" b="50000"/>
                  </a:path>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274320" tIns="274320" rIns="274320" bIns="2743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supermassive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Impact" charset="0"/>
                <a:ea typeface="ＭＳ Ｐゴシック" charset="0"/>
                <a:cs typeface="ＭＳ Ｐゴシック" charset="0"/>
              </a:rPr>
              <a:t>black hole</a:t>
            </a:r>
            <a:endParaRPr kumimoji="0" lang="en-US" sz="2800" b="0" i="0" u="none" strike="noStrike" kern="1200" cap="none" spc="0" normalizeH="0" baseline="0" noProof="0" dirty="0">
              <a:ln>
                <a:noFill/>
              </a:ln>
              <a:solidFill>
                <a:srgbClr val="3333CC"/>
              </a:solidFill>
              <a:effectLst/>
              <a:uLnTx/>
              <a:uFillTx/>
              <a:latin typeface="Times" charset="0"/>
              <a:ea typeface="ＭＳ Ｐゴシック" charset="0"/>
              <a:cs typeface="ＭＳ Ｐゴシック" charset="0"/>
            </a:endParaRPr>
          </a:p>
        </p:txBody>
      </p:sp>
      <p:sp>
        <p:nvSpPr>
          <p:cNvPr id="252936" name="Text Box 8"/>
          <p:cNvSpPr txBox="1">
            <a:spLocks noChangeArrowheads="1"/>
          </p:cNvSpPr>
          <p:nvPr/>
        </p:nvSpPr>
        <p:spPr bwMode="auto">
          <a:xfrm>
            <a:off x="5339555" y="5568525"/>
            <a:ext cx="3810000" cy="1371999"/>
          </a:xfrm>
          <a:prstGeom prst="rect">
            <a:avLst/>
          </a:prstGeom>
          <a:noFill/>
          <a:ln>
            <a:noFill/>
          </a:ln>
          <a:effectLst/>
          <a:extLst>
            <a:ext uri="{909E8E84-426E-40dd-AFC4-6F175D3DCCD1}">
              <a14:hiddenFill xmlns:a14="http://schemas.microsoft.com/office/drawing/2010/main" xmlns="">
                <a:gradFill rotWithShape="0">
                  <a:gsLst>
                    <a:gs pos="0">
                      <a:srgbClr val="FBFF0E"/>
                    </a:gs>
                    <a:gs pos="100000">
                      <a:srgbClr val="FFFFFF"/>
                    </a:gs>
                  </a:gsLst>
                  <a:path path="shape">
                    <a:fillToRect l="50000" t="50000" r="50000" b="50000"/>
                  </a:path>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sym typeface="Wingdings" charset="0"/>
              </a:rPr>
              <a:t></a:t>
            </a:r>
            <a:r>
              <a:rPr kumimoji="0" lang="en-US" sz="3200" b="0" i="0" u="none" strike="noStrike" kern="1200" cap="none" spc="0" normalizeH="0" baseline="0" noProof="0" dirty="0">
                <a:ln>
                  <a:noFill/>
                </a:ln>
                <a:solidFill>
                  <a:srgbClr val="000000"/>
                </a:solidFill>
                <a:effectLst/>
                <a:uLnTx/>
                <a:uFillTx/>
                <a:latin typeface="Times" charset="0"/>
                <a:ea typeface="ＭＳ Ｐゴシック" charset="0"/>
                <a:cs typeface="ＭＳ Ｐゴシック" charset="0"/>
              </a:rPr>
              <a:t> </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0</a:t>
            </a: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70000"/>
              </a:lnSpc>
              <a:spcBef>
                <a:spcPct val="0"/>
              </a:spcBef>
              <a:spcAft>
                <a:spcPct val="0"/>
              </a:spcAft>
              <a:buClrTx/>
              <a:buSzTx/>
              <a:buFontTx/>
              <a:buNone/>
              <a:tabLst/>
              <a:defRPr/>
            </a:pP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40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 cosmic ray + gamma</a:t>
            </a:r>
            <a:endParaRPr kumimoji="0" lang="en-US" sz="36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endParaRPr kumimoji="0" lang="en-US" sz="4000" b="1"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p:txBody>
      </p:sp>
      <p:sp>
        <p:nvSpPr>
          <p:cNvPr id="252937" name="Rectangle 9"/>
          <p:cNvSpPr>
            <a:spLocks noChangeArrowheads="1"/>
          </p:cNvSpPr>
          <p:nvPr/>
        </p:nvSpPr>
        <p:spPr bwMode="auto">
          <a:xfrm>
            <a:off x="228600" y="609600"/>
            <a:ext cx="4343400" cy="381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8" name="Text Box 10"/>
          <p:cNvSpPr txBox="1">
            <a:spLocks noChangeArrowheads="1"/>
          </p:cNvSpPr>
          <p:nvPr/>
        </p:nvSpPr>
        <p:spPr bwMode="auto">
          <a:xfrm>
            <a:off x="457200" y="579438"/>
            <a:ext cx="3611563" cy="401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NEUTRINO BEAMS: HEAVEN &amp; EARTH</a:t>
            </a:r>
            <a:endParaRPr kumimoji="0" lang="en-US" sz="2000" b="0" i="0" u="none" strike="noStrike" kern="1200" cap="none" spc="0" normalizeH="0" baseline="0" noProof="0">
              <a:ln>
                <a:noFill/>
              </a:ln>
              <a:solidFill>
                <a:srgbClr val="000000"/>
              </a:solidFill>
              <a:effectLst/>
              <a:uLnTx/>
              <a:uFillTx/>
              <a:latin typeface="Lucida Grande" charset="0"/>
              <a:ea typeface="ＭＳ Ｐゴシック" charset="0"/>
              <a:cs typeface="ＭＳ Ｐゴシック" charset="0"/>
            </a:endParaRPr>
          </a:p>
        </p:txBody>
      </p:sp>
      <p:sp>
        <p:nvSpPr>
          <p:cNvPr id="252939" name="Rectangle 11"/>
          <p:cNvSpPr>
            <a:spLocks noChangeArrowheads="1"/>
          </p:cNvSpPr>
          <p:nvPr/>
        </p:nvSpPr>
        <p:spPr bwMode="auto">
          <a:xfrm>
            <a:off x="457200" y="533400"/>
            <a:ext cx="3657600" cy="5334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0" name="Text Box 12"/>
          <p:cNvSpPr txBox="1">
            <a:spLocks noChangeArrowheads="1"/>
          </p:cNvSpPr>
          <p:nvPr/>
        </p:nvSpPr>
        <p:spPr bwMode="auto">
          <a:xfrm>
            <a:off x="349250" y="228600"/>
            <a:ext cx="4146550" cy="46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55"/>
                </a:solidFill>
                <a:effectLst/>
                <a:uLnTx/>
                <a:uFillTx/>
                <a:latin typeface="Impact" charset="0"/>
                <a:ea typeface="ＭＳ Ｐゴシック" charset="0"/>
                <a:cs typeface="ＭＳ Ｐゴシック" charset="0"/>
              </a:rPr>
              <a:t>Neutrino</a:t>
            </a:r>
            <a:r>
              <a:rPr kumimoji="0" lang="en-US" sz="24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 Beams: Heaven &amp; Earth</a:t>
            </a:r>
          </a:p>
        </p:txBody>
      </p:sp>
      <p:pic>
        <p:nvPicPr>
          <p:cNvPr id="252941" name="Picture 13" descr="Shingl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1596" y="152400"/>
            <a:ext cx="5054600" cy="6542088"/>
          </a:xfrm>
          <a:prstGeom prst="rect">
            <a:avLst/>
          </a:prstGeom>
          <a:pattFill prst="shingle">
            <a:fgClr>
              <a:schemeClr val="accent1"/>
            </a:fgClr>
            <a:bgClr>
              <a:schemeClr val="bg1"/>
            </a:bgClr>
          </a:pattFill>
        </p:spPr>
      </p:pic>
      <p:sp>
        <p:nvSpPr>
          <p:cNvPr id="252942" name="Text Box 14"/>
          <p:cNvSpPr txBox="1">
            <a:spLocks noChangeArrowheads="1"/>
          </p:cNvSpPr>
          <p:nvPr/>
        </p:nvSpPr>
        <p:spPr bwMode="auto">
          <a:xfrm>
            <a:off x="5160019" y="4471596"/>
            <a:ext cx="3779837" cy="1278812"/>
          </a:xfrm>
          <a:prstGeom prst="rect">
            <a:avLst/>
          </a:prstGeom>
          <a:noFill/>
          <a:ln>
            <a:noFill/>
          </a:ln>
          <a:effectLst/>
          <a:extLst>
            <a:ext uri="{909E8E84-426E-40dd-AFC4-6F175D3DCCD1}">
              <a14:hiddenFill xmlns:a14="http://schemas.microsoft.com/office/drawing/2010/main" xmlns="">
                <a:gradFill rotWithShape="0">
                  <a:gsLst>
                    <a:gs pos="0">
                      <a:srgbClr val="FFFF00"/>
                    </a:gs>
                    <a:gs pos="100000">
                      <a:srgbClr val="FFFFFF"/>
                    </a:gs>
                  </a:gsLst>
                  <a:path path="shape">
                    <a:fillToRect l="50000" t="50000" r="50000" b="50000"/>
                  </a:path>
                </a:gradFill>
              </a14:hiddenFill>
            </a:ext>
            <a:ext uri="{91240B29-F687-4f45-9708-019B960494DF}">
              <a14:hiddenLine xmlns:a14="http://schemas.microsoft.com/office/drawing/2010/main" xmlns="" w="9525">
                <a:solidFill>
                  <a:srgbClr val="D42C2F"/>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nchorCtr="1">
            <a:spAutoFit/>
          </a:bodyPr>
          <a:lstStyle/>
          <a:p>
            <a:pPr marL="0" marR="0" lvl="0" indent="0" algn="ctr" defTabSz="914400" rtl="0" eaLnBrk="0" fontAlgn="base" latinLnBrk="0" hangingPunct="0">
              <a:lnSpc>
                <a:spcPct val="35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g</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sym typeface="Wingdings" charset="0"/>
              </a:rPr>
              <a:t></a:t>
            </a:r>
            <a:r>
              <a:rPr kumimoji="0" lang="en-US" sz="3200" b="0" i="0" u="none" strike="noStrike" kern="1200" cap="none" spc="0" normalizeH="0" baseline="0" noProof="0" dirty="0">
                <a:ln>
                  <a:noFill/>
                </a:ln>
                <a:solidFill>
                  <a:srgbClr val="B2B2B2"/>
                </a:solidFill>
                <a:effectLst/>
                <a:uLnTx/>
                <a:uFillTx/>
                <a:latin typeface="Times" charset="0"/>
                <a:ea typeface="ＭＳ Ｐゴシック" charset="0"/>
                <a:cs typeface="ＭＳ Ｐゴシック" charset="0"/>
              </a:rPr>
              <a:t> n + </a:t>
            </a:r>
            <a:r>
              <a:rPr kumimoji="0" lang="en-US" sz="3200" b="0" i="0" u="none" strike="noStrike" kern="1200" cap="none" spc="0" normalizeH="0" baseline="0" noProof="0" dirty="0">
                <a:ln>
                  <a:noFill/>
                </a:ln>
                <a:solidFill>
                  <a:srgbClr val="B2B2B2"/>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a:t>
            </a:r>
            <a:endParaRPr kumimoji="0" lang="en-US" sz="3200" b="0" i="0" u="none" strike="noStrike" kern="1200" cap="none" spc="0" normalizeH="0" baseline="30000" noProof="0" dirty="0">
              <a:ln>
                <a:noFill/>
              </a:ln>
              <a:solidFill>
                <a:srgbClr val="B2B2B2"/>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endParaRPr kumimoji="0" lang="en-US" sz="36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r>
              <a:rPr kumimoji="0" lang="en-US" sz="4000" b="0" i="0" u="none" strike="noStrike" kern="1200" cap="none" spc="0" normalizeH="0" baseline="30000" noProof="0" dirty="0">
                <a:ln>
                  <a:noFill/>
                </a:ln>
                <a:solidFill>
                  <a:srgbClr val="B2B2B2"/>
                </a:solidFill>
                <a:effectLst/>
                <a:uLnTx/>
                <a:uFillTx/>
                <a:latin typeface="Times" charset="0"/>
                <a:ea typeface="ＭＳ Ｐゴシック" charset="0"/>
                <a:cs typeface="ＭＳ Ｐゴシック" charset="0"/>
              </a:rPr>
              <a:t>~ cosmic ray + neutrino</a:t>
            </a:r>
            <a:r>
              <a:rPr kumimoji="0" lang="en-US" sz="4000" b="0" i="0" u="none" strike="noStrike" kern="1200" cap="none" spc="0" normalizeH="0" baseline="0" noProof="0" dirty="0">
                <a:ln>
                  <a:noFill/>
                </a:ln>
                <a:solidFill>
                  <a:srgbClr val="FF8000"/>
                </a:solidFill>
                <a:effectLst/>
                <a:uLnTx/>
                <a:uFillTx/>
                <a:latin typeface="Times" charset="0"/>
                <a:ea typeface="ＭＳ Ｐゴシック" charset="0"/>
                <a:cs typeface="ＭＳ Ｐゴシック" charset="0"/>
              </a:rPr>
              <a:t> </a:t>
            </a:r>
          </a:p>
        </p:txBody>
      </p:sp>
      <p:sp>
        <p:nvSpPr>
          <p:cNvPr id="252944" name="Oval 16"/>
          <p:cNvSpPr>
            <a:spLocks noChangeArrowheads="1"/>
          </p:cNvSpPr>
          <p:nvPr/>
        </p:nvSpPr>
        <p:spPr bwMode="auto">
          <a:xfrm>
            <a:off x="7885035" y="4532244"/>
            <a:ext cx="609600" cy="609600"/>
          </a:xfrm>
          <a:prstGeom prst="ellipse">
            <a:avLst/>
          </a:prstGeom>
          <a:noFill/>
          <a:ln w="2857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5" name="Oval 17"/>
          <p:cNvSpPr>
            <a:spLocks noChangeArrowheads="1"/>
          </p:cNvSpPr>
          <p:nvPr/>
        </p:nvSpPr>
        <p:spPr bwMode="auto">
          <a:xfrm>
            <a:off x="7938054" y="5562600"/>
            <a:ext cx="609600" cy="609600"/>
          </a:xfrm>
          <a:prstGeom prst="ellipse">
            <a:avLst/>
          </a:prstGeom>
          <a:noFill/>
          <a:ln w="2857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6" name="Line 18"/>
          <p:cNvSpPr>
            <a:spLocks noChangeShapeType="1"/>
          </p:cNvSpPr>
          <p:nvPr/>
        </p:nvSpPr>
        <p:spPr bwMode="auto">
          <a:xfrm>
            <a:off x="2912530" y="1676400"/>
            <a:ext cx="2209800" cy="0"/>
          </a:xfrm>
          <a:prstGeom prst="line">
            <a:avLst/>
          </a:prstGeom>
          <a:noFill/>
          <a:ln w="381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7" name="Line 19"/>
          <p:cNvSpPr>
            <a:spLocks noChangeShapeType="1"/>
          </p:cNvSpPr>
          <p:nvPr/>
        </p:nvSpPr>
        <p:spPr bwMode="auto">
          <a:xfrm>
            <a:off x="3386663" y="3429000"/>
            <a:ext cx="1752600" cy="0"/>
          </a:xfrm>
          <a:prstGeom prst="line">
            <a:avLst/>
          </a:prstGeom>
          <a:noFill/>
          <a:ln w="38100">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8" name="Rectangle 20"/>
          <p:cNvSpPr>
            <a:spLocks noChangeArrowheads="1"/>
          </p:cNvSpPr>
          <p:nvPr/>
        </p:nvSpPr>
        <p:spPr bwMode="auto">
          <a:xfrm>
            <a:off x="1489152" y="2819400"/>
            <a:ext cx="1295400" cy="2133600"/>
          </a:xfrm>
          <a:prstGeom prst="rect">
            <a:avLst/>
          </a:prstGeom>
          <a:solidFill>
            <a:srgbClr val="0033CC">
              <a:alpha val="17000"/>
            </a:srgbClr>
          </a:solidFill>
          <a:ln w="9525">
            <a:solidFill>
              <a:schemeClr val="bg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9" name="Text Box 21"/>
          <p:cNvSpPr txBox="1">
            <a:spLocks noChangeArrowheads="1"/>
          </p:cNvSpPr>
          <p:nvPr/>
        </p:nvSpPr>
        <p:spPr bwMode="auto">
          <a:xfrm>
            <a:off x="193752" y="263525"/>
            <a:ext cx="4818948" cy="461665"/>
          </a:xfrm>
          <a:prstGeom prst="rect">
            <a:avLst/>
          </a:prstGeom>
          <a:solidFill>
            <a:schemeClr val="bg1">
              <a:lumMod val="65000"/>
              <a:lumOff val="35000"/>
            </a:schemeClr>
          </a:solid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n</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and </a:t>
            </a: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g</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beams : heaven and earth</a:t>
            </a:r>
          </a:p>
        </p:txBody>
      </p:sp>
      <p:sp>
        <p:nvSpPr>
          <p:cNvPr id="2" name="TextBox 1"/>
          <p:cNvSpPr txBox="1"/>
          <p:nvPr/>
        </p:nvSpPr>
        <p:spPr>
          <a:xfrm>
            <a:off x="5712929" y="1409"/>
            <a:ext cx="2931252"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Impact" panose="020B0806030902050204" pitchFamily="34" charset="0"/>
                <a:ea typeface="+mn-ea"/>
                <a:cs typeface="+mn-cs"/>
              </a:rPr>
              <a:t>where are the gamma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Impact" panose="020B0806030902050204" pitchFamily="34" charset="0"/>
                <a:ea typeface="+mn-ea"/>
                <a:cs typeface="+mn-cs"/>
              </a:rPr>
              <a:t>rays ?</a:t>
            </a:r>
          </a:p>
        </p:txBody>
      </p:sp>
    </p:spTree>
    <p:extLst>
      <p:ext uri="{BB962C8B-B14F-4D97-AF65-F5344CB8AC3E}">
        <p14:creationId xmlns:p14="http://schemas.microsoft.com/office/powerpoint/2010/main" val="1165807484"/>
      </p:ext>
    </p:extLst>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389" y="347635"/>
            <a:ext cx="10691261" cy="6013835"/>
          </a:xfrm>
          <a:prstGeom prst="rect">
            <a:avLst/>
          </a:prstGeom>
        </p:spPr>
      </p:pic>
      <p:sp>
        <p:nvSpPr>
          <p:cNvPr id="3" name="Rectangle 2"/>
          <p:cNvSpPr/>
          <p:nvPr/>
        </p:nvSpPr>
        <p:spPr>
          <a:xfrm>
            <a:off x="4478999" y="347635"/>
            <a:ext cx="4572000" cy="261302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FFFF"/>
                </a:solidFill>
                <a:effectLst/>
                <a:uLnTx/>
                <a:uFillTx/>
                <a:latin typeface="Arial"/>
                <a:ea typeface="ＭＳ Ｐゴシック"/>
                <a:cs typeface="Arial"/>
                <a:sym typeface="Wingdings"/>
              </a:rPr>
              <a:t>multimessenger</a:t>
            </a: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sym typeface="Wingdings"/>
              </a:rPr>
              <a:t> astronomy</a:t>
            </a:r>
          </a:p>
          <a:p>
            <a:pPr marL="0" marR="0" lvl="0" indent="0" algn="ctr" defTabSz="914400" rtl="0" eaLnBrk="0" fontAlgn="base" latinLnBrk="0" hangingPunct="0">
              <a:lnSpc>
                <a:spcPct val="35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FFFFFF"/>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FFFFFF"/>
                </a:solidFill>
                <a:effectLst/>
                <a:uLnTx/>
                <a:uFillTx/>
                <a:latin typeface="Symbol" charset="0"/>
                <a:ea typeface="ＭＳ Ｐゴシック" charset="0"/>
                <a:cs typeface="ＭＳ Ｐゴシック" charset="0"/>
              </a:rPr>
              <a:t>g</a:t>
            </a: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sym typeface="Wingdings" charset="0"/>
              </a:rPr>
              <a:t></a:t>
            </a: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n + </a:t>
            </a:r>
            <a:r>
              <a:rPr kumimoji="0" lang="en-US" sz="3200" b="0" i="0" u="none" strike="noStrike" kern="1200" cap="none" spc="0" normalizeH="0" baseline="0" noProof="0" dirty="0">
                <a:ln>
                  <a:noFill/>
                </a:ln>
                <a:solidFill>
                  <a:srgbClr val="FFFFFF"/>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FFFFFF"/>
                </a:solidFill>
                <a:effectLst/>
                <a:uLnTx/>
                <a:uFillTx/>
                <a:latin typeface="Times" charset="0"/>
                <a:ea typeface="ＭＳ Ｐゴシック" charset="0"/>
                <a:cs typeface="ＭＳ Ｐゴシック" charset="0"/>
              </a:rPr>
              <a:t>+</a:t>
            </a:r>
            <a:endParaRPr kumimoji="0" lang="en-US" sz="3200" b="0" i="0" u="none" strike="noStrike" kern="1200" cap="none" spc="0" normalizeH="0" baseline="30000" noProof="0" dirty="0">
              <a:ln>
                <a:noFill/>
              </a:ln>
              <a:solidFill>
                <a:srgbClr val="FFFFFF"/>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endParaRPr kumimoji="0" lang="en-US" sz="3200" b="0" i="0" u="none" strike="noStrike" kern="1200" cap="none" spc="0" normalizeH="0" baseline="30000" noProof="0" dirty="0">
              <a:ln>
                <a:noFill/>
              </a:ln>
              <a:solidFill>
                <a:srgbClr val="FFFFFF"/>
              </a:solidFill>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30000" noProof="0" dirty="0">
                <a:ln>
                  <a:noFill/>
                </a:ln>
                <a:solidFill>
                  <a:srgbClr val="FFFFFF"/>
                </a:solidFill>
                <a:effectLst/>
                <a:uLnTx/>
                <a:uFillTx/>
                <a:latin typeface="Times" charset="0"/>
                <a:ea typeface="ＭＳ Ｐゴシック" charset="0"/>
                <a:cs typeface="ＭＳ Ｐゴシック" charset="0"/>
              </a:rPr>
              <a:t>               ~ cosmic ray + neutrino</a:t>
            </a: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a:t>
            </a:r>
            <a:r>
              <a:rPr kumimoji="0" lang="en-US" sz="24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a:t>
            </a:r>
            <a:r>
              <a:rPr kumimoji="0" lang="en-US" sz="20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sym typeface="Wingdings" charset="0"/>
              </a:rPr>
              <a:t></a:t>
            </a:r>
            <a:r>
              <a:rPr kumimoji="0" lang="en-US" sz="24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 </a:t>
            </a:r>
            <a:r>
              <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rPr>
              <a:t>p + </a:t>
            </a:r>
            <a:r>
              <a:rPr kumimoji="0" lang="en-US" sz="3200" b="0" i="0" u="none" strike="noStrike" kern="1200" cap="none" spc="0" normalizeH="0" baseline="0" noProof="0" dirty="0">
                <a:ln>
                  <a:noFill/>
                </a:ln>
                <a:solidFill>
                  <a:srgbClr val="FFFFFF"/>
                </a:solidFill>
                <a:effectLst/>
                <a:uLnTx/>
                <a:uFillTx/>
                <a:latin typeface="Symbol" charset="0"/>
                <a:ea typeface="ＭＳ Ｐゴシック" charset="0"/>
                <a:cs typeface="ＭＳ Ｐゴシック" charset="0"/>
              </a:rPr>
              <a:t>p</a:t>
            </a:r>
            <a:r>
              <a:rPr kumimoji="0" lang="en-US" sz="3200" b="0" i="0" u="none" strike="noStrike" kern="1200" cap="none" spc="0" normalizeH="0" baseline="30000" noProof="0" dirty="0">
                <a:ln>
                  <a:noFill/>
                </a:ln>
                <a:solidFill>
                  <a:srgbClr val="FFFFFF"/>
                </a:solidFill>
                <a:effectLst/>
                <a:uLnTx/>
                <a:uFillTx/>
                <a:latin typeface="Times" charset="0"/>
                <a:ea typeface="ＭＳ Ｐゴシック" charset="0"/>
                <a:cs typeface="ＭＳ Ｐゴシック" charset="0"/>
              </a:rPr>
              <a:t>0</a:t>
            </a:r>
            <a:endParaRPr kumimoji="0" lang="en-US" sz="3200" b="0" i="0" u="none" strike="noStrike" kern="1200" cap="none" spc="0" normalizeH="0" baseline="30000" noProof="0" dirty="0">
              <a:ln>
                <a:noFill/>
              </a:ln>
              <a:solidFill>
                <a:srgbClr val="FFFFFF"/>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l" defTabSz="914400" rtl="0" eaLnBrk="0" fontAlgn="base" latinLnBrk="0" hangingPunct="0">
              <a:lnSpc>
                <a:spcPct val="70000"/>
              </a:lnSpc>
              <a:spcBef>
                <a:spcPct val="0"/>
              </a:spcBef>
              <a:spcAft>
                <a:spcPct val="0"/>
              </a:spcAft>
              <a:buClrTx/>
              <a:buSzTx/>
              <a:buFontTx/>
              <a:buNone/>
              <a:tabLst/>
              <a:defRPr/>
            </a:pPr>
            <a:endParaRPr kumimoji="0" lang="en-US" sz="3200" b="0" i="0" u="none" strike="noStrike" kern="1200" cap="none" spc="0" normalizeH="0" baseline="30000" noProof="0" dirty="0">
              <a:ln>
                <a:noFill/>
              </a:ln>
              <a:solidFill>
                <a:srgbClr val="FFFFFF"/>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30000" noProof="0" dirty="0">
                <a:ln>
                  <a:noFill/>
                </a:ln>
                <a:solidFill>
                  <a:srgbClr val="FFFFFF"/>
                </a:solidFill>
                <a:effectLst/>
                <a:uLnTx/>
                <a:uFillTx/>
                <a:latin typeface="Times" charset="0"/>
                <a:ea typeface="ＭＳ Ｐゴシック" charset="0"/>
                <a:cs typeface="ＭＳ Ｐゴシック" charset="0"/>
              </a:rPr>
              <a:t>  ~ cosmic ray + gamma</a:t>
            </a:r>
            <a:endParaRPr kumimoji="0" lang="en-US" sz="3200" b="0" i="0" u="none" strike="noStrike" kern="1200" cap="none" spc="0" normalizeH="0" baseline="0" noProof="0" dirty="0">
              <a:ln>
                <a:noFill/>
              </a:ln>
              <a:solidFill>
                <a:srgbClr val="FFFFFF"/>
              </a:solidFill>
              <a:effectLst/>
              <a:uLnTx/>
              <a:uFillTx/>
              <a:latin typeface="Times" charset="0"/>
              <a:ea typeface="ＭＳ Ｐゴシック" charset="0"/>
              <a:cs typeface="ＭＳ Ｐゴシック" charset="0"/>
            </a:endParaRPr>
          </a:p>
        </p:txBody>
      </p:sp>
      <p:sp>
        <p:nvSpPr>
          <p:cNvPr id="4" name="TextBox 3"/>
          <p:cNvSpPr txBox="1"/>
          <p:nvPr/>
        </p:nvSpPr>
        <p:spPr>
          <a:xfrm>
            <a:off x="3612722" y="2445880"/>
            <a:ext cx="25840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a:ea typeface="ＭＳ Ｐゴシック"/>
                <a:cs typeface="+mn-cs"/>
              </a:rPr>
              <a:t>o</a:t>
            </a:r>
          </a:p>
        </p:txBody>
      </p:sp>
    </p:spTree>
    <p:extLst>
      <p:ext uri="{BB962C8B-B14F-4D97-AF65-F5344CB8AC3E}">
        <p14:creationId xmlns:p14="http://schemas.microsoft.com/office/powerpoint/2010/main" val="89869710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AD5CDD-E1F8-1C40-A88D-B3E5DB0FBC99}"/>
              </a:ext>
            </a:extLst>
          </p:cNvPr>
          <p:cNvPicPr>
            <a:picLocks noChangeAspect="1"/>
          </p:cNvPicPr>
          <p:nvPr/>
        </p:nvPicPr>
        <p:blipFill>
          <a:blip r:embed="rId2"/>
          <a:stretch>
            <a:fillRect/>
          </a:stretch>
        </p:blipFill>
        <p:spPr>
          <a:xfrm>
            <a:off x="0" y="228600"/>
            <a:ext cx="9144000" cy="6858000"/>
          </a:xfrm>
          <a:prstGeom prst="rect">
            <a:avLst/>
          </a:prstGeom>
          <a:ln>
            <a:solidFill>
              <a:schemeClr val="accent2"/>
            </a:solidFill>
          </a:ln>
        </p:spPr>
      </p:pic>
      <p:pic>
        <p:nvPicPr>
          <p:cNvPr id="3" name="Picture 2">
            <a:extLst>
              <a:ext uri="{FF2B5EF4-FFF2-40B4-BE49-F238E27FC236}">
                <a16:creationId xmlns:a16="http://schemas.microsoft.com/office/drawing/2014/main" id="{8933520F-3F0E-944B-9C09-4360834B1B54}"/>
              </a:ext>
            </a:extLst>
          </p:cNvPr>
          <p:cNvPicPr>
            <a:picLocks noChangeAspect="1"/>
          </p:cNvPicPr>
          <p:nvPr/>
        </p:nvPicPr>
        <p:blipFill>
          <a:blip r:embed="rId3"/>
          <a:stretch>
            <a:fillRect/>
          </a:stretch>
        </p:blipFill>
        <p:spPr>
          <a:xfrm>
            <a:off x="5433646" y="4383063"/>
            <a:ext cx="3573332" cy="2340532"/>
          </a:xfrm>
          <a:prstGeom prst="rect">
            <a:avLst/>
          </a:prstGeom>
        </p:spPr>
      </p:pic>
      <p:pic>
        <p:nvPicPr>
          <p:cNvPr id="4" name="Picture 3">
            <a:extLst>
              <a:ext uri="{FF2B5EF4-FFF2-40B4-BE49-F238E27FC236}">
                <a16:creationId xmlns:a16="http://schemas.microsoft.com/office/drawing/2014/main" id="{EBA6892C-2B02-5A42-BB53-605C1AE3D8B5}"/>
              </a:ext>
            </a:extLst>
          </p:cNvPr>
          <p:cNvPicPr>
            <a:picLocks noChangeAspect="1"/>
          </p:cNvPicPr>
          <p:nvPr/>
        </p:nvPicPr>
        <p:blipFill>
          <a:blip r:embed="rId4"/>
          <a:stretch>
            <a:fillRect/>
          </a:stretch>
        </p:blipFill>
        <p:spPr>
          <a:xfrm>
            <a:off x="237392" y="228600"/>
            <a:ext cx="3979654" cy="1417696"/>
          </a:xfrm>
          <a:prstGeom prst="rect">
            <a:avLst/>
          </a:prstGeom>
        </p:spPr>
      </p:pic>
      <p:sp>
        <p:nvSpPr>
          <p:cNvPr id="5" name="Rectangle 4">
            <a:extLst>
              <a:ext uri="{FF2B5EF4-FFF2-40B4-BE49-F238E27FC236}">
                <a16:creationId xmlns:a16="http://schemas.microsoft.com/office/drawing/2014/main" id="{66C0C72C-23C7-DC42-B26B-780EC914500D}"/>
              </a:ext>
            </a:extLst>
          </p:cNvPr>
          <p:cNvSpPr/>
          <p:nvPr/>
        </p:nvSpPr>
        <p:spPr>
          <a:xfrm>
            <a:off x="5337394" y="2474937"/>
            <a:ext cx="3573332" cy="1877437"/>
          </a:xfrm>
          <a:prstGeom prst="rect">
            <a:avLst/>
          </a:prstGeom>
        </p:spPr>
        <p:txBody>
          <a:bodyPr wrap="square">
            <a:spAutoFit/>
          </a:bodyPr>
          <a:lstStyle/>
          <a:p>
            <a:pPr lvl="0" algn="ctr"/>
            <a:r>
              <a:rPr lang="en-GB" sz="2400" kern="0" dirty="0" err="1">
                <a:solidFill>
                  <a:srgbClr val="FFFFFF"/>
                </a:solidFill>
                <a:latin typeface="Arial" charset="0"/>
                <a:ea typeface="Arial" charset="0"/>
                <a:cs typeface="Arial" charset="0"/>
              </a:rPr>
              <a:t>TeV</a:t>
            </a:r>
            <a:endParaRPr lang="en-GB" sz="2400" kern="0" dirty="0">
              <a:solidFill>
                <a:srgbClr val="FFFFFF"/>
              </a:solidFill>
              <a:latin typeface="Arial" charset="0"/>
              <a:ea typeface="Arial" charset="0"/>
              <a:cs typeface="Arial" charset="0"/>
            </a:endParaRPr>
          </a:p>
          <a:p>
            <a:pPr lvl="0" algn="ctr"/>
            <a:r>
              <a:rPr lang="en-GB" sz="2400" kern="0" dirty="0">
                <a:solidFill>
                  <a:srgbClr val="FFFFFF"/>
                </a:solidFill>
                <a:latin typeface="Arial" charset="0"/>
                <a:ea typeface="Arial" charset="0"/>
                <a:cs typeface="Arial" charset="0"/>
              </a:rPr>
              <a:t>atmospheric Cherenkov</a:t>
            </a:r>
          </a:p>
          <a:p>
            <a:pPr lvl="0" algn="ctr"/>
            <a:r>
              <a:rPr lang="en-GB" sz="2400" kern="0" dirty="0">
                <a:solidFill>
                  <a:srgbClr val="FFFFFF"/>
                </a:solidFill>
                <a:latin typeface="Arial" charset="0"/>
                <a:ea typeface="Arial" charset="0"/>
                <a:cs typeface="Arial" charset="0"/>
              </a:rPr>
              <a:t>telescopes</a:t>
            </a:r>
          </a:p>
          <a:p>
            <a:pPr lvl="0" algn="ctr"/>
            <a:endParaRPr lang="en-GB" sz="2400" kern="0" dirty="0">
              <a:solidFill>
                <a:srgbClr val="FFFFFF"/>
              </a:solidFill>
              <a:latin typeface="Arial" charset="0"/>
              <a:ea typeface="Arial" charset="0"/>
              <a:cs typeface="Arial" charset="0"/>
            </a:endParaRPr>
          </a:p>
          <a:p>
            <a:pPr lvl="0" algn="ctr"/>
            <a:r>
              <a:rPr lang="en-GB" sz="2000" kern="0" dirty="0">
                <a:solidFill>
                  <a:srgbClr val="FFFFFF"/>
                </a:solidFill>
                <a:latin typeface="Arial" charset="0"/>
                <a:cs typeface="Arial" charset="0"/>
              </a:rPr>
              <a:t>HESS, MAGIC, VERITAS</a:t>
            </a:r>
            <a:endParaRPr lang="en-US" sz="1600" dirty="0">
              <a:solidFill>
                <a:srgbClr val="FFFFFF"/>
              </a:solidFill>
            </a:endParaRPr>
          </a:p>
        </p:txBody>
      </p:sp>
      <p:cxnSp>
        <p:nvCxnSpPr>
          <p:cNvPr id="7" name="Straight Arrow Connector 6">
            <a:extLst>
              <a:ext uri="{FF2B5EF4-FFF2-40B4-BE49-F238E27FC236}">
                <a16:creationId xmlns:a16="http://schemas.microsoft.com/office/drawing/2014/main" id="{9672154A-7B1B-8449-90D4-206DF9234F32}"/>
              </a:ext>
            </a:extLst>
          </p:cNvPr>
          <p:cNvCxnSpPr/>
          <p:nvPr/>
        </p:nvCxnSpPr>
        <p:spPr bwMode="auto">
          <a:xfrm flipH="1">
            <a:off x="5727032" y="218975"/>
            <a:ext cx="481264" cy="608798"/>
          </a:xfrm>
          <a:prstGeom prst="straightConnector1">
            <a:avLst/>
          </a:prstGeom>
          <a:solidFill>
            <a:schemeClr val="accent1"/>
          </a:solidFill>
          <a:ln w="1905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3A0B674D-2B2F-3646-A936-FBC53A8B88AF}"/>
              </a:ext>
            </a:extLst>
          </p:cNvPr>
          <p:cNvSpPr txBox="1"/>
          <p:nvPr/>
        </p:nvSpPr>
        <p:spPr>
          <a:xfrm>
            <a:off x="6208296" y="338708"/>
            <a:ext cx="133882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gamma ray</a:t>
            </a:r>
          </a:p>
        </p:txBody>
      </p:sp>
    </p:spTree>
    <p:extLst>
      <p:ext uri="{BB962C8B-B14F-4D97-AF65-F5344CB8AC3E}">
        <p14:creationId xmlns:p14="http://schemas.microsoft.com/office/powerpoint/2010/main" val="4028396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DF1989-24E6-5243-95FA-327B7FE646CE}"/>
              </a:ext>
            </a:extLst>
          </p:cNvPr>
          <p:cNvPicPr>
            <a:picLocks noChangeAspect="1"/>
          </p:cNvPicPr>
          <p:nvPr/>
        </p:nvPicPr>
        <p:blipFill>
          <a:blip r:embed="rId2"/>
          <a:stretch>
            <a:fillRect/>
          </a:stretch>
        </p:blipFill>
        <p:spPr>
          <a:xfrm rot="10800000">
            <a:off x="1" y="0"/>
            <a:ext cx="9143999" cy="6858000"/>
          </a:xfrm>
          <a:prstGeom prst="rect">
            <a:avLst/>
          </a:prstGeom>
        </p:spPr>
      </p:pic>
      <p:sp>
        <p:nvSpPr>
          <p:cNvPr id="6" name="TextBox 5">
            <a:extLst>
              <a:ext uri="{FF2B5EF4-FFF2-40B4-BE49-F238E27FC236}">
                <a16:creationId xmlns:a16="http://schemas.microsoft.com/office/drawing/2014/main" id="{0B471A7C-AF9B-AE4B-9671-EE3A0401E8BD}"/>
              </a:ext>
            </a:extLst>
          </p:cNvPr>
          <p:cNvSpPr txBox="1"/>
          <p:nvPr/>
        </p:nvSpPr>
        <p:spPr>
          <a:xfrm>
            <a:off x="1841772" y="6128897"/>
            <a:ext cx="5077031" cy="584775"/>
          </a:xfrm>
          <a:prstGeom prst="rect">
            <a:avLst/>
          </a:prstGeom>
          <a:solidFill>
            <a:schemeClr val="tx1">
              <a:lumMod val="50000"/>
              <a:lumOff val="50000"/>
            </a:schemeClr>
          </a:solidFill>
        </p:spPr>
        <p:txBody>
          <a:bodyPr wrap="none" rtlCol="0">
            <a:spAutoFit/>
          </a:bodyPr>
          <a:lstStyle/>
          <a:p>
            <a:r>
              <a:rPr lang="en-US" sz="2400" dirty="0">
                <a:latin typeface="Arial" panose="020B0604020202020204" pitchFamily="34" charset="0"/>
                <a:cs typeface="Arial" panose="020B0604020202020204" pitchFamily="34" charset="0"/>
              </a:rPr>
              <a:t>Fermi pair spectrometer </a:t>
            </a:r>
            <a:r>
              <a:rPr lang="en-US" sz="3200" dirty="0">
                <a:latin typeface="Symbol" pitchFamily="2" charset="2"/>
                <a:cs typeface="Arial" panose="020B0604020202020204" pitchFamily="34" charset="0"/>
              </a:rPr>
              <a:t>g</a:t>
            </a:r>
            <a:r>
              <a:rPr lang="en-US" sz="24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itchFamily="2" charset="2"/>
              </a:rPr>
              <a:t></a:t>
            </a:r>
            <a:r>
              <a:rPr lang="en-US" sz="2400" dirty="0">
                <a:latin typeface="Arial" panose="020B0604020202020204" pitchFamily="34" charset="0"/>
                <a:cs typeface="Arial" panose="020B0604020202020204" pitchFamily="34" charset="0"/>
                <a:sym typeface="Wingdings" pitchFamily="2" charset="2"/>
              </a:rPr>
              <a:t> e</a:t>
            </a:r>
            <a:r>
              <a:rPr lang="en-US" sz="2400" baseline="30000" dirty="0">
                <a:latin typeface="Arial" panose="020B0604020202020204" pitchFamily="34" charset="0"/>
                <a:cs typeface="Arial" panose="020B0604020202020204" pitchFamily="34" charset="0"/>
                <a:sym typeface="Wingdings" pitchFamily="2" charset="2"/>
              </a:rPr>
              <a:t>+</a:t>
            </a:r>
            <a:r>
              <a:rPr lang="en-US" sz="2400" dirty="0">
                <a:latin typeface="Arial" panose="020B0604020202020204" pitchFamily="34" charset="0"/>
                <a:cs typeface="Arial" panose="020B0604020202020204" pitchFamily="34" charset="0"/>
                <a:sym typeface="Wingdings" pitchFamily="2" charset="2"/>
              </a:rPr>
              <a:t> + e</a:t>
            </a:r>
            <a:r>
              <a:rPr lang="en-US" sz="2400" baseline="30000" dirty="0">
                <a:latin typeface="Arial" panose="020B0604020202020204" pitchFamily="34" charset="0"/>
                <a:cs typeface="Arial" panose="020B0604020202020204" pitchFamily="34" charset="0"/>
                <a:sym typeface="Wingdings" pitchFamily="2" charset="2"/>
              </a:rPr>
              <a:t>-</a:t>
            </a:r>
            <a:endParaRPr lang="en-US" sz="2400" baseline="30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FA62C7E3-E97E-084E-B0E0-17BB20B33AAD}"/>
              </a:ext>
            </a:extLst>
          </p:cNvPr>
          <p:cNvPicPr>
            <a:picLocks noChangeAspect="1"/>
          </p:cNvPicPr>
          <p:nvPr/>
        </p:nvPicPr>
        <p:blipFill>
          <a:blip r:embed="rId3"/>
          <a:stretch>
            <a:fillRect/>
          </a:stretch>
        </p:blipFill>
        <p:spPr>
          <a:xfrm>
            <a:off x="6120190" y="156771"/>
            <a:ext cx="2806700" cy="2603500"/>
          </a:xfrm>
          <a:prstGeom prst="rect">
            <a:avLst/>
          </a:prstGeom>
          <a:ln>
            <a:solidFill>
              <a:schemeClr val="tx1"/>
            </a:solidFill>
          </a:ln>
        </p:spPr>
      </p:pic>
    </p:spTree>
    <p:extLst>
      <p:ext uri="{BB962C8B-B14F-4D97-AF65-F5344CB8AC3E}">
        <p14:creationId xmlns:p14="http://schemas.microsoft.com/office/powerpoint/2010/main" val="43192089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2530" name="Picture 3" descr="AGN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81351" y="-50796"/>
            <a:ext cx="3924300" cy="3870325"/>
          </a:xfrm>
          <a:effectLst>
            <a:softEdge rad="355600"/>
          </a:effectLst>
        </p:spPr>
      </p:pic>
      <p:pic>
        <p:nvPicPr>
          <p:cNvPr id="22531" name="Picture 4" descr="test3"/>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7703534" y="3002731"/>
            <a:ext cx="1440473" cy="1436687"/>
          </a:xfrm>
        </p:spPr>
      </p:pic>
      <p:sp>
        <p:nvSpPr>
          <p:cNvPr id="2" name="Freeform 1"/>
          <p:cNvSpPr/>
          <p:nvPr/>
        </p:nvSpPr>
        <p:spPr>
          <a:xfrm>
            <a:off x="2006601" y="2463801"/>
            <a:ext cx="850900" cy="596900"/>
          </a:xfrm>
          <a:custGeom>
            <a:avLst/>
            <a:gdLst>
              <a:gd name="connsiteX0" fmla="*/ 0 w 850900"/>
              <a:gd name="connsiteY0" fmla="*/ 0 h 596900"/>
              <a:gd name="connsiteX1" fmla="*/ 304800 w 850900"/>
              <a:gd name="connsiteY1" fmla="*/ 317500 h 596900"/>
              <a:gd name="connsiteX2" fmla="*/ 368300 w 850900"/>
              <a:gd name="connsiteY2" fmla="*/ 355600 h 596900"/>
              <a:gd name="connsiteX3" fmla="*/ 469900 w 850900"/>
              <a:gd name="connsiteY3" fmla="*/ 419100 h 596900"/>
              <a:gd name="connsiteX4" fmla="*/ 508000 w 850900"/>
              <a:gd name="connsiteY4" fmla="*/ 444500 h 596900"/>
              <a:gd name="connsiteX5" fmla="*/ 698500 w 850900"/>
              <a:gd name="connsiteY5" fmla="*/ 520700 h 596900"/>
              <a:gd name="connsiteX6" fmla="*/ 736600 w 850900"/>
              <a:gd name="connsiteY6" fmla="*/ 533400 h 596900"/>
              <a:gd name="connsiteX7" fmla="*/ 825500 w 850900"/>
              <a:gd name="connsiteY7" fmla="*/ 571500 h 596900"/>
              <a:gd name="connsiteX8" fmla="*/ 850900 w 850900"/>
              <a:gd name="connsiteY8"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900" h="596900">
                <a:moveTo>
                  <a:pt x="0" y="0"/>
                </a:moveTo>
                <a:cubicBezTo>
                  <a:pt x="101600" y="105833"/>
                  <a:pt x="199258" y="215597"/>
                  <a:pt x="304800" y="317500"/>
                </a:cubicBezTo>
                <a:cubicBezTo>
                  <a:pt x="322558" y="334646"/>
                  <a:pt x="347277" y="342663"/>
                  <a:pt x="368300" y="355600"/>
                </a:cubicBezTo>
                <a:cubicBezTo>
                  <a:pt x="402313" y="376531"/>
                  <a:pt x="436670" y="396947"/>
                  <a:pt x="469900" y="419100"/>
                </a:cubicBezTo>
                <a:cubicBezTo>
                  <a:pt x="482600" y="427567"/>
                  <a:pt x="494657" y="437087"/>
                  <a:pt x="508000" y="444500"/>
                </a:cubicBezTo>
                <a:cubicBezTo>
                  <a:pt x="592091" y="491217"/>
                  <a:pt x="596900" y="486833"/>
                  <a:pt x="698500" y="520700"/>
                </a:cubicBezTo>
                <a:lnTo>
                  <a:pt x="736600" y="533400"/>
                </a:lnTo>
                <a:cubicBezTo>
                  <a:pt x="770467" y="544689"/>
                  <a:pt x="794113" y="550575"/>
                  <a:pt x="825500" y="571500"/>
                </a:cubicBezTo>
                <a:cubicBezTo>
                  <a:pt x="835463" y="578142"/>
                  <a:pt x="842433" y="588433"/>
                  <a:pt x="850900" y="59690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3" name="Freeform 2"/>
          <p:cNvSpPr/>
          <p:nvPr/>
        </p:nvSpPr>
        <p:spPr>
          <a:xfrm>
            <a:off x="3793902" y="952503"/>
            <a:ext cx="1967308" cy="508519"/>
          </a:xfrm>
          <a:custGeom>
            <a:avLst/>
            <a:gdLst>
              <a:gd name="connsiteX0" fmla="*/ 1044799 w 1967308"/>
              <a:gd name="connsiteY0" fmla="*/ 76200 h 508519"/>
              <a:gd name="connsiteX1" fmla="*/ 1933799 w 1967308"/>
              <a:gd name="connsiteY1" fmla="*/ 508000 h 508519"/>
              <a:gd name="connsiteX2" fmla="*/ 3399 w 1967308"/>
              <a:gd name="connsiteY2" fmla="*/ 0 h 508519"/>
            </a:gdLst>
            <a:ahLst/>
            <a:cxnLst>
              <a:cxn ang="0">
                <a:pos x="connsiteX0" y="connsiteY0"/>
              </a:cxn>
              <a:cxn ang="0">
                <a:pos x="connsiteX1" y="connsiteY1"/>
              </a:cxn>
              <a:cxn ang="0">
                <a:pos x="connsiteX2" y="connsiteY2"/>
              </a:cxn>
            </a:cxnLst>
            <a:rect l="l" t="t" r="r" b="b"/>
            <a:pathLst>
              <a:path w="1967308" h="508519">
                <a:moveTo>
                  <a:pt x="1044799" y="76200"/>
                </a:moveTo>
                <a:cubicBezTo>
                  <a:pt x="1576082" y="298450"/>
                  <a:pt x="2107366" y="520700"/>
                  <a:pt x="1933799" y="508000"/>
                </a:cubicBezTo>
                <a:cubicBezTo>
                  <a:pt x="1760232" y="495300"/>
                  <a:pt x="-89734" y="289983"/>
                  <a:pt x="3399" y="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4" name="Freeform 3"/>
          <p:cNvSpPr/>
          <p:nvPr/>
        </p:nvSpPr>
        <p:spPr>
          <a:xfrm>
            <a:off x="3894104" y="2399575"/>
            <a:ext cx="4132011" cy="1378447"/>
          </a:xfrm>
          <a:custGeom>
            <a:avLst/>
            <a:gdLst>
              <a:gd name="connsiteX0" fmla="*/ 6220865 w 6220865"/>
              <a:gd name="connsiteY0" fmla="*/ 0 h 2588120"/>
              <a:gd name="connsiteX1" fmla="*/ 4125365 w 6220865"/>
              <a:gd name="connsiteY1" fmla="*/ 1371600 h 2588120"/>
              <a:gd name="connsiteX2" fmla="*/ 2956965 w 6220865"/>
              <a:gd name="connsiteY2" fmla="*/ 1460500 h 2588120"/>
              <a:gd name="connsiteX3" fmla="*/ 23265 w 6220865"/>
              <a:gd name="connsiteY3" fmla="*/ 2463800 h 2588120"/>
            </a:gdLst>
            <a:ahLst/>
            <a:cxnLst>
              <a:cxn ang="0">
                <a:pos x="connsiteX0" y="connsiteY0"/>
              </a:cxn>
              <a:cxn ang="0">
                <a:pos x="connsiteX1" y="connsiteY1"/>
              </a:cxn>
              <a:cxn ang="0">
                <a:pos x="connsiteX2" y="connsiteY2"/>
              </a:cxn>
              <a:cxn ang="0">
                <a:pos x="connsiteX3" y="connsiteY3"/>
              </a:cxn>
            </a:cxnLst>
            <a:rect l="l" t="t" r="r" b="b"/>
            <a:pathLst>
              <a:path w="6220865" h="2588120">
                <a:moveTo>
                  <a:pt x="6220865" y="0"/>
                </a:moveTo>
                <a:cubicBezTo>
                  <a:pt x="5445106" y="564091"/>
                  <a:pt x="4669348" y="1128183"/>
                  <a:pt x="4125365" y="1371600"/>
                </a:cubicBezTo>
                <a:cubicBezTo>
                  <a:pt x="3581382" y="1615017"/>
                  <a:pt x="3640648" y="1278467"/>
                  <a:pt x="2956965" y="1460500"/>
                </a:cubicBezTo>
                <a:cubicBezTo>
                  <a:pt x="2273282" y="1642533"/>
                  <a:pt x="-268835" y="2999317"/>
                  <a:pt x="23265" y="246380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ymbol" charset="2"/>
                <a:ea typeface="+mn-ea"/>
                <a:cs typeface="Symbol" charset="2"/>
              </a:rPr>
              <a:t>g</a:t>
            </a:r>
            <a:endParaRPr kumimoji="0" lang="en-US" sz="3200" b="1" i="0" u="none" strike="noStrike" kern="1200" cap="none" spc="0" normalizeH="0" baseline="30000" noProof="0" dirty="0">
              <a:ln>
                <a:noFill/>
              </a:ln>
              <a:solidFill>
                <a:srgbClr val="FFFFFF"/>
              </a:solidFill>
              <a:effectLst/>
              <a:uLnTx/>
              <a:uFillTx/>
              <a:latin typeface="Symbol" charset="2"/>
              <a:ea typeface="+mn-ea"/>
              <a:cs typeface="Symbol" charset="2"/>
            </a:endParaRPr>
          </a:p>
        </p:txBody>
      </p:sp>
      <p:sp>
        <p:nvSpPr>
          <p:cNvPr id="32" name="Text Box 10"/>
          <p:cNvSpPr txBox="1">
            <a:spLocks noChangeArrowheads="1"/>
          </p:cNvSpPr>
          <p:nvPr/>
        </p:nvSpPr>
        <p:spPr bwMode="auto">
          <a:xfrm>
            <a:off x="7496955" y="1332321"/>
            <a:ext cx="385042" cy="52322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800" b="0" i="0" u="none" strike="noStrike" kern="1200" cap="none" spc="0" normalizeH="0" baseline="0" noProof="0" dirty="0">
                <a:ln>
                  <a:noFill/>
                </a:ln>
                <a:solidFill>
                  <a:srgbClr val="FFFFFF"/>
                </a:solidFill>
                <a:effectLst/>
                <a:uLnTx/>
                <a:uFillTx/>
                <a:latin typeface="Arial" charset="0"/>
                <a:ea typeface="ＭＳ Ｐゴシック" charset="0"/>
                <a:sym typeface="Symbol" charset="0"/>
              </a:rPr>
              <a:t>p</a:t>
            </a:r>
            <a:endParaRPr kumimoji="0" lang="de-DE" sz="2400" b="0" i="0" u="none" strike="noStrike" kern="1200" cap="none" spc="0" normalizeH="0" baseline="0" noProof="0" dirty="0">
              <a:ln>
                <a:noFill/>
              </a:ln>
              <a:solidFill>
                <a:srgbClr val="FFFFFF"/>
              </a:solidFill>
              <a:effectLst/>
              <a:uLnTx/>
              <a:uFillTx/>
              <a:latin typeface="Arial" charset="0"/>
              <a:ea typeface="ＭＳ Ｐゴシック" charset="0"/>
              <a:sym typeface="Symbol" charset="0"/>
            </a:endParaRPr>
          </a:p>
        </p:txBody>
      </p:sp>
      <p:sp>
        <p:nvSpPr>
          <p:cNvPr id="22" name="Rectangle 5"/>
          <p:cNvSpPr>
            <a:spLocks noChangeArrowheads="1"/>
          </p:cNvSpPr>
          <p:nvPr/>
        </p:nvSpPr>
        <p:spPr bwMode="auto">
          <a:xfrm>
            <a:off x="760380" y="2335742"/>
            <a:ext cx="7740163" cy="7029451"/>
          </a:xfrm>
          <a:prstGeom prst="rect">
            <a:avLst/>
          </a:prstGeom>
          <a:noFill/>
          <a:ln w="9525">
            <a:noFill/>
            <a:miter lim="800000"/>
            <a:headEnd/>
            <a:tailEnd/>
          </a:ln>
          <a:effectLst/>
        </p:spPr>
        <p:txBody>
          <a:bodyPr wrap="none" lIns="91407" tIns="45703" rIns="91407" bIns="45703"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entury Gothic"/>
              <a:ea typeface="+mn-ea"/>
              <a:cs typeface="Century Gothic"/>
            </a:endParaRPr>
          </a:p>
        </p:txBody>
      </p:sp>
      <p:cxnSp>
        <p:nvCxnSpPr>
          <p:cNvPr id="24" name="Straight Arrow Connector 23"/>
          <p:cNvCxnSpPr/>
          <p:nvPr/>
        </p:nvCxnSpPr>
        <p:spPr bwMode="auto">
          <a:xfrm>
            <a:off x="1884188" y="2727976"/>
            <a:ext cx="6149255" cy="1642859"/>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5" name="Text Box 10"/>
          <p:cNvSpPr txBox="1">
            <a:spLocks noChangeArrowheads="1"/>
          </p:cNvSpPr>
          <p:nvPr/>
        </p:nvSpPr>
        <p:spPr bwMode="auto">
          <a:xfrm>
            <a:off x="4633007" y="3437910"/>
            <a:ext cx="39786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3200" b="0" i="0" u="none" strike="noStrike" kern="1200" cap="none" spc="0" normalizeH="0" baseline="0" noProof="0" dirty="0" err="1">
                <a:ln>
                  <a:noFill/>
                </a:ln>
                <a:solidFill>
                  <a:srgbClr val="00B0F0"/>
                </a:solidFill>
                <a:effectLst/>
                <a:uLnTx/>
                <a:uFillTx/>
                <a:latin typeface="Symbol" charset="2"/>
                <a:ea typeface="ＭＳ Ｐゴシック" charset="0"/>
                <a:cs typeface="Symbol" charset="2"/>
                <a:sym typeface="Symbol" charset="0"/>
              </a:rPr>
              <a:t>n</a:t>
            </a:r>
            <a:endParaRPr kumimoji="0" lang="de-DE" sz="3200" b="0" i="0" u="none" strike="noStrike" kern="1200" cap="none" spc="0" normalizeH="0" baseline="0" noProof="0" dirty="0">
              <a:ln>
                <a:noFill/>
              </a:ln>
              <a:solidFill>
                <a:srgbClr val="00B0F0"/>
              </a:solidFill>
              <a:effectLst/>
              <a:uLnTx/>
              <a:uFillTx/>
              <a:latin typeface="Arial" charset="0"/>
              <a:ea typeface="ＭＳ Ｐゴシック" charset="0"/>
              <a:sym typeface="Symbol" charset="0"/>
            </a:endParaRPr>
          </a:p>
        </p:txBody>
      </p:sp>
      <p:sp>
        <p:nvSpPr>
          <p:cNvPr id="27" name="Rectangle 44"/>
          <p:cNvSpPr txBox="1">
            <a:spLocks noChangeArrowheads="1"/>
          </p:cNvSpPr>
          <p:nvPr/>
        </p:nvSpPr>
        <p:spPr>
          <a:xfrm>
            <a:off x="70683" y="4942891"/>
            <a:ext cx="8991600" cy="990600"/>
          </a:xfrm>
          <a:prstGeom prst="rect">
            <a:avLst/>
          </a:prstGeom>
        </p:spPr>
        <p:txBody>
          <a:bodyPr/>
          <a:lstStyle>
            <a:lvl1pPr algn="l" rtl="0" eaLnBrk="1" fontAlgn="base" hangingPunct="1">
              <a:spcBef>
                <a:spcPct val="0"/>
              </a:spcBef>
              <a:spcAft>
                <a:spcPct val="0"/>
              </a:spcAft>
              <a:defRPr sz="2400" b="1">
                <a:solidFill>
                  <a:schemeClr val="bg1"/>
                </a:solidFill>
                <a:latin typeface="+mj-lt"/>
                <a:ea typeface="+mj-ea"/>
                <a:cs typeface="+mj-cs"/>
              </a:defRPr>
            </a:lvl1pPr>
            <a:lvl2pPr algn="l" rtl="0" eaLnBrk="1" fontAlgn="base" hangingPunct="1">
              <a:spcBef>
                <a:spcPct val="0"/>
              </a:spcBef>
              <a:spcAft>
                <a:spcPct val="0"/>
              </a:spcAft>
              <a:defRPr sz="2400" b="1">
                <a:solidFill>
                  <a:schemeClr val="bg1"/>
                </a:solidFill>
                <a:latin typeface="Arial" charset="0"/>
              </a:defRPr>
            </a:lvl2pPr>
            <a:lvl3pPr algn="l" rtl="0" eaLnBrk="1" fontAlgn="base" hangingPunct="1">
              <a:spcBef>
                <a:spcPct val="0"/>
              </a:spcBef>
              <a:spcAft>
                <a:spcPct val="0"/>
              </a:spcAft>
              <a:defRPr sz="2400" b="1">
                <a:solidFill>
                  <a:schemeClr val="bg1"/>
                </a:solidFill>
                <a:latin typeface="Arial" charset="0"/>
              </a:defRPr>
            </a:lvl3pPr>
            <a:lvl4pPr algn="l" rtl="0" eaLnBrk="1" fontAlgn="base" hangingPunct="1">
              <a:spcBef>
                <a:spcPct val="0"/>
              </a:spcBef>
              <a:spcAft>
                <a:spcPct val="0"/>
              </a:spcAft>
              <a:defRPr sz="2400" b="1">
                <a:solidFill>
                  <a:schemeClr val="bg1"/>
                </a:solidFill>
                <a:latin typeface="Arial" charset="0"/>
              </a:defRPr>
            </a:lvl4pPr>
            <a:lvl5pPr algn="l" rtl="0" eaLnBrk="1" fontAlgn="base" hangingPunct="1">
              <a:spcBef>
                <a:spcPct val="0"/>
              </a:spcBef>
              <a:spcAft>
                <a:spcPct val="0"/>
              </a:spcAft>
              <a:defRPr sz="2400" b="1">
                <a:solidFill>
                  <a:schemeClr val="bg1"/>
                </a:solidFill>
                <a:latin typeface="Arial" charset="0"/>
              </a:defRPr>
            </a:lvl5pPr>
            <a:lvl6pPr marL="457200" algn="l" rtl="0" eaLnBrk="1" fontAlgn="base" hangingPunct="1">
              <a:spcBef>
                <a:spcPct val="0"/>
              </a:spcBef>
              <a:spcAft>
                <a:spcPct val="0"/>
              </a:spcAft>
              <a:defRPr sz="2400" b="1">
                <a:solidFill>
                  <a:schemeClr val="bg1"/>
                </a:solidFill>
                <a:latin typeface="Arial" charset="0"/>
              </a:defRPr>
            </a:lvl6pPr>
            <a:lvl7pPr marL="914400" algn="l" rtl="0" eaLnBrk="1" fontAlgn="base" hangingPunct="1">
              <a:spcBef>
                <a:spcPct val="0"/>
              </a:spcBef>
              <a:spcAft>
                <a:spcPct val="0"/>
              </a:spcAft>
              <a:defRPr sz="2400" b="1">
                <a:solidFill>
                  <a:schemeClr val="bg1"/>
                </a:solidFill>
                <a:latin typeface="Arial" charset="0"/>
              </a:defRPr>
            </a:lvl7pPr>
            <a:lvl8pPr marL="1371600" algn="l" rtl="0" eaLnBrk="1" fontAlgn="base" hangingPunct="1">
              <a:spcBef>
                <a:spcPct val="0"/>
              </a:spcBef>
              <a:spcAft>
                <a:spcPct val="0"/>
              </a:spcAft>
              <a:defRPr sz="2400" b="1">
                <a:solidFill>
                  <a:schemeClr val="bg1"/>
                </a:solidFill>
                <a:latin typeface="Arial" charset="0"/>
              </a:defRPr>
            </a:lvl8pPr>
            <a:lvl9pPr marL="1828800" algn="l" rtl="0" eaLnBrk="1" fontAlgn="base" hangingPunct="1">
              <a:spcBef>
                <a:spcPct val="0"/>
              </a:spcBef>
              <a:spcAft>
                <a:spcPct val="0"/>
              </a:spcAft>
              <a:defRPr sz="2400" b="1">
                <a:solidFill>
                  <a:schemeClr val="bg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gamma rays accompanying </a:t>
            </a:r>
            <a:r>
              <a:rPr kumimoji="0" lang="en-US" sz="2400" b="0" i="0" u="none" strike="noStrike" kern="1200" cap="none" spc="0" normalizeH="0" baseline="0" noProof="0" dirty="0">
                <a:ln>
                  <a:noFill/>
                </a:ln>
                <a:solidFill>
                  <a:srgbClr val="FFFFFF"/>
                </a:solidFill>
                <a:effectLst/>
                <a:uLnTx/>
                <a:uFillTx/>
                <a:latin typeface="Arial"/>
                <a:ea typeface="Arial" charset="0"/>
                <a:cs typeface="Arial" charset="0"/>
              </a:rPr>
              <a:t>IceCube neutrinos interact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Arial" charset="0"/>
                <a:cs typeface="Arial" charset="0"/>
              </a:rPr>
              <a:t>with interstellar photons and fragment </a:t>
            </a:r>
            <a:r>
              <a:rPr kumimoji="0" lang="en-US" sz="2400" b="0" i="0" u="none" strike="noStrike" kern="1200" cap="none" spc="0" normalizeH="0" baseline="0" noProof="0" dirty="0">
                <a:ln>
                  <a:noFill/>
                </a:ln>
                <a:solidFill>
                  <a:srgbClr val="FFFFFF"/>
                </a:solidFill>
                <a:effectLst/>
                <a:uLnTx/>
                <a:uFillTx/>
                <a:latin typeface="Arial"/>
                <a:ea typeface="+mj-ea"/>
                <a:cs typeface="Arial"/>
              </a:rPr>
              <a:t>into multiple lower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energy gamma rays that reach earth</a:t>
            </a:r>
          </a:p>
        </p:txBody>
      </p:sp>
      <p:sp>
        <p:nvSpPr>
          <p:cNvPr id="37" name="Freeform 6"/>
          <p:cNvSpPr>
            <a:spLocks/>
          </p:cNvSpPr>
          <p:nvPr/>
        </p:nvSpPr>
        <p:spPr bwMode="auto">
          <a:xfrm rot="458141">
            <a:off x="2095501" y="1117602"/>
            <a:ext cx="6057900" cy="1714500"/>
          </a:xfrm>
          <a:custGeom>
            <a:avLst/>
            <a:gdLst>
              <a:gd name="T0" fmla="*/ 0 w 3312"/>
              <a:gd name="T1" fmla="*/ 2147483647 h 1080"/>
              <a:gd name="T2" fmla="*/ 2147483647 w 3312"/>
              <a:gd name="T3" fmla="*/ 2147483647 h 1080"/>
              <a:gd name="T4" fmla="*/ 2147483647 w 3312"/>
              <a:gd name="T5" fmla="*/ 2147483647 h 1080"/>
              <a:gd name="T6" fmla="*/ 2147483647 w 3312"/>
              <a:gd name="T7" fmla="*/ 2147483647 h 1080"/>
              <a:gd name="T8" fmla="*/ 2147483647 w 3312"/>
              <a:gd name="T9" fmla="*/ 2147483647 h 1080"/>
              <a:gd name="T10" fmla="*/ 2147483647 w 3312"/>
              <a:gd name="T11" fmla="*/ 2147483647 h 1080"/>
              <a:gd name="T12" fmla="*/ 2147483647 w 3312"/>
              <a:gd name="T13" fmla="*/ 2147483647 h 1080"/>
              <a:gd name="T14" fmla="*/ 2147483647 w 3312"/>
              <a:gd name="T15" fmla="*/ 2147483647 h 1080"/>
              <a:gd name="T16" fmla="*/ 2147483647 w 3312"/>
              <a:gd name="T17" fmla="*/ 2147483647 h 10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12"/>
              <a:gd name="T28" fmla="*/ 0 h 1080"/>
              <a:gd name="T29" fmla="*/ 3312 w 3312"/>
              <a:gd name="T30" fmla="*/ 1080 h 10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12" h="1080">
                <a:moveTo>
                  <a:pt x="0" y="1080"/>
                </a:moveTo>
                <a:cubicBezTo>
                  <a:pt x="348" y="1068"/>
                  <a:pt x="696" y="1056"/>
                  <a:pt x="864" y="984"/>
                </a:cubicBezTo>
                <a:cubicBezTo>
                  <a:pt x="1032" y="912"/>
                  <a:pt x="1024" y="712"/>
                  <a:pt x="1008" y="648"/>
                </a:cubicBezTo>
                <a:cubicBezTo>
                  <a:pt x="992" y="584"/>
                  <a:pt x="808" y="568"/>
                  <a:pt x="768" y="600"/>
                </a:cubicBezTo>
                <a:cubicBezTo>
                  <a:pt x="728" y="632"/>
                  <a:pt x="704" y="808"/>
                  <a:pt x="768" y="840"/>
                </a:cubicBezTo>
                <a:cubicBezTo>
                  <a:pt x="832" y="872"/>
                  <a:pt x="992" y="904"/>
                  <a:pt x="1152" y="792"/>
                </a:cubicBezTo>
                <a:cubicBezTo>
                  <a:pt x="1312" y="680"/>
                  <a:pt x="1488" y="288"/>
                  <a:pt x="1728" y="168"/>
                </a:cubicBezTo>
                <a:cubicBezTo>
                  <a:pt x="1968" y="48"/>
                  <a:pt x="2328" y="0"/>
                  <a:pt x="2592" y="72"/>
                </a:cubicBezTo>
                <a:cubicBezTo>
                  <a:pt x="2856" y="144"/>
                  <a:pt x="3192" y="512"/>
                  <a:pt x="3312" y="600"/>
                </a:cubicBezTo>
              </a:path>
            </a:pathLst>
          </a:custGeom>
          <a:noFill/>
          <a:ln w="28575" cmpd="sng">
            <a:solidFill>
              <a:schemeClr val="bg1"/>
            </a:solidFill>
            <a:prstDash val="sysDash"/>
            <a:round/>
            <a:headEnd type="none"/>
            <a:tailEnd type="triangle"/>
          </a:ln>
        </p:spPr>
        <p:txBody>
          <a:bodyPr wrap="none" lIns="91407" tIns="45703" rIns="91407" bIns="45703"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grpSp>
        <p:nvGrpSpPr>
          <p:cNvPr id="38" name="Group 9"/>
          <p:cNvGrpSpPr>
            <a:grpSpLocks/>
          </p:cNvGrpSpPr>
          <p:nvPr/>
        </p:nvGrpSpPr>
        <p:grpSpPr bwMode="auto">
          <a:xfrm>
            <a:off x="1969480" y="2169115"/>
            <a:ext cx="4963567" cy="2095165"/>
            <a:chOff x="1247" y="1482"/>
            <a:chExt cx="2660" cy="644"/>
          </a:xfrm>
        </p:grpSpPr>
        <p:sp>
          <p:nvSpPr>
            <p:cNvPr id="39" name="Text Box 10"/>
            <p:cNvSpPr txBox="1">
              <a:spLocks noChangeArrowheads="1"/>
            </p:cNvSpPr>
            <p:nvPr/>
          </p:nvSpPr>
          <p:spPr bwMode="auto">
            <a:xfrm>
              <a:off x="2733" y="1482"/>
              <a:ext cx="99"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dirty="0">
                <a:ln>
                  <a:noFill/>
                </a:ln>
                <a:solidFill>
                  <a:srgbClr val="FFFFFF"/>
                </a:solidFill>
                <a:effectLst/>
                <a:uLnTx/>
                <a:uFillTx/>
                <a:latin typeface="Arial" charset="0"/>
                <a:ea typeface="ＭＳ Ｐゴシック" charset="0"/>
                <a:sym typeface="Symbol" charset="0"/>
              </a:endParaRPr>
            </a:p>
          </p:txBody>
        </p:sp>
        <p:grpSp>
          <p:nvGrpSpPr>
            <p:cNvPr id="40" name="Group 11"/>
            <p:cNvGrpSpPr>
              <a:grpSpLocks/>
            </p:cNvGrpSpPr>
            <p:nvPr/>
          </p:nvGrpSpPr>
          <p:grpSpPr bwMode="auto">
            <a:xfrm>
              <a:off x="1247" y="1570"/>
              <a:ext cx="2660" cy="556"/>
              <a:chOff x="1247" y="1570"/>
              <a:chExt cx="2660" cy="556"/>
            </a:xfrm>
          </p:grpSpPr>
          <p:sp>
            <p:nvSpPr>
              <p:cNvPr id="41" name="Line 12"/>
              <p:cNvSpPr>
                <a:spLocks noChangeShapeType="1"/>
              </p:cNvSpPr>
              <p:nvPr/>
            </p:nvSpPr>
            <p:spPr bwMode="auto">
              <a:xfrm>
                <a:off x="1247" y="1584"/>
                <a:ext cx="1833" cy="26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2" name="Line 13"/>
              <p:cNvSpPr>
                <a:spLocks noChangeShapeType="1"/>
              </p:cNvSpPr>
              <p:nvPr/>
            </p:nvSpPr>
            <p:spPr bwMode="auto">
              <a:xfrm>
                <a:off x="3080" y="1850"/>
                <a:ext cx="521" cy="8"/>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3" name="Line 14"/>
              <p:cNvSpPr>
                <a:spLocks noChangeShapeType="1"/>
              </p:cNvSpPr>
              <p:nvPr/>
            </p:nvSpPr>
            <p:spPr bwMode="auto">
              <a:xfrm>
                <a:off x="3080" y="1850"/>
                <a:ext cx="489" cy="14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4" name="Text Box 15"/>
              <p:cNvSpPr txBox="1">
                <a:spLocks noChangeArrowheads="1"/>
              </p:cNvSpPr>
              <p:nvPr/>
            </p:nvSpPr>
            <p:spPr bwMode="auto">
              <a:xfrm>
                <a:off x="3617" y="1716"/>
                <a:ext cx="290"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entury Gothic"/>
                    <a:ea typeface="ＭＳ Ｐゴシック" charset="0"/>
                    <a:cs typeface="Century Gothic"/>
                  </a:rPr>
                  <a:t>e</a:t>
                </a:r>
                <a:r>
                  <a:rPr kumimoji="0" lang="en-US" sz="2400" b="0" i="0" u="none" strike="noStrike" kern="1200" cap="none" spc="0" normalizeH="0" baseline="30000" noProof="0" dirty="0">
                    <a:ln>
                      <a:noFill/>
                    </a:ln>
                    <a:solidFill>
                      <a:srgbClr val="FFFFFF"/>
                    </a:solidFill>
                    <a:effectLst/>
                    <a:uLnTx/>
                    <a:uFillTx/>
                    <a:latin typeface="Century Gothic"/>
                    <a:ea typeface="ＭＳ Ｐゴシック" charset="0"/>
                    <a:cs typeface="Century Gothic"/>
                  </a:rPr>
                  <a:t>+</a:t>
                </a:r>
              </a:p>
            </p:txBody>
          </p:sp>
          <p:sp>
            <p:nvSpPr>
              <p:cNvPr id="45" name="Text Box 16"/>
              <p:cNvSpPr txBox="1">
                <a:spLocks noChangeArrowheads="1"/>
              </p:cNvSpPr>
              <p:nvPr/>
            </p:nvSpPr>
            <p:spPr bwMode="auto">
              <a:xfrm>
                <a:off x="3434" y="1984"/>
                <a:ext cx="2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entury Gothic"/>
                    <a:ea typeface="ＭＳ Ｐゴシック" charset="0"/>
                    <a:cs typeface="Century Gothic"/>
                  </a:rPr>
                  <a:t>e</a:t>
                </a:r>
                <a:r>
                  <a:rPr kumimoji="0" lang="en-US" sz="2400" b="0" i="0" u="none" strike="noStrike" kern="1200" cap="none" spc="0" normalizeH="0" baseline="30000" noProof="0" dirty="0">
                    <a:ln>
                      <a:noFill/>
                    </a:ln>
                    <a:solidFill>
                      <a:srgbClr val="FFFFFF"/>
                    </a:solidFill>
                    <a:effectLst/>
                    <a:uLnTx/>
                    <a:uFillTx/>
                    <a:latin typeface="Century Gothic"/>
                    <a:ea typeface="ＭＳ Ｐゴシック" charset="0"/>
                    <a:cs typeface="Century Gothic"/>
                  </a:rPr>
                  <a:t>-</a:t>
                </a:r>
              </a:p>
            </p:txBody>
          </p:sp>
          <p:sp>
            <p:nvSpPr>
              <p:cNvPr id="46" name="Rectangle 18"/>
              <p:cNvSpPr>
                <a:spLocks noChangeArrowheads="1"/>
              </p:cNvSpPr>
              <p:nvPr/>
            </p:nvSpPr>
            <p:spPr bwMode="auto">
              <a:xfrm>
                <a:off x="3275" y="1570"/>
                <a:ext cx="99" cy="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srgbClr val="FFFF99"/>
                  </a:solidFill>
                  <a:effectLst/>
                  <a:uLnTx/>
                  <a:uFillTx/>
                  <a:latin typeface="Arial"/>
                  <a:ea typeface="+mn-ea"/>
                  <a:cs typeface="+mn-cs"/>
                  <a:sym typeface="Symbol" charset="0"/>
                </a:endParaRPr>
              </a:p>
            </p:txBody>
          </p:sp>
        </p:grpSp>
      </p:grpSp>
      <p:sp>
        <p:nvSpPr>
          <p:cNvPr id="23" name="Line 13"/>
          <p:cNvSpPr>
            <a:spLocks noChangeShapeType="1"/>
          </p:cNvSpPr>
          <p:nvPr/>
        </p:nvSpPr>
        <p:spPr bwMode="auto">
          <a:xfrm>
            <a:off x="6362050" y="3392354"/>
            <a:ext cx="972187" cy="26027"/>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cxnSp>
        <p:nvCxnSpPr>
          <p:cNvPr id="6" name="Curved Connector 5"/>
          <p:cNvCxnSpPr/>
          <p:nvPr/>
        </p:nvCxnSpPr>
        <p:spPr bwMode="auto">
          <a:xfrm>
            <a:off x="6362048" y="3405420"/>
            <a:ext cx="622707" cy="342831"/>
          </a:xfrm>
          <a:prstGeom prst="curvedConnector3">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Rectangle 8"/>
          <p:cNvSpPr/>
          <p:nvPr/>
        </p:nvSpPr>
        <p:spPr>
          <a:xfrm>
            <a:off x="6968876" y="3354496"/>
            <a:ext cx="352982" cy="58477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ymbol" charset="2"/>
                <a:ea typeface="+mn-ea"/>
                <a:cs typeface="Symbol" charset="2"/>
              </a:rPr>
              <a:t>g</a:t>
            </a:r>
            <a:endParaRPr kumimoji="0" lang="en-US" sz="3200" b="0" i="0" u="none" strike="noStrike" kern="1200" cap="none" spc="0" normalizeH="0" baseline="30000" noProof="0" dirty="0">
              <a:ln>
                <a:noFill/>
              </a:ln>
              <a:solidFill>
                <a:srgbClr val="FFFFFF"/>
              </a:solidFill>
              <a:effectLst/>
              <a:uLnTx/>
              <a:uFillTx/>
              <a:latin typeface="Symbol" charset="2"/>
              <a:ea typeface="+mn-ea"/>
              <a:cs typeface="Symbol" charset="2"/>
            </a:endParaRPr>
          </a:p>
        </p:txBody>
      </p:sp>
    </p:spTree>
    <p:extLst>
      <p:ext uri="{BB962C8B-B14F-4D97-AF65-F5344CB8AC3E}">
        <p14:creationId xmlns:p14="http://schemas.microsoft.com/office/powerpoint/2010/main" val="200248387"/>
      </p:ext>
    </p:extLst>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2530" name="Picture 3" descr="AGN2"/>
          <p:cNvPicPr>
            <a:picLocks noGrp="1" noChangeAspect="1" noChangeArrowheads="1"/>
          </p:cNvPicPr>
          <p:nvPr>
            <p:ph sz="half" idx="4294967295"/>
          </p:nvPr>
        </p:nvPicPr>
        <p:blipFill>
          <a:blip r:embed="rId3">
            <a:extLst>
              <a:ext uri="{28A0092B-C50C-407E-A947-70E740481C1C}">
                <a14:useLocalDpi xmlns:a14="http://schemas.microsoft.com/office/drawing/2010/main"/>
              </a:ext>
            </a:extLst>
          </a:blip>
          <a:srcRect/>
          <a:stretch>
            <a:fillRect/>
          </a:stretch>
        </p:blipFill>
        <p:spPr>
          <a:xfrm>
            <a:off x="-281352" y="-1231896"/>
            <a:ext cx="3924300" cy="3870325"/>
          </a:xfrm>
          <a:effectLst>
            <a:softEdge rad="355600"/>
          </a:effectLst>
        </p:spPr>
      </p:pic>
      <p:pic>
        <p:nvPicPr>
          <p:cNvPr id="751619" name="Picture 4" descr="test3"/>
          <p:cNvPicPr>
            <a:picLocks noGrp="1" noChangeAspect="1" noChangeArrowheads="1"/>
          </p:cNvPicPr>
          <p:nvPr>
            <p:ph sz="half" idx="4294967295"/>
          </p:nvPr>
        </p:nvPicPr>
        <p:blipFill>
          <a:blip r:embed="rId4" cstate="print">
            <a:extLst>
              <a:ext uri="{28A0092B-C50C-407E-A947-70E740481C1C}">
                <a14:useLocalDpi xmlns:a14="http://schemas.microsoft.com/office/drawing/2010/main"/>
              </a:ext>
            </a:extLst>
          </a:blip>
          <a:srcRect/>
          <a:stretch>
            <a:fillRect/>
          </a:stretch>
        </p:blipFill>
        <p:spPr>
          <a:xfrm>
            <a:off x="7704138" y="2176463"/>
            <a:ext cx="1439862" cy="1436687"/>
          </a:xfrm>
        </p:spPr>
      </p:pic>
      <p:sp>
        <p:nvSpPr>
          <p:cNvPr id="2" name="Freeform 1"/>
          <p:cNvSpPr/>
          <p:nvPr/>
        </p:nvSpPr>
        <p:spPr>
          <a:xfrm>
            <a:off x="2006600" y="2463800"/>
            <a:ext cx="850900" cy="596900"/>
          </a:xfrm>
          <a:custGeom>
            <a:avLst/>
            <a:gdLst>
              <a:gd name="connsiteX0" fmla="*/ 0 w 850900"/>
              <a:gd name="connsiteY0" fmla="*/ 0 h 596900"/>
              <a:gd name="connsiteX1" fmla="*/ 304800 w 850900"/>
              <a:gd name="connsiteY1" fmla="*/ 317500 h 596900"/>
              <a:gd name="connsiteX2" fmla="*/ 368300 w 850900"/>
              <a:gd name="connsiteY2" fmla="*/ 355600 h 596900"/>
              <a:gd name="connsiteX3" fmla="*/ 469900 w 850900"/>
              <a:gd name="connsiteY3" fmla="*/ 419100 h 596900"/>
              <a:gd name="connsiteX4" fmla="*/ 508000 w 850900"/>
              <a:gd name="connsiteY4" fmla="*/ 444500 h 596900"/>
              <a:gd name="connsiteX5" fmla="*/ 698500 w 850900"/>
              <a:gd name="connsiteY5" fmla="*/ 520700 h 596900"/>
              <a:gd name="connsiteX6" fmla="*/ 736600 w 850900"/>
              <a:gd name="connsiteY6" fmla="*/ 533400 h 596900"/>
              <a:gd name="connsiteX7" fmla="*/ 825500 w 850900"/>
              <a:gd name="connsiteY7" fmla="*/ 571500 h 596900"/>
              <a:gd name="connsiteX8" fmla="*/ 850900 w 850900"/>
              <a:gd name="connsiteY8"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900" h="596900">
                <a:moveTo>
                  <a:pt x="0" y="0"/>
                </a:moveTo>
                <a:cubicBezTo>
                  <a:pt x="101600" y="105833"/>
                  <a:pt x="199258" y="215597"/>
                  <a:pt x="304800" y="317500"/>
                </a:cubicBezTo>
                <a:cubicBezTo>
                  <a:pt x="322558" y="334646"/>
                  <a:pt x="347277" y="342663"/>
                  <a:pt x="368300" y="355600"/>
                </a:cubicBezTo>
                <a:cubicBezTo>
                  <a:pt x="402313" y="376531"/>
                  <a:pt x="436670" y="396947"/>
                  <a:pt x="469900" y="419100"/>
                </a:cubicBezTo>
                <a:cubicBezTo>
                  <a:pt x="482600" y="427567"/>
                  <a:pt x="494657" y="437087"/>
                  <a:pt x="508000" y="444500"/>
                </a:cubicBezTo>
                <a:cubicBezTo>
                  <a:pt x="592091" y="491217"/>
                  <a:pt x="596900" y="486833"/>
                  <a:pt x="698500" y="520700"/>
                </a:cubicBezTo>
                <a:lnTo>
                  <a:pt x="736600" y="533400"/>
                </a:lnTo>
                <a:cubicBezTo>
                  <a:pt x="770467" y="544689"/>
                  <a:pt x="794113" y="550575"/>
                  <a:pt x="825500" y="571500"/>
                </a:cubicBezTo>
                <a:cubicBezTo>
                  <a:pt x="835463" y="578142"/>
                  <a:pt x="842433" y="588433"/>
                  <a:pt x="850900" y="59690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4" name="Freeform 3"/>
          <p:cNvSpPr/>
          <p:nvPr/>
        </p:nvSpPr>
        <p:spPr>
          <a:xfrm>
            <a:off x="1500188" y="1384300"/>
            <a:ext cx="6221412" cy="2587625"/>
          </a:xfrm>
          <a:custGeom>
            <a:avLst/>
            <a:gdLst>
              <a:gd name="connsiteX0" fmla="*/ 6220865 w 6220865"/>
              <a:gd name="connsiteY0" fmla="*/ 0 h 2588120"/>
              <a:gd name="connsiteX1" fmla="*/ 4125365 w 6220865"/>
              <a:gd name="connsiteY1" fmla="*/ 1371600 h 2588120"/>
              <a:gd name="connsiteX2" fmla="*/ 2956965 w 6220865"/>
              <a:gd name="connsiteY2" fmla="*/ 1460500 h 2588120"/>
              <a:gd name="connsiteX3" fmla="*/ 23265 w 6220865"/>
              <a:gd name="connsiteY3" fmla="*/ 2463800 h 2588120"/>
            </a:gdLst>
            <a:ahLst/>
            <a:cxnLst>
              <a:cxn ang="0">
                <a:pos x="connsiteX0" y="connsiteY0"/>
              </a:cxn>
              <a:cxn ang="0">
                <a:pos x="connsiteX1" y="connsiteY1"/>
              </a:cxn>
              <a:cxn ang="0">
                <a:pos x="connsiteX2" y="connsiteY2"/>
              </a:cxn>
              <a:cxn ang="0">
                <a:pos x="connsiteX3" y="connsiteY3"/>
              </a:cxn>
            </a:cxnLst>
            <a:rect l="l" t="t" r="r" b="b"/>
            <a:pathLst>
              <a:path w="6220865" h="2588120">
                <a:moveTo>
                  <a:pt x="6220865" y="0"/>
                </a:moveTo>
                <a:cubicBezTo>
                  <a:pt x="5445106" y="564091"/>
                  <a:pt x="4669348" y="1128183"/>
                  <a:pt x="4125365" y="1371600"/>
                </a:cubicBezTo>
                <a:cubicBezTo>
                  <a:pt x="3581382" y="1615017"/>
                  <a:pt x="3640648" y="1278467"/>
                  <a:pt x="2956965" y="1460500"/>
                </a:cubicBezTo>
                <a:cubicBezTo>
                  <a:pt x="2273282" y="1642533"/>
                  <a:pt x="-268835" y="2999317"/>
                  <a:pt x="23265" y="2463800"/>
                </a:cubicBezTo>
              </a:path>
            </a:pathLst>
          </a:cu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grpSp>
        <p:nvGrpSpPr>
          <p:cNvPr id="751626" name="Group 9"/>
          <p:cNvGrpSpPr>
            <a:grpSpLocks/>
          </p:cNvGrpSpPr>
          <p:nvPr/>
        </p:nvGrpSpPr>
        <p:grpSpPr bwMode="auto">
          <a:xfrm>
            <a:off x="1970088" y="1084263"/>
            <a:ext cx="4962525" cy="1958975"/>
            <a:chOff x="1247" y="1482"/>
            <a:chExt cx="2660" cy="602"/>
          </a:xfrm>
        </p:grpSpPr>
        <p:sp>
          <p:nvSpPr>
            <p:cNvPr id="751627" name="Text Box 10"/>
            <p:cNvSpPr txBox="1">
              <a:spLocks noChangeArrowheads="1"/>
            </p:cNvSpPr>
            <p:nvPr/>
          </p:nvSpPr>
          <p:spPr bwMode="auto">
            <a:xfrm>
              <a:off x="2733" y="1482"/>
              <a:ext cx="116"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a:ln>
                  <a:noFill/>
                </a:ln>
                <a:solidFill>
                  <a:srgbClr val="FFFFFF"/>
                </a:solidFill>
                <a:effectLst/>
                <a:uLnTx/>
                <a:uFillTx/>
                <a:latin typeface="Arial" charset="0"/>
                <a:ea typeface="ＭＳ Ｐゴシック" charset="0"/>
                <a:sym typeface="Symbol" charset="0"/>
              </a:endParaRPr>
            </a:p>
          </p:txBody>
        </p:sp>
        <p:grpSp>
          <p:nvGrpSpPr>
            <p:cNvPr id="751628" name="Group 11"/>
            <p:cNvGrpSpPr>
              <a:grpSpLocks/>
            </p:cNvGrpSpPr>
            <p:nvPr/>
          </p:nvGrpSpPr>
          <p:grpSpPr bwMode="auto">
            <a:xfrm>
              <a:off x="1247" y="1570"/>
              <a:ext cx="2660" cy="514"/>
              <a:chOff x="1247" y="1570"/>
              <a:chExt cx="2660" cy="514"/>
            </a:xfrm>
          </p:grpSpPr>
          <p:sp>
            <p:nvSpPr>
              <p:cNvPr id="26" name="Line 12"/>
              <p:cNvSpPr>
                <a:spLocks noChangeShapeType="1"/>
              </p:cNvSpPr>
              <p:nvPr/>
            </p:nvSpPr>
            <p:spPr bwMode="auto">
              <a:xfrm>
                <a:off x="1247" y="1584"/>
                <a:ext cx="1833" cy="26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27" name="Line 13"/>
              <p:cNvSpPr>
                <a:spLocks noChangeShapeType="1"/>
              </p:cNvSpPr>
              <p:nvPr/>
            </p:nvSpPr>
            <p:spPr bwMode="auto">
              <a:xfrm>
                <a:off x="3080" y="1850"/>
                <a:ext cx="521" cy="8"/>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29" name="Line 14"/>
              <p:cNvSpPr>
                <a:spLocks noChangeShapeType="1"/>
              </p:cNvSpPr>
              <p:nvPr/>
            </p:nvSpPr>
            <p:spPr bwMode="auto">
              <a:xfrm>
                <a:off x="3080" y="1850"/>
                <a:ext cx="489" cy="14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ＭＳ Ｐゴシック" charset="0"/>
                  <a:cs typeface="ＭＳ Ｐゴシック" charset="0"/>
                </a:endParaRPr>
              </a:p>
            </p:txBody>
          </p:sp>
          <p:sp>
            <p:nvSpPr>
              <p:cNvPr id="751632" name="Text Box 15"/>
              <p:cNvSpPr txBox="1">
                <a:spLocks noChangeArrowheads="1"/>
              </p:cNvSpPr>
              <p:nvPr/>
            </p:nvSpPr>
            <p:spPr bwMode="auto">
              <a:xfrm>
                <a:off x="3617" y="1782"/>
                <a:ext cx="290"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751633" name="Text Box 16"/>
              <p:cNvSpPr txBox="1">
                <a:spLocks noChangeArrowheads="1"/>
              </p:cNvSpPr>
              <p:nvPr/>
            </p:nvSpPr>
            <p:spPr bwMode="auto">
              <a:xfrm>
                <a:off x="3597" y="1942"/>
                <a:ext cx="2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entury Gothic" charset="0"/>
                    <a:ea typeface="ＭＳ Ｐゴシック" charset="0"/>
                    <a:cs typeface="Century Gothic" charset="0"/>
                  </a:rPr>
                  <a:t>e</a:t>
                </a:r>
                <a:r>
                  <a:rPr kumimoji="0" lang="en-US" sz="2400" b="0" i="0" u="none" strike="noStrike" kern="1200" cap="none" spc="0" normalizeH="0" baseline="30000" noProof="0">
                    <a:ln>
                      <a:noFill/>
                    </a:ln>
                    <a:solidFill>
                      <a:srgbClr val="FFFFFF"/>
                    </a:solidFill>
                    <a:effectLst/>
                    <a:uLnTx/>
                    <a:uFillTx/>
                    <a:latin typeface="Century Gothic" charset="0"/>
                    <a:ea typeface="ＭＳ Ｐゴシック" charset="0"/>
                    <a:cs typeface="Century Gothic" charset="0"/>
                  </a:rPr>
                  <a:t>-</a:t>
                </a:r>
              </a:p>
            </p:txBody>
          </p:sp>
          <p:sp>
            <p:nvSpPr>
              <p:cNvPr id="33" name="Rectangle 18"/>
              <p:cNvSpPr>
                <a:spLocks noChangeArrowheads="1"/>
              </p:cNvSpPr>
              <p:nvPr/>
            </p:nvSpPr>
            <p:spPr bwMode="auto">
              <a:xfrm>
                <a:off x="3275" y="1570"/>
                <a:ext cx="117"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srgbClr val="FFFF99"/>
                  </a:solidFill>
                  <a:effectLst/>
                  <a:uLnTx/>
                  <a:uFillTx/>
                  <a:latin typeface="Arial"/>
                  <a:ea typeface="ＭＳ Ｐゴシック" charset="0"/>
                  <a:cs typeface="ＭＳ Ｐゴシック" charset="0"/>
                  <a:sym typeface="Symbol" charset="0"/>
                </a:endParaRPr>
              </a:p>
            </p:txBody>
          </p:sp>
        </p:grpSp>
      </p:grpSp>
      <p:sp>
        <p:nvSpPr>
          <p:cNvPr id="5" name="Rectangle 4"/>
          <p:cNvSpPr/>
          <p:nvPr/>
        </p:nvSpPr>
        <p:spPr>
          <a:xfrm>
            <a:off x="3782201" y="1120648"/>
            <a:ext cx="352982" cy="58477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Symbol" charset="2"/>
                <a:ea typeface="+mn-ea"/>
                <a:cs typeface="Symbol" charset="2"/>
              </a:rPr>
              <a:t>g</a:t>
            </a:r>
            <a:endParaRPr kumimoji="0" lang="en-US" sz="3200" b="1" i="0" u="none" strike="noStrike" kern="1200" cap="none" spc="0" normalizeH="0" baseline="30000" noProof="0" dirty="0">
              <a:ln>
                <a:noFill/>
              </a:ln>
              <a:solidFill>
                <a:srgbClr val="FFFFFF"/>
              </a:solidFill>
              <a:effectLst/>
              <a:uLnTx/>
              <a:uFillTx/>
              <a:latin typeface="Symbol" charset="2"/>
              <a:ea typeface="+mn-ea"/>
              <a:cs typeface="Symbol" charset="2"/>
            </a:endParaRPr>
          </a:p>
        </p:txBody>
      </p:sp>
      <p:pic>
        <p:nvPicPr>
          <p:cNvPr id="20" name="Picture 19"/>
          <p:cNvPicPr>
            <a:picLocks noChangeAspect="1"/>
          </p:cNvPicPr>
          <p:nvPr/>
        </p:nvPicPr>
        <p:blipFill>
          <a:blip r:embed="rId5"/>
          <a:stretch>
            <a:fillRect/>
          </a:stretch>
        </p:blipFill>
        <p:spPr>
          <a:xfrm rot="1022147">
            <a:off x="2807313" y="2839965"/>
            <a:ext cx="4086555" cy="3496120"/>
          </a:xfrm>
          <a:prstGeom prst="rect">
            <a:avLst/>
          </a:prstGeom>
        </p:spPr>
      </p:pic>
      <p:sp>
        <p:nvSpPr>
          <p:cNvPr id="6" name="Rectangle 5"/>
          <p:cNvSpPr/>
          <p:nvPr/>
        </p:nvSpPr>
        <p:spPr>
          <a:xfrm>
            <a:off x="7167060" y="5035036"/>
            <a:ext cx="100540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Arial" charset="0"/>
                <a:cs typeface="Arial" charset="0"/>
              </a:rPr>
              <a:t>GeV</a:t>
            </a:r>
          </a:p>
        </p:txBody>
      </p:sp>
      <p:sp>
        <p:nvSpPr>
          <p:cNvPr id="22" name="Rectangle 21"/>
          <p:cNvSpPr/>
          <p:nvPr/>
        </p:nvSpPr>
        <p:spPr>
          <a:xfrm>
            <a:off x="1731820" y="3518654"/>
            <a:ext cx="96051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FFFFFF"/>
                </a:solidFill>
                <a:effectLst/>
                <a:uLnTx/>
                <a:uFillTx/>
                <a:latin typeface="Arial"/>
                <a:ea typeface="Arial" charset="0"/>
                <a:cs typeface="Arial" charset="0"/>
              </a:rPr>
              <a:t>PeV</a:t>
            </a:r>
            <a:endParaRPr kumimoji="0" lang="en-US" sz="3200" b="0" i="0" u="none" strike="noStrike" kern="1200" cap="none" spc="0" normalizeH="0" baseline="0" noProof="0" dirty="0">
              <a:ln>
                <a:noFill/>
              </a:ln>
              <a:solidFill>
                <a:srgbClr val="FFFFFF"/>
              </a:solidFill>
              <a:effectLst/>
              <a:uLnTx/>
              <a:uFillTx/>
              <a:latin typeface="Arial"/>
              <a:ea typeface="Arial" charset="0"/>
              <a:cs typeface="Arial" charset="0"/>
            </a:endParaRPr>
          </a:p>
        </p:txBody>
      </p:sp>
      <p:sp>
        <p:nvSpPr>
          <p:cNvPr id="7" name="Rectangle 6"/>
          <p:cNvSpPr/>
          <p:nvPr/>
        </p:nvSpPr>
        <p:spPr>
          <a:xfrm>
            <a:off x="5024852" y="271354"/>
            <a:ext cx="3594254"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Symbol" charset="2"/>
                <a:ea typeface="Symbol" charset="2"/>
                <a:cs typeface="Symbol" charset="2"/>
              </a:rPr>
              <a:t>g</a:t>
            </a:r>
            <a:r>
              <a:rPr kumimoji="0" lang="en-US" sz="3600" b="0" i="0" u="none" strike="noStrike" kern="1200" cap="none" spc="0" normalizeH="0" baseline="0" noProof="0" dirty="0">
                <a:ln>
                  <a:noFill/>
                </a:ln>
                <a:solidFill>
                  <a:srgbClr val="FFFFFF"/>
                </a:solidFill>
                <a:effectLst/>
                <a:uLnTx/>
                <a:uFillTx/>
                <a:latin typeface="Symbol" charset="2"/>
                <a:ea typeface="Symbol" charset="2"/>
                <a:cs typeface="Symbol" charset="2"/>
              </a:rPr>
              <a:t> + </a:t>
            </a:r>
            <a:r>
              <a:rPr kumimoji="0" lang="en-US" sz="4400" b="0" i="0" u="none" strike="noStrike" kern="1200" cap="none" spc="0" normalizeH="0" baseline="0" noProof="0" dirty="0" err="1">
                <a:ln>
                  <a:noFill/>
                </a:ln>
                <a:solidFill>
                  <a:srgbClr val="FFFFFF"/>
                </a:solidFill>
                <a:effectLst/>
                <a:uLnTx/>
                <a:uFillTx/>
                <a:latin typeface="Symbol" charset="2"/>
                <a:ea typeface="Symbol" charset="2"/>
                <a:cs typeface="Symbol" charset="2"/>
              </a:rPr>
              <a:t>g</a:t>
            </a:r>
            <a:r>
              <a:rPr kumimoji="0" lang="en-US" sz="3600" b="0" i="0" u="none" strike="noStrike" kern="1200" cap="none" spc="0" normalizeH="0" baseline="-25000" noProof="0" dirty="0" err="1">
                <a:ln>
                  <a:noFill/>
                </a:ln>
                <a:solidFill>
                  <a:srgbClr val="FFFFFF"/>
                </a:solidFill>
                <a:effectLst/>
                <a:uLnTx/>
                <a:uFillTx/>
                <a:latin typeface="Arial"/>
                <a:ea typeface="Arial" charset="0"/>
                <a:cs typeface="Arial" charset="0"/>
              </a:rPr>
              <a:t>CMB</a:t>
            </a:r>
            <a:r>
              <a:rPr kumimoji="0" lang="en-US" sz="3600" b="0" i="0" u="none" strike="noStrike" kern="1200" cap="none" spc="0" normalizeH="0" baseline="-25000" noProof="0" dirty="0">
                <a:ln>
                  <a:noFill/>
                </a:ln>
                <a:solidFill>
                  <a:srgbClr val="FFFFFF"/>
                </a:solidFill>
                <a:effectLst/>
                <a:uLnTx/>
                <a:uFillTx/>
                <a:latin typeface="Arial"/>
                <a:ea typeface="Arial" charset="0"/>
                <a:cs typeface="Arial" charset="0"/>
              </a:rPr>
              <a:t> </a:t>
            </a:r>
            <a:r>
              <a:rPr kumimoji="0" lang="en-US" sz="3200" b="0" i="0" u="none" strike="noStrike" kern="1200" cap="none" spc="0" normalizeH="0" baseline="0" noProof="0" dirty="0">
                <a:ln>
                  <a:noFill/>
                </a:ln>
                <a:solidFill>
                  <a:srgbClr val="FFFFFF"/>
                </a:solidFill>
                <a:effectLst/>
                <a:uLnTx/>
                <a:uFillTx/>
                <a:latin typeface="Arial"/>
                <a:ea typeface="Arial" charset="0"/>
                <a:cs typeface="Arial" charset="0"/>
                <a:sym typeface="Wingdings"/>
              </a:rPr>
              <a:t> e</a:t>
            </a:r>
            <a:r>
              <a:rPr kumimoji="0" lang="en-US" sz="3200" b="0" i="0" u="none" strike="noStrike" kern="1200" cap="none" spc="0" normalizeH="0" baseline="30000" noProof="0" dirty="0">
                <a:ln>
                  <a:noFill/>
                </a:ln>
                <a:solidFill>
                  <a:srgbClr val="FFFFFF"/>
                </a:solidFill>
                <a:effectLst/>
                <a:uLnTx/>
                <a:uFillTx/>
                <a:latin typeface="Arial"/>
                <a:ea typeface="Arial" charset="0"/>
                <a:cs typeface="Arial" charset="0"/>
                <a:sym typeface="Wingdings"/>
              </a:rPr>
              <a:t>+</a:t>
            </a:r>
            <a:r>
              <a:rPr kumimoji="0" lang="en-US" sz="3200" b="0" i="0" u="none" strike="noStrike" kern="1200" cap="none" spc="0" normalizeH="0" baseline="0" noProof="0" dirty="0">
                <a:ln>
                  <a:noFill/>
                </a:ln>
                <a:solidFill>
                  <a:srgbClr val="FFFFFF"/>
                </a:solidFill>
                <a:effectLst/>
                <a:uLnTx/>
                <a:uFillTx/>
                <a:latin typeface="Arial"/>
                <a:ea typeface="Arial" charset="0"/>
                <a:cs typeface="Arial" charset="0"/>
                <a:sym typeface="Wingdings"/>
              </a:rPr>
              <a:t> + e</a:t>
            </a:r>
            <a:r>
              <a:rPr kumimoji="0" lang="en-US" sz="3200" b="0" i="0" u="none" strike="noStrike" kern="1200" cap="none" spc="0" normalizeH="0" baseline="30000" noProof="0" dirty="0">
                <a:ln>
                  <a:noFill/>
                </a:ln>
                <a:solidFill>
                  <a:srgbClr val="FFFFFF"/>
                </a:solidFill>
                <a:effectLst/>
                <a:uLnTx/>
                <a:uFillTx/>
                <a:latin typeface="Arial"/>
                <a:ea typeface="Arial" charset="0"/>
                <a:cs typeface="Arial" charset="0"/>
                <a:sym typeface="Wingdings"/>
              </a:rPr>
              <a:t>-</a:t>
            </a:r>
            <a:endParaRPr kumimoji="0" lang="en-US" sz="3600" b="0" i="0" u="none" strike="noStrike" kern="1200" cap="none" spc="0" normalizeH="0" baseline="30000" noProof="0" dirty="0">
              <a:ln>
                <a:noFill/>
              </a:ln>
              <a:solidFill>
                <a:srgbClr val="FFFFFF"/>
              </a:solidFill>
              <a:effectLst/>
              <a:uLnTx/>
              <a:uFillTx/>
              <a:latin typeface="Arial"/>
              <a:ea typeface="Arial" charset="0"/>
              <a:cs typeface="Arial" charset="0"/>
            </a:endParaRPr>
          </a:p>
        </p:txBody>
      </p:sp>
      <p:cxnSp>
        <p:nvCxnSpPr>
          <p:cNvPr id="10" name="Straight Arrow Connector 9"/>
          <p:cNvCxnSpPr/>
          <p:nvPr/>
        </p:nvCxnSpPr>
        <p:spPr bwMode="auto">
          <a:xfrm flipH="1">
            <a:off x="3278777" y="2463800"/>
            <a:ext cx="1746075" cy="1149350"/>
          </a:xfrm>
          <a:prstGeom prst="straightConnector1">
            <a:avLst/>
          </a:prstGeom>
          <a:solidFill>
            <a:schemeClr val="accent1"/>
          </a:solidFill>
          <a:ln w="9525" cap="flat" cmpd="sng" algn="ctr">
            <a:solidFill>
              <a:schemeClr val="bg1"/>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29708446"/>
      </p:ext>
    </p:extLst>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750594" name="Picture 3"/>
          <p:cNvPicPr>
            <a:picLocks noChangeAspect="1"/>
          </p:cNvPicPr>
          <p:nvPr/>
        </p:nvPicPr>
        <p:blipFill>
          <a:blip r:embed="rId2" cstate="print">
            <a:alphaModFix amt="27000"/>
            <a:extLst>
              <a:ext uri="{28A0092B-C50C-407E-A947-70E740481C1C}">
                <a14:useLocalDpi xmlns:a14="http://schemas.microsoft.com/office/drawing/2010/main"/>
              </a:ext>
            </a:extLst>
          </a:blip>
          <a:srcRect/>
          <a:stretch>
            <a:fillRect/>
          </a:stretch>
        </p:blipFill>
        <p:spPr bwMode="auto">
          <a:xfrm>
            <a:off x="735013" y="2063750"/>
            <a:ext cx="8135937" cy="3473450"/>
          </a:xfrm>
          <a:prstGeom prst="rect">
            <a:avLst/>
          </a:prstGeom>
          <a:noFill/>
          <a:ln>
            <a:noFill/>
          </a:ln>
          <a:extLst>
            <a:ext uri="{909E8E84-426E-40dd-AFC4-6F175D3DCCD1}">
              <a14:hiddenFill xmlns:a14="http://schemas.microsoft.com/office/drawing/2010/main" xmlns="">
                <a:solidFill>
                  <a:srgbClr val="FFFFFF">
                    <a:alpha val="27000"/>
                  </a:srgbClr>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595" name="Picture 1" descr="horizons_high.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1905000"/>
            <a:ext cx="8870950" cy="447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50596" name="Group 7"/>
          <p:cNvGrpSpPr>
            <a:grpSpLocks/>
          </p:cNvGrpSpPr>
          <p:nvPr/>
        </p:nvGrpSpPr>
        <p:grpSpPr bwMode="auto">
          <a:xfrm>
            <a:off x="742950" y="975813"/>
            <a:ext cx="8128000" cy="976312"/>
            <a:chOff x="1047537" y="1315998"/>
            <a:chExt cx="8110728" cy="976730"/>
          </a:xfrm>
        </p:grpSpPr>
        <p:sp>
          <p:nvSpPr>
            <p:cNvPr id="9" name="Rectangle 8"/>
            <p:cNvSpPr/>
            <p:nvPr/>
          </p:nvSpPr>
          <p:spPr>
            <a:xfrm>
              <a:off x="1047537" y="1411289"/>
              <a:ext cx="8110728" cy="88143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a:ea typeface="ＭＳ Ｐゴシック"/>
                  <a:cs typeface="ＭＳ Ｐゴシック"/>
                </a:rPr>
                <a:t>?</a:t>
              </a:r>
            </a:p>
          </p:txBody>
        </p:sp>
        <p:pic>
          <p:nvPicPr>
            <p:cNvPr id="750610" name="Picture 9"/>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49653" y="1563362"/>
              <a:ext cx="1436259" cy="716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11" name="Picture 10"/>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54162" y="1546394"/>
              <a:ext cx="1410692" cy="7078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12" name="Picture 11"/>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10365" y="1563362"/>
              <a:ext cx="1449698" cy="7164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Rectangle 13"/>
            <p:cNvSpPr/>
            <p:nvPr/>
          </p:nvSpPr>
          <p:spPr>
            <a:xfrm>
              <a:off x="5234384" y="2197437"/>
              <a:ext cx="264549"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5" name="Rectangle 14"/>
            <p:cNvSpPr/>
            <p:nvPr/>
          </p:nvSpPr>
          <p:spPr>
            <a:xfrm>
              <a:off x="3832431" y="2191085"/>
              <a:ext cx="264550"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6" name="Rectangle 15"/>
            <p:cNvSpPr/>
            <p:nvPr/>
          </p:nvSpPr>
          <p:spPr>
            <a:xfrm>
              <a:off x="2417807" y="2165674"/>
              <a:ext cx="262965"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17" name="Rectangle 16"/>
            <p:cNvSpPr/>
            <p:nvPr/>
          </p:nvSpPr>
          <p:spPr>
            <a:xfrm>
              <a:off x="1090309" y="2197437"/>
              <a:ext cx="262965" cy="95291"/>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750617" name="TextBox 17"/>
            <p:cNvSpPr txBox="1">
              <a:spLocks noChangeArrowheads="1"/>
            </p:cNvSpPr>
            <p:nvPr/>
          </p:nvSpPr>
          <p:spPr bwMode="auto">
            <a:xfrm>
              <a:off x="6851650" y="1727200"/>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imes New Roman" charset="0"/>
                <a:ea typeface="ＭＳ Ｐゴシック" charset="0"/>
              </a:endParaRPr>
            </a:p>
          </p:txBody>
        </p:sp>
        <p:sp>
          <p:nvSpPr>
            <p:cNvPr id="750618" name="TextBox 18"/>
            <p:cNvSpPr txBox="1">
              <a:spLocks noChangeArrowheads="1"/>
            </p:cNvSpPr>
            <p:nvPr/>
          </p:nvSpPr>
          <p:spPr bwMode="auto">
            <a:xfrm>
              <a:off x="2731581" y="1335048"/>
              <a:ext cx="6768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optical</a:t>
              </a:r>
            </a:p>
          </p:txBody>
        </p:sp>
        <p:sp>
          <p:nvSpPr>
            <p:cNvPr id="750619" name="TextBox 19"/>
            <p:cNvSpPr txBox="1">
              <a:spLocks noChangeArrowheads="1"/>
            </p:cNvSpPr>
            <p:nvPr/>
          </p:nvSpPr>
          <p:spPr bwMode="auto">
            <a:xfrm>
              <a:off x="1220580" y="1335048"/>
              <a:ext cx="99257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microwave</a:t>
              </a:r>
            </a:p>
          </p:txBody>
        </p:sp>
        <p:sp>
          <p:nvSpPr>
            <p:cNvPr id="750620" name="TextBox 20"/>
            <p:cNvSpPr txBox="1">
              <a:spLocks noChangeArrowheads="1"/>
            </p:cNvSpPr>
            <p:nvPr/>
          </p:nvSpPr>
          <p:spPr bwMode="auto">
            <a:xfrm>
              <a:off x="4211022" y="1315998"/>
              <a:ext cx="63289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X-rays</a:t>
              </a:r>
            </a:p>
          </p:txBody>
        </p:sp>
      </p:grpSp>
      <p:pic>
        <p:nvPicPr>
          <p:cNvPr id="750597" name="Picture 22"/>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6424613" y="1254125"/>
            <a:ext cx="1509712"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Donut 23"/>
          <p:cNvSpPr/>
          <p:nvPr/>
        </p:nvSpPr>
        <p:spPr>
          <a:xfrm>
            <a:off x="6118225" y="939800"/>
            <a:ext cx="2117725" cy="1384300"/>
          </a:xfrm>
          <a:prstGeom prst="donut">
            <a:avLst>
              <a:gd name="adj" fmla="val 24746"/>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imes New Roman"/>
              <a:ea typeface="ＭＳ Ｐゴシック"/>
              <a:cs typeface="ＭＳ Ｐゴシック"/>
            </a:endParaRPr>
          </a:p>
        </p:txBody>
      </p:sp>
      <p:pic>
        <p:nvPicPr>
          <p:cNvPr id="750599" name="Picture 24"/>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4930775" y="1271588"/>
            <a:ext cx="1393825"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0600" name="TextBox 28"/>
          <p:cNvSpPr txBox="1">
            <a:spLocks noChangeArrowheads="1"/>
          </p:cNvSpPr>
          <p:nvPr/>
        </p:nvSpPr>
        <p:spPr bwMode="auto">
          <a:xfrm>
            <a:off x="5086350" y="1025525"/>
            <a:ext cx="10826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gamma-rays</a:t>
            </a:r>
          </a:p>
        </p:txBody>
      </p:sp>
      <p:sp>
        <p:nvSpPr>
          <p:cNvPr id="750601" name="TextBox 29"/>
          <p:cNvSpPr txBox="1">
            <a:spLocks noChangeArrowheads="1"/>
          </p:cNvSpPr>
          <p:nvPr/>
        </p:nvSpPr>
        <p:spPr bwMode="auto">
          <a:xfrm>
            <a:off x="6670675" y="1028700"/>
            <a:ext cx="23209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imes New Roman" charset="0"/>
                <a:ea typeface="ＭＳ Ｐゴシック" charset="0"/>
              </a:rPr>
              <a:t> neutrinos       cosmic rays</a:t>
            </a:r>
          </a:p>
        </p:txBody>
      </p:sp>
      <p:pic>
        <p:nvPicPr>
          <p:cNvPr id="750602" name="Grafik 31"/>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rot="983832">
            <a:off x="8167688" y="1357313"/>
            <a:ext cx="360362"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50603" name="Grafik 31"/>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rot="1153936" flipH="1">
            <a:off x="8147050" y="1022350"/>
            <a:ext cx="512763" cy="1055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0604" name="TextBox 36"/>
          <p:cNvSpPr txBox="1">
            <a:spLocks noChangeArrowheads="1"/>
          </p:cNvSpPr>
          <p:nvPr/>
        </p:nvSpPr>
        <p:spPr bwMode="auto">
          <a:xfrm>
            <a:off x="6723063" y="2413000"/>
            <a:ext cx="1735137"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terra incognita:</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only revealed by</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neutrinos</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charset="0"/>
                <a:ea typeface="ＭＳ Ｐゴシック" charset="0"/>
              </a:rPr>
              <a:t> </a:t>
            </a:r>
          </a:p>
        </p:txBody>
      </p:sp>
      <p:sp>
        <p:nvSpPr>
          <p:cNvPr id="38" name="Rectangle 37"/>
          <p:cNvSpPr/>
          <p:nvPr/>
        </p:nvSpPr>
        <p:spPr>
          <a:xfrm>
            <a:off x="744538" y="2000250"/>
            <a:ext cx="8126412" cy="6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ＭＳ Ｐゴシック"/>
              <a:cs typeface="ＭＳ Ｐゴシック"/>
            </a:endParaRPr>
          </a:p>
        </p:txBody>
      </p:sp>
      <p:sp>
        <p:nvSpPr>
          <p:cNvPr id="750606" name="Rectangle 4"/>
          <p:cNvSpPr>
            <a:spLocks noChangeArrowheads="1"/>
          </p:cNvSpPr>
          <p:nvPr/>
        </p:nvSpPr>
        <p:spPr bwMode="auto">
          <a:xfrm>
            <a:off x="4689475" y="5113338"/>
            <a:ext cx="4572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charset="0"/>
                <a:ea typeface="ＭＳ Ｐゴシック" charset="0"/>
                <a:cs typeface="ＭＳ Ｐゴシック" charset="0"/>
              </a:rPr>
              <a:t>Gravitational waves - ripples in space-time</a:t>
            </a:r>
          </a:p>
        </p:txBody>
      </p:sp>
      <p:sp>
        <p:nvSpPr>
          <p:cNvPr id="750607" name="Title 1"/>
          <p:cNvSpPr>
            <a:spLocks noGrp="1"/>
          </p:cNvSpPr>
          <p:nvPr>
            <p:ph type="title"/>
          </p:nvPr>
        </p:nvSpPr>
        <p:spPr>
          <a:xfrm>
            <a:off x="273325" y="6169819"/>
            <a:ext cx="8520113" cy="544512"/>
          </a:xfrm>
        </p:spPr>
        <p:txBody>
          <a:bodyPr/>
          <a:lstStyle/>
          <a:p>
            <a:r>
              <a:rPr lang="en-US" sz="3200" dirty="0" err="1">
                <a:latin typeface="Arial"/>
                <a:ea typeface="ＭＳ Ｐゴシック" charset="0"/>
                <a:cs typeface="Arial"/>
              </a:rPr>
              <a:t>multimessenger</a:t>
            </a:r>
            <a:r>
              <a:rPr lang="en-US" sz="3200" dirty="0">
                <a:latin typeface="Arial"/>
                <a:ea typeface="ＭＳ Ｐゴシック" charset="0"/>
                <a:cs typeface="Arial"/>
              </a:rPr>
              <a:t> astronomy</a:t>
            </a:r>
          </a:p>
        </p:txBody>
      </p:sp>
      <p:sp>
        <p:nvSpPr>
          <p:cNvPr id="6" name="Rectangle 5"/>
          <p:cNvSpPr/>
          <p:nvPr/>
        </p:nvSpPr>
        <p:spPr>
          <a:xfrm>
            <a:off x="-100013" y="59397"/>
            <a:ext cx="9344026" cy="830997"/>
          </a:xfrm>
          <a:prstGeom prst="rect">
            <a:avLst/>
          </a:prstGeom>
          <a:solidFill>
            <a:schemeClr val="bg1">
              <a:lumMod val="50000"/>
            </a:schemeClr>
          </a:solid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ＭＳ Ｐゴシック"/>
                <a:cs typeface="Arial"/>
              </a:rPr>
              <a:t>the energy of gamma rays accompanying </a:t>
            </a:r>
            <a:r>
              <a:rPr kumimoji="0" lang="en-US" sz="2400" b="0" i="0" u="none" strike="noStrike" kern="1200" cap="none" spc="0" normalizeH="0" baseline="0" noProof="0" dirty="0" err="1">
                <a:ln>
                  <a:noFill/>
                </a:ln>
                <a:solidFill>
                  <a:srgbClr val="000000"/>
                </a:solidFill>
                <a:effectLst/>
                <a:uLnTx/>
                <a:uFillTx/>
                <a:latin typeface="Arial"/>
                <a:ea typeface="ＭＳ Ｐゴシック"/>
                <a:cs typeface="Arial"/>
              </a:rPr>
              <a:t>PeV</a:t>
            </a:r>
            <a:r>
              <a:rPr kumimoji="0" lang="en-US" sz="2400" b="0" i="0" u="none" strike="noStrike" kern="1200" cap="none" spc="0" normalizeH="0" baseline="0" noProof="0" dirty="0">
                <a:ln>
                  <a:noFill/>
                </a:ln>
                <a:solidFill>
                  <a:srgbClr val="000000"/>
                </a:solidFill>
                <a:effectLst/>
                <a:uLnTx/>
                <a:uFillTx/>
                <a:latin typeface="Arial"/>
                <a:ea typeface="ＭＳ Ｐゴシック"/>
                <a:cs typeface="Arial"/>
              </a:rPr>
              <a:t> neutrinos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Arial"/>
                <a:ea typeface="ＭＳ Ｐゴシック"/>
                <a:cs typeface="Arial"/>
              </a:rPr>
              <a:t>is distributed over the electromagnetic spectrum</a:t>
            </a:r>
            <a:endParaRPr kumimoji="0" lang="en-US" sz="2400" b="0" i="0" u="none" strike="noStrike" kern="1200" cap="none" spc="0" normalizeH="0" baseline="0" noProof="0" dirty="0">
              <a:ln>
                <a:noFill/>
              </a:ln>
              <a:solidFill>
                <a:srgbClr val="000000"/>
              </a:solidFill>
              <a:effectLst/>
              <a:uLnTx/>
              <a:uFillTx/>
              <a:latin typeface="Arial"/>
              <a:ea typeface="ＭＳ Ｐゴシック"/>
              <a:cs typeface="Arial"/>
            </a:endParaRPr>
          </a:p>
        </p:txBody>
      </p:sp>
    </p:spTree>
    <p:extLst>
      <p:ext uri="{BB962C8B-B14F-4D97-AF65-F5344CB8AC3E}">
        <p14:creationId xmlns:p14="http://schemas.microsoft.com/office/powerpoint/2010/main" val="127175610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NewFermiPlot.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254" y="-156723"/>
            <a:ext cx="8938792" cy="6704094"/>
          </a:xfrm>
          <a:prstGeom prst="rect">
            <a:avLst/>
          </a:prstGeom>
        </p:spPr>
      </p:pic>
      <p:sp>
        <p:nvSpPr>
          <p:cNvPr id="6" name="TextBox 5"/>
          <p:cNvSpPr txBox="1"/>
          <p:nvPr/>
        </p:nvSpPr>
        <p:spPr>
          <a:xfrm>
            <a:off x="6845554" y="2075414"/>
            <a:ext cx="1191352" cy="680827"/>
          </a:xfrm>
          <a:prstGeom prst="rect">
            <a:avLst/>
          </a:prstGeom>
          <a:solidFill>
            <a:schemeClr val="bg1">
              <a:lumMod val="65000"/>
            </a:schemeClr>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12" b="0" i="0" u="none" strike="noStrike" kern="1200" cap="none" spc="0" normalizeH="0" baseline="0" noProof="0" dirty="0">
                <a:ln>
                  <a:noFill/>
                </a:ln>
                <a:solidFill>
                  <a:srgbClr val="000000"/>
                </a:solidFill>
                <a:effectLst/>
                <a:uLnTx/>
                <a:uFillTx/>
                <a:latin typeface="Arial"/>
                <a:ea typeface="ＭＳ Ｐゴシック"/>
                <a:cs typeface="Arial"/>
              </a:rPr>
              <a:t>cosmic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12" b="0" i="0" u="none" strike="noStrike" kern="1200" cap="none" spc="0" normalizeH="0" baseline="0" noProof="0" dirty="0">
                <a:ln>
                  <a:noFill/>
                </a:ln>
                <a:solidFill>
                  <a:srgbClr val="000000"/>
                </a:solidFill>
                <a:effectLst/>
                <a:uLnTx/>
                <a:uFillTx/>
                <a:latin typeface="Arial"/>
                <a:ea typeface="ＭＳ Ｐゴシック"/>
                <a:cs typeface="Arial"/>
              </a:rPr>
              <a:t>neutrinos</a:t>
            </a:r>
          </a:p>
        </p:txBody>
      </p:sp>
      <p:sp>
        <p:nvSpPr>
          <p:cNvPr id="7" name="Rectangle 6"/>
          <p:cNvSpPr/>
          <p:nvPr/>
        </p:nvSpPr>
        <p:spPr>
          <a:xfrm>
            <a:off x="3687683" y="1351484"/>
            <a:ext cx="1681950" cy="680827"/>
          </a:xfrm>
          <a:prstGeom prst="rect">
            <a:avLst/>
          </a:prstGeom>
          <a:solidFill>
            <a:schemeClr val="bg1">
              <a:lumMod val="6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12" b="0" i="0" u="none" strike="noStrike" kern="1200" cap="none" spc="0" normalizeH="0" baseline="0" noProof="0" dirty="0">
                <a:ln>
                  <a:noFill/>
                </a:ln>
                <a:solidFill>
                  <a:srgbClr val="000000"/>
                </a:solidFill>
                <a:effectLst/>
                <a:uLnTx/>
                <a:uFillTx/>
                <a:latin typeface="Arial"/>
                <a:ea typeface="ＭＳ Ｐゴシック"/>
                <a:cs typeface="Arial"/>
              </a:rPr>
              <a:t>Fermi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12" b="0" i="0" u="none" strike="noStrike" kern="1200" cap="none" spc="0" normalizeH="0" baseline="0" noProof="0" dirty="0">
                <a:ln>
                  <a:noFill/>
                </a:ln>
                <a:solidFill>
                  <a:srgbClr val="000000"/>
                </a:solidFill>
                <a:effectLst/>
                <a:uLnTx/>
                <a:uFillTx/>
                <a:latin typeface="Arial"/>
                <a:ea typeface="ＭＳ Ｐゴシック"/>
                <a:cs typeface="Arial"/>
              </a:rPr>
              <a:t>gammas</a:t>
            </a:r>
          </a:p>
        </p:txBody>
      </p:sp>
      <p:cxnSp>
        <p:nvCxnSpPr>
          <p:cNvPr id="9" name="Straight Arrow Connector 8"/>
          <p:cNvCxnSpPr/>
          <p:nvPr/>
        </p:nvCxnSpPr>
        <p:spPr bwMode="auto">
          <a:xfrm>
            <a:off x="7450383" y="2818694"/>
            <a:ext cx="0" cy="57562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flipH="1">
            <a:off x="3878422" y="2075413"/>
            <a:ext cx="236832" cy="521285"/>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a:off x="1662297" y="2698008"/>
            <a:ext cx="934871" cy="50411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76" b="0" i="0" u="none" strike="noStrike" kern="1200" cap="none" spc="0" normalizeH="0" baseline="0" noProof="0" dirty="0">
                <a:ln>
                  <a:noFill/>
                </a:ln>
                <a:solidFill>
                  <a:srgbClr val="000000"/>
                </a:solidFill>
                <a:effectLst/>
                <a:uLnTx/>
                <a:uFillTx/>
                <a:latin typeface="Arial"/>
                <a:ea typeface="ＭＳ Ｐゴシック"/>
                <a:cs typeface="Arial"/>
              </a:rPr>
              <a:t>E</a:t>
            </a:r>
            <a:r>
              <a:rPr kumimoji="0" lang="en-US" sz="2676" b="0" i="0" u="none" strike="noStrike" kern="1200" cap="none" spc="0" normalizeH="0" baseline="30000" noProof="0" dirty="0">
                <a:ln>
                  <a:noFill/>
                </a:ln>
                <a:solidFill>
                  <a:srgbClr val="000000"/>
                </a:solidFill>
                <a:effectLst/>
                <a:uLnTx/>
                <a:uFillTx/>
                <a:latin typeface="Arial"/>
                <a:ea typeface="ＭＳ Ｐゴシック"/>
                <a:cs typeface="Arial"/>
              </a:rPr>
              <a:t>-2.15</a:t>
            </a:r>
          </a:p>
        </p:txBody>
      </p:sp>
      <p:graphicFrame>
        <p:nvGraphicFramePr>
          <p:cNvPr id="10" name="Object 9"/>
          <p:cNvGraphicFramePr>
            <a:graphicFrameLocks noChangeAspect="1"/>
          </p:cNvGraphicFramePr>
          <p:nvPr/>
        </p:nvGraphicFramePr>
        <p:xfrm>
          <a:off x="1662296" y="649883"/>
          <a:ext cx="2079687" cy="511923"/>
        </p:xfrm>
        <a:graphic>
          <a:graphicData uri="http://schemas.openxmlformats.org/presentationml/2006/ole">
            <mc:AlternateContent xmlns:mc="http://schemas.openxmlformats.org/markup-compatibility/2006">
              <mc:Choice xmlns:v="urn:schemas-microsoft-com:vml" Requires="v">
                <p:oleObj spid="_x0000_s105610" name="Equation" r:id="rId5" imgW="825500" imgH="203200" progId="Equation.3">
                  <p:embed/>
                </p:oleObj>
              </mc:Choice>
              <mc:Fallback>
                <p:oleObj name="Equation" r:id="rId5" imgW="825500" imgH="203200" progId="Equation.3">
                  <p:embed/>
                  <p:pic>
                    <p:nvPicPr>
                      <p:cNvPr id="10" name="Object 9"/>
                      <p:cNvPicPr/>
                      <p:nvPr/>
                    </p:nvPicPr>
                    <p:blipFill>
                      <a:blip r:embed="rId6"/>
                      <a:stretch>
                        <a:fillRect/>
                      </a:stretch>
                    </p:blipFill>
                    <p:spPr>
                      <a:xfrm>
                        <a:off x="1662296" y="649883"/>
                        <a:ext cx="2079687" cy="511923"/>
                      </a:xfrm>
                      <a:prstGeom prst="rect">
                        <a:avLst/>
                      </a:prstGeom>
                      <a:solidFill>
                        <a:schemeClr val="bg1">
                          <a:lumMod val="65000"/>
                        </a:schemeClr>
                      </a:solidFill>
                    </p:spPr>
                  </p:pic>
                </p:oleObj>
              </mc:Fallback>
            </mc:AlternateContent>
          </a:graphicData>
        </a:graphic>
      </p:graphicFrame>
      <p:cxnSp>
        <p:nvCxnSpPr>
          <p:cNvPr id="12" name="Straight Connector 11"/>
          <p:cNvCxnSpPr/>
          <p:nvPr/>
        </p:nvCxnSpPr>
        <p:spPr bwMode="auto">
          <a:xfrm>
            <a:off x="6453665" y="3553272"/>
            <a:ext cx="2012907" cy="417311"/>
          </a:xfrm>
          <a:prstGeom prst="line">
            <a:avLst/>
          </a:prstGeom>
          <a:solidFill>
            <a:schemeClr val="accent1"/>
          </a:solidFill>
          <a:ln w="38100" cap="flat" cmpd="sng" algn="ctr">
            <a:solidFill>
              <a:schemeClr val="tx2"/>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8058649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222817" y="0"/>
          <a:ext cx="9366817" cy="7030272"/>
        </p:xfrm>
        <a:graphic>
          <a:graphicData uri="http://schemas.openxmlformats.org/presentationml/2006/ole">
            <mc:AlternateContent xmlns:mc="http://schemas.openxmlformats.org/markup-compatibility/2006">
              <mc:Choice xmlns:v="urn:schemas-microsoft-com:vml" Requires="v">
                <p:oleObj spid="_x0000_s106634" r:id="rId3" imgW="12215873" imgH="9168254" progId="">
                  <p:embed/>
                </p:oleObj>
              </mc:Choice>
              <mc:Fallback>
                <p:oleObj r:id="rId3" imgW="12215873" imgH="9168254" progId="">
                  <p:embed/>
                  <p:pic>
                    <p:nvPicPr>
                      <p:cNvPr id="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17" y="0"/>
                        <a:ext cx="9366817" cy="7030272"/>
                      </a:xfrm>
                      <a:prstGeom prst="rect">
                        <a:avLst/>
                      </a:prstGeom>
                      <a:solidFill>
                        <a:schemeClr val="bg1"/>
                      </a:solidFill>
                      <a:ln>
                        <a:noFill/>
                      </a:ln>
                      <a:effectLst/>
                    </p:spPr>
                  </p:pic>
                </p:oleObj>
              </mc:Fallback>
            </mc:AlternateContent>
          </a:graphicData>
        </a:graphic>
      </p:graphicFrame>
      <p:sp>
        <p:nvSpPr>
          <p:cNvPr id="4" name="Rectangle 3"/>
          <p:cNvSpPr/>
          <p:nvPr/>
        </p:nvSpPr>
        <p:spPr>
          <a:xfrm>
            <a:off x="531310" y="3055435"/>
            <a:ext cx="7650164" cy="919402"/>
          </a:xfrm>
          <a:prstGeom prst="rect">
            <a:avLst/>
          </a:prstGeom>
          <a:solidFill>
            <a:schemeClr val="bg1">
              <a:lumMod val="65000"/>
              <a:alpha val="24000"/>
            </a:schemeClr>
          </a:solidFill>
        </p:spPr>
        <p:txBody>
          <a:bodyPr wrap="square">
            <a:spAutoFit/>
          </a:bodyPr>
          <a:lstStyle/>
          <a:p>
            <a:pPr marL="436929" marR="0" lvl="0" indent="-436929" algn="l" defTabSz="436929" rtl="0" eaLnBrk="1" fontAlgn="auto" latinLnBrk="0" hangingPunct="1">
              <a:lnSpc>
                <a:spcPct val="100000"/>
              </a:lnSpc>
              <a:spcBef>
                <a:spcPts val="0"/>
              </a:spcBef>
              <a:spcAft>
                <a:spcPts val="0"/>
              </a:spcAft>
              <a:buClrTx/>
              <a:buSzTx/>
              <a:buFont typeface="Arial"/>
              <a:buChar char="•"/>
              <a:tabLst/>
              <a:defRPr/>
            </a:pPr>
            <a:r>
              <a:rPr kumimoji="0" lang="en-US" sz="2676" b="0" i="0" u="none" strike="noStrike" kern="1200" cap="none" spc="0" normalizeH="0" baseline="0" noProof="0" dirty="0">
                <a:ln>
                  <a:noFill/>
                </a:ln>
                <a:solidFill>
                  <a:srgbClr val="FFFFFF"/>
                </a:solidFill>
                <a:effectLst/>
                <a:uLnTx/>
                <a:uFillTx/>
                <a:latin typeface="Arial"/>
                <a:ea typeface="ＭＳ Ｐゴシック"/>
                <a:cs typeface="Arial"/>
              </a:rPr>
              <a:t>energy density of neutrinos in the non-thermal Universe is the same as that in gamma-rays</a:t>
            </a:r>
          </a:p>
        </p:txBody>
      </p:sp>
    </p:spTree>
    <p:extLst>
      <p:ext uri="{BB962C8B-B14F-4D97-AF65-F5344CB8AC3E}">
        <p14:creationId xmlns:p14="http://schemas.microsoft.com/office/powerpoint/2010/main" val="2599083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1133" y="217216"/>
            <a:ext cx="7025269" cy="5594045"/>
          </a:xfrm>
          <a:prstGeom prst="rect">
            <a:avLst/>
          </a:prstGeom>
        </p:spPr>
      </p:pic>
      <p:sp>
        <p:nvSpPr>
          <p:cNvPr id="3" name="TextBox 2"/>
          <p:cNvSpPr txBox="1"/>
          <p:nvPr/>
        </p:nvSpPr>
        <p:spPr>
          <a:xfrm>
            <a:off x="941133" y="5809787"/>
            <a:ext cx="7236276" cy="830997"/>
          </a:xfrm>
          <a:prstGeom prst="rect">
            <a:avLst/>
          </a:prstGeom>
          <a:solidFill>
            <a:schemeClr val="bg2">
              <a:lumMod val="40000"/>
              <a:lumOff val="60000"/>
            </a:scheme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Arial" charset="0"/>
                <a:ea typeface="Arial" charset="0"/>
                <a:cs typeface="Arial" charset="0"/>
              </a:rPr>
              <a:t>dark sources below 100 TeV not seen in </a:t>
            </a:r>
            <a:r>
              <a:rPr kumimoji="0" lang="en-US" sz="2400" b="0" i="0" u="none" strike="noStrike" kern="1200" cap="none" spc="0" normalizeH="0" baseline="0" noProof="0" dirty="0">
                <a:ln>
                  <a:noFill/>
                </a:ln>
                <a:effectLst/>
                <a:uLnTx/>
                <a:uFillTx/>
                <a:latin typeface="Symbol" charset="2"/>
                <a:ea typeface="Symbol" charset="2"/>
                <a:cs typeface="Symbol" charset="2"/>
              </a:rPr>
              <a:t>g</a:t>
            </a:r>
            <a:r>
              <a:rPr kumimoji="0" lang="en-US" sz="2400" b="0" i="0" u="none" strike="noStrike" kern="1200" cap="none" spc="0" normalizeH="0" baseline="0" noProof="0" dirty="0">
                <a:ln>
                  <a:noFill/>
                </a:ln>
                <a:effectLst/>
                <a:uLnTx/>
                <a:uFillTx/>
                <a:latin typeface="Arial" charset="0"/>
                <a:ea typeface="Arial" charset="0"/>
                <a:cs typeface="Arial" charset="0"/>
              </a:rPr>
              <a: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Arial" charset="0"/>
                <a:ea typeface="Arial" charset="0"/>
                <a:cs typeface="Arial" charset="0"/>
              </a:rPr>
              <a:t> gamma rays cascade in the source to lower energy</a:t>
            </a:r>
          </a:p>
        </p:txBody>
      </p:sp>
      <p:sp>
        <p:nvSpPr>
          <p:cNvPr id="4" name="Oval 3">
            <a:extLst>
              <a:ext uri="{FF2B5EF4-FFF2-40B4-BE49-F238E27FC236}">
                <a16:creationId xmlns:a16="http://schemas.microsoft.com/office/drawing/2014/main" id="{2203E03C-7C95-FC41-91A3-3614A2E06A0B}"/>
              </a:ext>
            </a:extLst>
          </p:cNvPr>
          <p:cNvSpPr/>
          <p:nvPr/>
        </p:nvSpPr>
        <p:spPr bwMode="auto">
          <a:xfrm>
            <a:off x="3185962" y="4342631"/>
            <a:ext cx="914400" cy="914400"/>
          </a:xfrm>
          <a:prstGeom prst="ellipse">
            <a:avLst/>
          </a:prstGeom>
          <a:no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endParaRPr>
          </a:p>
        </p:txBody>
      </p:sp>
    </p:spTree>
    <p:extLst>
      <p:ext uri="{BB962C8B-B14F-4D97-AF65-F5344CB8AC3E}">
        <p14:creationId xmlns:p14="http://schemas.microsoft.com/office/powerpoint/2010/main" val="378588984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2530" name="Picture 3" descr="AGN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81351" y="-50796"/>
            <a:ext cx="3924300" cy="3870325"/>
          </a:xfrm>
          <a:effectLst>
            <a:softEdge rad="355600"/>
          </a:effectLst>
        </p:spPr>
      </p:pic>
      <p:pic>
        <p:nvPicPr>
          <p:cNvPr id="22531" name="Picture 4" descr="test3"/>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7703534" y="3002731"/>
            <a:ext cx="1440473" cy="1436687"/>
          </a:xfrm>
        </p:spPr>
      </p:pic>
      <p:sp>
        <p:nvSpPr>
          <p:cNvPr id="2" name="Freeform 1"/>
          <p:cNvSpPr/>
          <p:nvPr/>
        </p:nvSpPr>
        <p:spPr>
          <a:xfrm>
            <a:off x="2006601" y="2463801"/>
            <a:ext cx="850900" cy="596900"/>
          </a:xfrm>
          <a:custGeom>
            <a:avLst/>
            <a:gdLst>
              <a:gd name="connsiteX0" fmla="*/ 0 w 850900"/>
              <a:gd name="connsiteY0" fmla="*/ 0 h 596900"/>
              <a:gd name="connsiteX1" fmla="*/ 304800 w 850900"/>
              <a:gd name="connsiteY1" fmla="*/ 317500 h 596900"/>
              <a:gd name="connsiteX2" fmla="*/ 368300 w 850900"/>
              <a:gd name="connsiteY2" fmla="*/ 355600 h 596900"/>
              <a:gd name="connsiteX3" fmla="*/ 469900 w 850900"/>
              <a:gd name="connsiteY3" fmla="*/ 419100 h 596900"/>
              <a:gd name="connsiteX4" fmla="*/ 508000 w 850900"/>
              <a:gd name="connsiteY4" fmla="*/ 444500 h 596900"/>
              <a:gd name="connsiteX5" fmla="*/ 698500 w 850900"/>
              <a:gd name="connsiteY5" fmla="*/ 520700 h 596900"/>
              <a:gd name="connsiteX6" fmla="*/ 736600 w 850900"/>
              <a:gd name="connsiteY6" fmla="*/ 533400 h 596900"/>
              <a:gd name="connsiteX7" fmla="*/ 825500 w 850900"/>
              <a:gd name="connsiteY7" fmla="*/ 571500 h 596900"/>
              <a:gd name="connsiteX8" fmla="*/ 850900 w 850900"/>
              <a:gd name="connsiteY8"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0900" h="596900">
                <a:moveTo>
                  <a:pt x="0" y="0"/>
                </a:moveTo>
                <a:cubicBezTo>
                  <a:pt x="101600" y="105833"/>
                  <a:pt x="199258" y="215597"/>
                  <a:pt x="304800" y="317500"/>
                </a:cubicBezTo>
                <a:cubicBezTo>
                  <a:pt x="322558" y="334646"/>
                  <a:pt x="347277" y="342663"/>
                  <a:pt x="368300" y="355600"/>
                </a:cubicBezTo>
                <a:cubicBezTo>
                  <a:pt x="402313" y="376531"/>
                  <a:pt x="436670" y="396947"/>
                  <a:pt x="469900" y="419100"/>
                </a:cubicBezTo>
                <a:cubicBezTo>
                  <a:pt x="482600" y="427567"/>
                  <a:pt x="494657" y="437087"/>
                  <a:pt x="508000" y="444500"/>
                </a:cubicBezTo>
                <a:cubicBezTo>
                  <a:pt x="592091" y="491217"/>
                  <a:pt x="596900" y="486833"/>
                  <a:pt x="698500" y="520700"/>
                </a:cubicBezTo>
                <a:lnTo>
                  <a:pt x="736600" y="533400"/>
                </a:lnTo>
                <a:cubicBezTo>
                  <a:pt x="770467" y="544689"/>
                  <a:pt x="794113" y="550575"/>
                  <a:pt x="825500" y="571500"/>
                </a:cubicBezTo>
                <a:cubicBezTo>
                  <a:pt x="835463" y="578142"/>
                  <a:pt x="842433" y="588433"/>
                  <a:pt x="850900" y="59690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3" name="Freeform 2"/>
          <p:cNvSpPr/>
          <p:nvPr/>
        </p:nvSpPr>
        <p:spPr>
          <a:xfrm>
            <a:off x="3793902" y="952503"/>
            <a:ext cx="1967308" cy="508519"/>
          </a:xfrm>
          <a:custGeom>
            <a:avLst/>
            <a:gdLst>
              <a:gd name="connsiteX0" fmla="*/ 1044799 w 1967308"/>
              <a:gd name="connsiteY0" fmla="*/ 76200 h 508519"/>
              <a:gd name="connsiteX1" fmla="*/ 1933799 w 1967308"/>
              <a:gd name="connsiteY1" fmla="*/ 508000 h 508519"/>
              <a:gd name="connsiteX2" fmla="*/ 3399 w 1967308"/>
              <a:gd name="connsiteY2" fmla="*/ 0 h 508519"/>
            </a:gdLst>
            <a:ahLst/>
            <a:cxnLst>
              <a:cxn ang="0">
                <a:pos x="connsiteX0" y="connsiteY0"/>
              </a:cxn>
              <a:cxn ang="0">
                <a:pos x="connsiteX1" y="connsiteY1"/>
              </a:cxn>
              <a:cxn ang="0">
                <a:pos x="connsiteX2" y="connsiteY2"/>
              </a:cxn>
            </a:cxnLst>
            <a:rect l="l" t="t" r="r" b="b"/>
            <a:pathLst>
              <a:path w="1967308" h="508519">
                <a:moveTo>
                  <a:pt x="1044799" y="76200"/>
                </a:moveTo>
                <a:cubicBezTo>
                  <a:pt x="1576082" y="298450"/>
                  <a:pt x="2107366" y="520700"/>
                  <a:pt x="1933799" y="508000"/>
                </a:cubicBezTo>
                <a:cubicBezTo>
                  <a:pt x="1760232" y="495300"/>
                  <a:pt x="-89734" y="289983"/>
                  <a:pt x="3399" y="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4" name="Freeform 3"/>
          <p:cNvSpPr/>
          <p:nvPr/>
        </p:nvSpPr>
        <p:spPr>
          <a:xfrm>
            <a:off x="3894104" y="2399575"/>
            <a:ext cx="4132011" cy="1378447"/>
          </a:xfrm>
          <a:custGeom>
            <a:avLst/>
            <a:gdLst>
              <a:gd name="connsiteX0" fmla="*/ 6220865 w 6220865"/>
              <a:gd name="connsiteY0" fmla="*/ 0 h 2588120"/>
              <a:gd name="connsiteX1" fmla="*/ 4125365 w 6220865"/>
              <a:gd name="connsiteY1" fmla="*/ 1371600 h 2588120"/>
              <a:gd name="connsiteX2" fmla="*/ 2956965 w 6220865"/>
              <a:gd name="connsiteY2" fmla="*/ 1460500 h 2588120"/>
              <a:gd name="connsiteX3" fmla="*/ 23265 w 6220865"/>
              <a:gd name="connsiteY3" fmla="*/ 2463800 h 2588120"/>
            </a:gdLst>
            <a:ahLst/>
            <a:cxnLst>
              <a:cxn ang="0">
                <a:pos x="connsiteX0" y="connsiteY0"/>
              </a:cxn>
              <a:cxn ang="0">
                <a:pos x="connsiteX1" y="connsiteY1"/>
              </a:cxn>
              <a:cxn ang="0">
                <a:pos x="connsiteX2" y="connsiteY2"/>
              </a:cxn>
              <a:cxn ang="0">
                <a:pos x="connsiteX3" y="connsiteY3"/>
              </a:cxn>
            </a:cxnLst>
            <a:rect l="l" t="t" r="r" b="b"/>
            <a:pathLst>
              <a:path w="6220865" h="2588120">
                <a:moveTo>
                  <a:pt x="6220865" y="0"/>
                </a:moveTo>
                <a:cubicBezTo>
                  <a:pt x="5445106" y="564091"/>
                  <a:pt x="4669348" y="1128183"/>
                  <a:pt x="4125365" y="1371600"/>
                </a:cubicBezTo>
                <a:cubicBezTo>
                  <a:pt x="3581382" y="1615017"/>
                  <a:pt x="3640648" y="1278467"/>
                  <a:pt x="2956965" y="1460500"/>
                </a:cubicBezTo>
                <a:cubicBezTo>
                  <a:pt x="2273282" y="1642533"/>
                  <a:pt x="-268835" y="2999317"/>
                  <a:pt x="23265" y="2463800"/>
                </a:cubicBezTo>
              </a:path>
            </a:pathLst>
          </a:custGeom>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ymbol" charset="2"/>
                <a:ea typeface="+mn-ea"/>
                <a:cs typeface="Symbol" charset="2"/>
              </a:rPr>
              <a:t>g</a:t>
            </a:r>
            <a:endParaRPr kumimoji="0" lang="en-US" sz="3200" b="1" i="0" u="none" strike="noStrike" kern="1200" cap="none" spc="0" normalizeH="0" baseline="30000" noProof="0" dirty="0">
              <a:ln>
                <a:noFill/>
              </a:ln>
              <a:solidFill>
                <a:srgbClr val="FFFFFF"/>
              </a:solidFill>
              <a:effectLst/>
              <a:uLnTx/>
              <a:uFillTx/>
              <a:latin typeface="Symbol" charset="2"/>
              <a:ea typeface="+mn-ea"/>
              <a:cs typeface="Symbol" charset="2"/>
            </a:endParaRPr>
          </a:p>
        </p:txBody>
      </p:sp>
      <p:sp>
        <p:nvSpPr>
          <p:cNvPr id="32" name="Text Box 10"/>
          <p:cNvSpPr txBox="1">
            <a:spLocks noChangeArrowheads="1"/>
          </p:cNvSpPr>
          <p:nvPr/>
        </p:nvSpPr>
        <p:spPr bwMode="auto">
          <a:xfrm>
            <a:off x="7496955" y="1332321"/>
            <a:ext cx="385042" cy="52322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800" b="0" i="0" u="none" strike="noStrike" kern="1200" cap="none" spc="0" normalizeH="0" baseline="0" noProof="0" dirty="0">
                <a:ln>
                  <a:noFill/>
                </a:ln>
                <a:solidFill>
                  <a:srgbClr val="FFFFFF"/>
                </a:solidFill>
                <a:effectLst/>
                <a:uLnTx/>
                <a:uFillTx/>
                <a:latin typeface="Arial" charset="0"/>
                <a:ea typeface="ＭＳ Ｐゴシック" charset="0"/>
                <a:sym typeface="Symbol" charset="0"/>
              </a:rPr>
              <a:t>p</a:t>
            </a:r>
            <a:endParaRPr kumimoji="0" lang="de-DE" sz="2400" b="0" i="0" u="none" strike="noStrike" kern="1200" cap="none" spc="0" normalizeH="0" baseline="0" noProof="0" dirty="0">
              <a:ln>
                <a:noFill/>
              </a:ln>
              <a:solidFill>
                <a:srgbClr val="FFFFFF"/>
              </a:solidFill>
              <a:effectLst/>
              <a:uLnTx/>
              <a:uFillTx/>
              <a:latin typeface="Arial" charset="0"/>
              <a:ea typeface="ＭＳ Ｐゴシック" charset="0"/>
              <a:sym typeface="Symbol" charset="0"/>
            </a:endParaRPr>
          </a:p>
        </p:txBody>
      </p:sp>
      <p:sp>
        <p:nvSpPr>
          <p:cNvPr id="22" name="Rectangle 5"/>
          <p:cNvSpPr>
            <a:spLocks noChangeArrowheads="1"/>
          </p:cNvSpPr>
          <p:nvPr/>
        </p:nvSpPr>
        <p:spPr bwMode="auto">
          <a:xfrm>
            <a:off x="760380" y="2335742"/>
            <a:ext cx="7740163" cy="7029451"/>
          </a:xfrm>
          <a:prstGeom prst="rect">
            <a:avLst/>
          </a:prstGeom>
          <a:noFill/>
          <a:ln w="9525">
            <a:noFill/>
            <a:miter lim="800000"/>
            <a:headEnd/>
            <a:tailEnd/>
          </a:ln>
          <a:effectLst/>
        </p:spPr>
        <p:txBody>
          <a:bodyPr wrap="none" lIns="91407" tIns="45703" rIns="91407" bIns="45703"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entury Gothic"/>
              <a:ea typeface="+mn-ea"/>
              <a:cs typeface="Century Gothic"/>
            </a:endParaRPr>
          </a:p>
        </p:txBody>
      </p:sp>
      <p:cxnSp>
        <p:nvCxnSpPr>
          <p:cNvPr id="24" name="Straight Arrow Connector 23"/>
          <p:cNvCxnSpPr/>
          <p:nvPr/>
        </p:nvCxnSpPr>
        <p:spPr bwMode="auto">
          <a:xfrm>
            <a:off x="1884188" y="2727976"/>
            <a:ext cx="6149255" cy="1642859"/>
          </a:xfrm>
          <a:prstGeom prst="straightConnector1">
            <a:avLst/>
          </a:prstGeom>
          <a:solidFill>
            <a:schemeClr val="accent1"/>
          </a:solidFill>
          <a:ln w="28575" cap="flat" cmpd="sng" algn="ctr">
            <a:solidFill>
              <a:srgbClr val="00B0F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5" name="Text Box 10"/>
          <p:cNvSpPr txBox="1">
            <a:spLocks noChangeArrowheads="1"/>
          </p:cNvSpPr>
          <p:nvPr/>
        </p:nvSpPr>
        <p:spPr bwMode="auto">
          <a:xfrm>
            <a:off x="4633007" y="3437910"/>
            <a:ext cx="39786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3200" b="0" i="0" u="none" strike="noStrike" kern="1200" cap="none" spc="0" normalizeH="0" baseline="0" noProof="0" dirty="0" err="1">
                <a:ln>
                  <a:noFill/>
                </a:ln>
                <a:solidFill>
                  <a:srgbClr val="00B0F0"/>
                </a:solidFill>
                <a:effectLst/>
                <a:uLnTx/>
                <a:uFillTx/>
                <a:latin typeface="Symbol" charset="2"/>
                <a:ea typeface="ＭＳ Ｐゴシック" charset="0"/>
                <a:cs typeface="Symbol" charset="2"/>
                <a:sym typeface="Symbol" charset="0"/>
              </a:rPr>
              <a:t>n</a:t>
            </a:r>
            <a:endParaRPr kumimoji="0" lang="de-DE" sz="3200" b="0" i="0" u="none" strike="noStrike" kern="1200" cap="none" spc="0" normalizeH="0" baseline="0" noProof="0" dirty="0">
              <a:ln>
                <a:noFill/>
              </a:ln>
              <a:solidFill>
                <a:srgbClr val="00B0F0"/>
              </a:solidFill>
              <a:effectLst/>
              <a:uLnTx/>
              <a:uFillTx/>
              <a:latin typeface="Arial" charset="0"/>
              <a:ea typeface="ＭＳ Ｐゴシック" charset="0"/>
              <a:sym typeface="Symbol" charset="0"/>
            </a:endParaRPr>
          </a:p>
        </p:txBody>
      </p:sp>
      <p:sp>
        <p:nvSpPr>
          <p:cNvPr id="27" name="Rectangle 44"/>
          <p:cNvSpPr txBox="1">
            <a:spLocks noChangeArrowheads="1"/>
          </p:cNvSpPr>
          <p:nvPr/>
        </p:nvSpPr>
        <p:spPr>
          <a:xfrm>
            <a:off x="212692" y="4742457"/>
            <a:ext cx="8404291" cy="1096965"/>
          </a:xfrm>
          <a:prstGeom prst="rect">
            <a:avLst/>
          </a:prstGeom>
        </p:spPr>
        <p:txBody>
          <a:bodyPr/>
          <a:lstStyle>
            <a:lvl1pPr algn="l" rtl="0" eaLnBrk="1" fontAlgn="base" hangingPunct="1">
              <a:spcBef>
                <a:spcPct val="0"/>
              </a:spcBef>
              <a:spcAft>
                <a:spcPct val="0"/>
              </a:spcAft>
              <a:defRPr sz="2400" b="1">
                <a:solidFill>
                  <a:schemeClr val="bg1"/>
                </a:solidFill>
                <a:latin typeface="+mj-lt"/>
                <a:ea typeface="+mj-ea"/>
                <a:cs typeface="+mj-cs"/>
              </a:defRPr>
            </a:lvl1pPr>
            <a:lvl2pPr algn="l" rtl="0" eaLnBrk="1" fontAlgn="base" hangingPunct="1">
              <a:spcBef>
                <a:spcPct val="0"/>
              </a:spcBef>
              <a:spcAft>
                <a:spcPct val="0"/>
              </a:spcAft>
              <a:defRPr sz="2400" b="1">
                <a:solidFill>
                  <a:schemeClr val="bg1"/>
                </a:solidFill>
                <a:latin typeface="Arial" charset="0"/>
              </a:defRPr>
            </a:lvl2pPr>
            <a:lvl3pPr algn="l" rtl="0" eaLnBrk="1" fontAlgn="base" hangingPunct="1">
              <a:spcBef>
                <a:spcPct val="0"/>
              </a:spcBef>
              <a:spcAft>
                <a:spcPct val="0"/>
              </a:spcAft>
              <a:defRPr sz="2400" b="1">
                <a:solidFill>
                  <a:schemeClr val="bg1"/>
                </a:solidFill>
                <a:latin typeface="Arial" charset="0"/>
              </a:defRPr>
            </a:lvl3pPr>
            <a:lvl4pPr algn="l" rtl="0" eaLnBrk="1" fontAlgn="base" hangingPunct="1">
              <a:spcBef>
                <a:spcPct val="0"/>
              </a:spcBef>
              <a:spcAft>
                <a:spcPct val="0"/>
              </a:spcAft>
              <a:defRPr sz="2400" b="1">
                <a:solidFill>
                  <a:schemeClr val="bg1"/>
                </a:solidFill>
                <a:latin typeface="Arial" charset="0"/>
              </a:defRPr>
            </a:lvl4pPr>
            <a:lvl5pPr algn="l" rtl="0" eaLnBrk="1" fontAlgn="base" hangingPunct="1">
              <a:spcBef>
                <a:spcPct val="0"/>
              </a:spcBef>
              <a:spcAft>
                <a:spcPct val="0"/>
              </a:spcAft>
              <a:defRPr sz="2400" b="1">
                <a:solidFill>
                  <a:schemeClr val="bg1"/>
                </a:solidFill>
                <a:latin typeface="Arial" charset="0"/>
              </a:defRPr>
            </a:lvl5pPr>
            <a:lvl6pPr marL="457200" algn="l" rtl="0" eaLnBrk="1" fontAlgn="base" hangingPunct="1">
              <a:spcBef>
                <a:spcPct val="0"/>
              </a:spcBef>
              <a:spcAft>
                <a:spcPct val="0"/>
              </a:spcAft>
              <a:defRPr sz="2400" b="1">
                <a:solidFill>
                  <a:schemeClr val="bg1"/>
                </a:solidFill>
                <a:latin typeface="Arial" charset="0"/>
              </a:defRPr>
            </a:lvl6pPr>
            <a:lvl7pPr marL="914400" algn="l" rtl="0" eaLnBrk="1" fontAlgn="base" hangingPunct="1">
              <a:spcBef>
                <a:spcPct val="0"/>
              </a:spcBef>
              <a:spcAft>
                <a:spcPct val="0"/>
              </a:spcAft>
              <a:defRPr sz="2400" b="1">
                <a:solidFill>
                  <a:schemeClr val="bg1"/>
                </a:solidFill>
                <a:latin typeface="Arial" charset="0"/>
              </a:defRPr>
            </a:lvl7pPr>
            <a:lvl8pPr marL="1371600" algn="l" rtl="0" eaLnBrk="1" fontAlgn="base" hangingPunct="1">
              <a:spcBef>
                <a:spcPct val="0"/>
              </a:spcBef>
              <a:spcAft>
                <a:spcPct val="0"/>
              </a:spcAft>
              <a:defRPr sz="2400" b="1">
                <a:solidFill>
                  <a:schemeClr val="bg1"/>
                </a:solidFill>
                <a:latin typeface="Arial" charset="0"/>
              </a:defRPr>
            </a:lvl8pPr>
            <a:lvl9pPr marL="1828800" algn="l" rtl="0" eaLnBrk="1" fontAlgn="base" hangingPunct="1">
              <a:spcBef>
                <a:spcPct val="0"/>
              </a:spcBef>
              <a:spcAft>
                <a:spcPct val="0"/>
              </a:spcAft>
              <a:defRPr sz="2400" b="1">
                <a:solidFill>
                  <a:schemeClr val="bg1"/>
                </a:solidFill>
                <a:latin typeface="Arial"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target may not be transparent to gamma rays:</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a:ea typeface="+mj-ea"/>
              <a:cs typeface="Arial"/>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j-ea"/>
                <a:cs typeface="Arial"/>
              </a:rPr>
              <a:t>gamma rays accompanying </a:t>
            </a:r>
            <a:r>
              <a:rPr kumimoji="0" lang="en-US" sz="2400" b="0" i="0" u="none" strike="noStrike" kern="1200" cap="none" spc="0" normalizeH="0" baseline="0" noProof="0" dirty="0">
                <a:ln>
                  <a:noFill/>
                </a:ln>
                <a:solidFill>
                  <a:srgbClr val="FFFFFF"/>
                </a:solidFill>
                <a:effectLst/>
                <a:uLnTx/>
                <a:uFillTx/>
                <a:latin typeface="Arial"/>
                <a:ea typeface="Arial" charset="0"/>
                <a:cs typeface="Arial" charset="0"/>
              </a:rPr>
              <a:t>IceCube neutrinos </a:t>
            </a:r>
            <a:r>
              <a:rPr lang="en-US" b="0" dirty="0">
                <a:solidFill>
                  <a:srgbClr val="FFFFFF"/>
                </a:solidFill>
                <a:latin typeface="Arial"/>
                <a:ea typeface="Arial" charset="0"/>
                <a:cs typeface="Arial" charset="0"/>
              </a:rPr>
              <a:t>lose energy</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Arial" charset="0"/>
                <a:cs typeface="Arial" charset="0"/>
              </a:rPr>
              <a:t>in the source and in the</a:t>
            </a:r>
            <a:r>
              <a:rPr lang="en-US" b="0" dirty="0">
                <a:solidFill>
                  <a:srgbClr val="FFFFFF"/>
                </a:solidFill>
                <a:latin typeface="Arial"/>
                <a:ea typeface="Arial" charset="0"/>
                <a:cs typeface="Arial" charset="0"/>
              </a:rPr>
              <a:t> </a:t>
            </a:r>
            <a:r>
              <a:rPr kumimoji="0" lang="en-US" sz="2400" b="0" i="0" u="none" strike="noStrike" kern="1200" cap="none" spc="0" normalizeH="0" baseline="0" noProof="0" dirty="0">
                <a:ln>
                  <a:noFill/>
                </a:ln>
                <a:solidFill>
                  <a:srgbClr val="FFFFFF"/>
                </a:solidFill>
                <a:effectLst/>
                <a:uLnTx/>
                <a:uFillTx/>
                <a:latin typeface="Arial"/>
                <a:ea typeface="Arial" charset="0"/>
                <a:cs typeface="Arial" charset="0"/>
              </a:rPr>
              <a:t>interstellar medium and fragment </a:t>
            </a:r>
            <a:r>
              <a:rPr kumimoji="0" lang="en-US" sz="2400" b="0" i="0" u="none" strike="noStrike" kern="1200" cap="none" spc="0" normalizeH="0" baseline="0" noProof="0" dirty="0">
                <a:ln>
                  <a:noFill/>
                </a:ln>
                <a:solidFill>
                  <a:srgbClr val="FFFFFF"/>
                </a:solidFill>
                <a:effectLst/>
                <a:uLnTx/>
                <a:uFillTx/>
                <a:latin typeface="Arial"/>
                <a:ea typeface="+mj-ea"/>
                <a:cs typeface="Arial"/>
              </a:rPr>
              <a:t>into lower energy gamma rays, X-rays… that reach earth</a:t>
            </a:r>
          </a:p>
        </p:txBody>
      </p:sp>
      <p:sp>
        <p:nvSpPr>
          <p:cNvPr id="37" name="Freeform 6"/>
          <p:cNvSpPr>
            <a:spLocks/>
          </p:cNvSpPr>
          <p:nvPr/>
        </p:nvSpPr>
        <p:spPr bwMode="auto">
          <a:xfrm rot="458141">
            <a:off x="2095501" y="1117602"/>
            <a:ext cx="6057900" cy="1714500"/>
          </a:xfrm>
          <a:custGeom>
            <a:avLst/>
            <a:gdLst>
              <a:gd name="T0" fmla="*/ 0 w 3312"/>
              <a:gd name="T1" fmla="*/ 2147483647 h 1080"/>
              <a:gd name="T2" fmla="*/ 2147483647 w 3312"/>
              <a:gd name="T3" fmla="*/ 2147483647 h 1080"/>
              <a:gd name="T4" fmla="*/ 2147483647 w 3312"/>
              <a:gd name="T5" fmla="*/ 2147483647 h 1080"/>
              <a:gd name="T6" fmla="*/ 2147483647 w 3312"/>
              <a:gd name="T7" fmla="*/ 2147483647 h 1080"/>
              <a:gd name="T8" fmla="*/ 2147483647 w 3312"/>
              <a:gd name="T9" fmla="*/ 2147483647 h 1080"/>
              <a:gd name="T10" fmla="*/ 2147483647 w 3312"/>
              <a:gd name="T11" fmla="*/ 2147483647 h 1080"/>
              <a:gd name="T12" fmla="*/ 2147483647 w 3312"/>
              <a:gd name="T13" fmla="*/ 2147483647 h 1080"/>
              <a:gd name="T14" fmla="*/ 2147483647 w 3312"/>
              <a:gd name="T15" fmla="*/ 2147483647 h 1080"/>
              <a:gd name="T16" fmla="*/ 2147483647 w 3312"/>
              <a:gd name="T17" fmla="*/ 2147483647 h 10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12"/>
              <a:gd name="T28" fmla="*/ 0 h 1080"/>
              <a:gd name="T29" fmla="*/ 3312 w 3312"/>
              <a:gd name="T30" fmla="*/ 1080 h 10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12" h="1080">
                <a:moveTo>
                  <a:pt x="0" y="1080"/>
                </a:moveTo>
                <a:cubicBezTo>
                  <a:pt x="348" y="1068"/>
                  <a:pt x="696" y="1056"/>
                  <a:pt x="864" y="984"/>
                </a:cubicBezTo>
                <a:cubicBezTo>
                  <a:pt x="1032" y="912"/>
                  <a:pt x="1024" y="712"/>
                  <a:pt x="1008" y="648"/>
                </a:cubicBezTo>
                <a:cubicBezTo>
                  <a:pt x="992" y="584"/>
                  <a:pt x="808" y="568"/>
                  <a:pt x="768" y="600"/>
                </a:cubicBezTo>
                <a:cubicBezTo>
                  <a:pt x="728" y="632"/>
                  <a:pt x="704" y="808"/>
                  <a:pt x="768" y="840"/>
                </a:cubicBezTo>
                <a:cubicBezTo>
                  <a:pt x="832" y="872"/>
                  <a:pt x="992" y="904"/>
                  <a:pt x="1152" y="792"/>
                </a:cubicBezTo>
                <a:cubicBezTo>
                  <a:pt x="1312" y="680"/>
                  <a:pt x="1488" y="288"/>
                  <a:pt x="1728" y="168"/>
                </a:cubicBezTo>
                <a:cubicBezTo>
                  <a:pt x="1968" y="48"/>
                  <a:pt x="2328" y="0"/>
                  <a:pt x="2592" y="72"/>
                </a:cubicBezTo>
                <a:cubicBezTo>
                  <a:pt x="2856" y="144"/>
                  <a:pt x="3192" y="512"/>
                  <a:pt x="3312" y="600"/>
                </a:cubicBezTo>
              </a:path>
            </a:pathLst>
          </a:custGeom>
          <a:noFill/>
          <a:ln w="28575" cmpd="sng">
            <a:solidFill>
              <a:schemeClr val="bg1"/>
            </a:solidFill>
            <a:prstDash val="sysDash"/>
            <a:round/>
            <a:headEnd type="none"/>
            <a:tailEnd type="triangle"/>
          </a:ln>
        </p:spPr>
        <p:txBody>
          <a:bodyPr wrap="none" lIns="91407" tIns="45703" rIns="91407" bIns="45703"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grpSp>
        <p:nvGrpSpPr>
          <p:cNvPr id="38" name="Group 9"/>
          <p:cNvGrpSpPr>
            <a:grpSpLocks/>
          </p:cNvGrpSpPr>
          <p:nvPr/>
        </p:nvGrpSpPr>
        <p:grpSpPr bwMode="auto">
          <a:xfrm>
            <a:off x="1969480" y="2169115"/>
            <a:ext cx="4963567" cy="2095165"/>
            <a:chOff x="1247" y="1482"/>
            <a:chExt cx="2660" cy="644"/>
          </a:xfrm>
        </p:grpSpPr>
        <p:sp>
          <p:nvSpPr>
            <p:cNvPr id="39" name="Text Box 10"/>
            <p:cNvSpPr txBox="1">
              <a:spLocks noChangeArrowheads="1"/>
            </p:cNvSpPr>
            <p:nvPr/>
          </p:nvSpPr>
          <p:spPr bwMode="auto">
            <a:xfrm>
              <a:off x="2733" y="1482"/>
              <a:ext cx="99"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dirty="0">
                <a:ln>
                  <a:noFill/>
                </a:ln>
                <a:solidFill>
                  <a:srgbClr val="FFFFFF"/>
                </a:solidFill>
                <a:effectLst/>
                <a:uLnTx/>
                <a:uFillTx/>
                <a:latin typeface="Arial" charset="0"/>
                <a:ea typeface="ＭＳ Ｐゴシック" charset="0"/>
                <a:sym typeface="Symbol" charset="0"/>
              </a:endParaRPr>
            </a:p>
          </p:txBody>
        </p:sp>
        <p:grpSp>
          <p:nvGrpSpPr>
            <p:cNvPr id="40" name="Group 11"/>
            <p:cNvGrpSpPr>
              <a:grpSpLocks/>
            </p:cNvGrpSpPr>
            <p:nvPr/>
          </p:nvGrpSpPr>
          <p:grpSpPr bwMode="auto">
            <a:xfrm>
              <a:off x="1247" y="1570"/>
              <a:ext cx="2660" cy="556"/>
              <a:chOff x="1247" y="1570"/>
              <a:chExt cx="2660" cy="556"/>
            </a:xfrm>
          </p:grpSpPr>
          <p:sp>
            <p:nvSpPr>
              <p:cNvPr id="41" name="Line 12"/>
              <p:cNvSpPr>
                <a:spLocks noChangeShapeType="1"/>
              </p:cNvSpPr>
              <p:nvPr/>
            </p:nvSpPr>
            <p:spPr bwMode="auto">
              <a:xfrm>
                <a:off x="1247" y="1584"/>
                <a:ext cx="1833" cy="26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2" name="Line 13"/>
              <p:cNvSpPr>
                <a:spLocks noChangeShapeType="1"/>
              </p:cNvSpPr>
              <p:nvPr/>
            </p:nvSpPr>
            <p:spPr bwMode="auto">
              <a:xfrm>
                <a:off x="3080" y="1850"/>
                <a:ext cx="521" cy="8"/>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3" name="Line 14"/>
              <p:cNvSpPr>
                <a:spLocks noChangeShapeType="1"/>
              </p:cNvSpPr>
              <p:nvPr/>
            </p:nvSpPr>
            <p:spPr bwMode="auto">
              <a:xfrm>
                <a:off x="3080" y="1850"/>
                <a:ext cx="489" cy="146"/>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sp>
            <p:nvSpPr>
              <p:cNvPr id="44" name="Text Box 15"/>
              <p:cNvSpPr txBox="1">
                <a:spLocks noChangeArrowheads="1"/>
              </p:cNvSpPr>
              <p:nvPr/>
            </p:nvSpPr>
            <p:spPr bwMode="auto">
              <a:xfrm>
                <a:off x="3617" y="1716"/>
                <a:ext cx="290"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entury Gothic"/>
                    <a:ea typeface="ＭＳ Ｐゴシック" charset="0"/>
                    <a:cs typeface="Century Gothic"/>
                  </a:rPr>
                  <a:t>e</a:t>
                </a:r>
                <a:r>
                  <a:rPr kumimoji="0" lang="en-US" sz="2400" b="0" i="0" u="none" strike="noStrike" kern="1200" cap="none" spc="0" normalizeH="0" baseline="30000" noProof="0" dirty="0">
                    <a:ln>
                      <a:noFill/>
                    </a:ln>
                    <a:solidFill>
                      <a:srgbClr val="FFFFFF"/>
                    </a:solidFill>
                    <a:effectLst/>
                    <a:uLnTx/>
                    <a:uFillTx/>
                    <a:latin typeface="Century Gothic"/>
                    <a:ea typeface="ＭＳ Ｐゴシック" charset="0"/>
                    <a:cs typeface="Century Gothic"/>
                  </a:rPr>
                  <a:t>+</a:t>
                </a:r>
              </a:p>
            </p:txBody>
          </p:sp>
          <p:sp>
            <p:nvSpPr>
              <p:cNvPr id="45" name="Text Box 16"/>
              <p:cNvSpPr txBox="1">
                <a:spLocks noChangeArrowheads="1"/>
              </p:cNvSpPr>
              <p:nvPr/>
            </p:nvSpPr>
            <p:spPr bwMode="auto">
              <a:xfrm>
                <a:off x="3434" y="1984"/>
                <a:ext cx="2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entury Gothic"/>
                    <a:ea typeface="ＭＳ Ｐゴシック" charset="0"/>
                    <a:cs typeface="Century Gothic"/>
                  </a:rPr>
                  <a:t>e</a:t>
                </a:r>
                <a:r>
                  <a:rPr kumimoji="0" lang="en-US" sz="2400" b="0" i="0" u="none" strike="noStrike" kern="1200" cap="none" spc="0" normalizeH="0" baseline="30000" noProof="0" dirty="0">
                    <a:ln>
                      <a:noFill/>
                    </a:ln>
                    <a:solidFill>
                      <a:srgbClr val="FFFFFF"/>
                    </a:solidFill>
                    <a:effectLst/>
                    <a:uLnTx/>
                    <a:uFillTx/>
                    <a:latin typeface="Century Gothic"/>
                    <a:ea typeface="ＭＳ Ｐゴシック" charset="0"/>
                    <a:cs typeface="Century Gothic"/>
                  </a:rPr>
                  <a:t>-</a:t>
                </a:r>
              </a:p>
            </p:txBody>
          </p:sp>
          <p:sp>
            <p:nvSpPr>
              <p:cNvPr id="46" name="Rectangle 18"/>
              <p:cNvSpPr>
                <a:spLocks noChangeArrowheads="1"/>
              </p:cNvSpPr>
              <p:nvPr/>
            </p:nvSpPr>
            <p:spPr bwMode="auto">
              <a:xfrm>
                <a:off x="3275" y="1570"/>
                <a:ext cx="99" cy="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srgbClr val="FFFF99"/>
                  </a:solidFill>
                  <a:effectLst/>
                  <a:uLnTx/>
                  <a:uFillTx/>
                  <a:latin typeface="Arial"/>
                  <a:ea typeface="+mn-ea"/>
                  <a:cs typeface="+mn-cs"/>
                  <a:sym typeface="Symbol" charset="0"/>
                </a:endParaRPr>
              </a:p>
            </p:txBody>
          </p:sp>
        </p:grpSp>
      </p:grpSp>
      <p:sp>
        <p:nvSpPr>
          <p:cNvPr id="23" name="Line 13"/>
          <p:cNvSpPr>
            <a:spLocks noChangeShapeType="1"/>
          </p:cNvSpPr>
          <p:nvPr/>
        </p:nvSpPr>
        <p:spPr bwMode="auto">
          <a:xfrm>
            <a:off x="6362050" y="3392354"/>
            <a:ext cx="972187" cy="26027"/>
          </a:xfrm>
          <a:prstGeom prst="line">
            <a:avLst/>
          </a:prstGeom>
          <a:noFill/>
          <a:ln w="28575">
            <a:solidFill>
              <a:srgbClr val="FFFF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srgbClr val="000000"/>
              </a:solidFill>
              <a:effectLst/>
              <a:uLnTx/>
              <a:uFillTx/>
              <a:latin typeface="Arial"/>
              <a:ea typeface="+mn-ea"/>
              <a:cs typeface="+mn-cs"/>
            </a:endParaRPr>
          </a:p>
        </p:txBody>
      </p:sp>
      <p:cxnSp>
        <p:nvCxnSpPr>
          <p:cNvPr id="6" name="Curved Connector 5"/>
          <p:cNvCxnSpPr/>
          <p:nvPr/>
        </p:nvCxnSpPr>
        <p:spPr bwMode="auto">
          <a:xfrm>
            <a:off x="6362048" y="3405420"/>
            <a:ext cx="622707" cy="342831"/>
          </a:xfrm>
          <a:prstGeom prst="curvedConnector3">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Rectangle 8"/>
          <p:cNvSpPr/>
          <p:nvPr/>
        </p:nvSpPr>
        <p:spPr>
          <a:xfrm>
            <a:off x="6968876" y="3354496"/>
            <a:ext cx="352982" cy="58477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Symbol" charset="2"/>
                <a:ea typeface="+mn-ea"/>
                <a:cs typeface="Symbol" charset="2"/>
              </a:rPr>
              <a:t>g</a:t>
            </a:r>
            <a:endParaRPr kumimoji="0" lang="en-US" sz="3200" b="0" i="0" u="none" strike="noStrike" kern="1200" cap="none" spc="0" normalizeH="0" baseline="30000" noProof="0" dirty="0">
              <a:ln>
                <a:noFill/>
              </a:ln>
              <a:solidFill>
                <a:srgbClr val="FFFFFF"/>
              </a:solidFill>
              <a:effectLst/>
              <a:uLnTx/>
              <a:uFillTx/>
              <a:latin typeface="Symbol" charset="2"/>
              <a:ea typeface="+mn-ea"/>
              <a:cs typeface="Symbol" charset="2"/>
            </a:endParaRPr>
          </a:p>
        </p:txBody>
      </p:sp>
    </p:spTree>
    <p:extLst>
      <p:ext uri="{BB962C8B-B14F-4D97-AF65-F5344CB8AC3E}">
        <p14:creationId xmlns:p14="http://schemas.microsoft.com/office/powerpoint/2010/main" val="3713002830"/>
      </p:ext>
    </p:extLst>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93137" y="0"/>
            <a:ext cx="181094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43" name="Text Box 3"/>
          <p:cNvSpPr txBox="1">
            <a:spLocks noChangeArrowheads="1"/>
          </p:cNvSpPr>
          <p:nvPr/>
        </p:nvSpPr>
        <p:spPr bwMode="auto">
          <a:xfrm>
            <a:off x="1833594" y="586134"/>
            <a:ext cx="7641582"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Neutrinos in the Era of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Multimessenger</a:t>
            </a: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Astronomy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francis</a:t>
            </a:r>
            <a:r>
              <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halzen</a:t>
            </a: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cosmic neutrinos: many independent observations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muon neutrinos through the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starting neutrinos: all flavors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the first high-energy cosmic ray accelerator: 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rotating supermassive black hole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endParaRPr>
          </a:p>
          <a:p>
            <a:pPr marL="342900" lvl="0" indent="-342900" defTabSz="914400" eaLnBrk="1" fontAlgn="base" hangingPunct="1">
              <a:spcBef>
                <a:spcPct val="0"/>
              </a:spcBef>
              <a:spcAft>
                <a:spcPct val="0"/>
              </a:spcAft>
              <a:buFont typeface="Arial" panose="020B0604020202020204" pitchFamily="34" charset="0"/>
              <a:buChar char="•"/>
              <a:defRPr/>
            </a:pPr>
            <a:r>
              <a:rPr lang="en-US" sz="2400" dirty="0">
                <a:solidFill>
                  <a:schemeClr val="bg2">
                    <a:lumMod val="75000"/>
                    <a:lumOff val="25000"/>
                  </a:schemeClr>
                </a:solidFill>
                <a:cs typeface="ＭＳ Ｐゴシック" charset="0"/>
              </a:rPr>
              <a:t>from discovery to astronomy: next-generation</a:t>
            </a:r>
          </a:p>
          <a:p>
            <a:pPr lvl="0" defTabSz="914400" eaLnBrk="1" fontAlgn="base" hangingPunct="1">
              <a:spcBef>
                <a:spcPct val="0"/>
              </a:spcBef>
              <a:spcAft>
                <a:spcPct val="0"/>
              </a:spcAft>
              <a:defRPr/>
            </a:pPr>
            <a:r>
              <a:rPr lang="en-US" sz="2400" dirty="0">
                <a:solidFill>
                  <a:schemeClr val="bg2">
                    <a:lumMod val="75000"/>
                    <a:lumOff val="25000"/>
                  </a:schemeClr>
                </a:solidFill>
                <a:cs typeface="ＭＳ Ｐゴシック" charset="0"/>
              </a:rPr>
              <a:t>    instruments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also, a beam for </a:t>
            </a:r>
            <a:r>
              <a:rPr kumimoji="0" lang="en-US" sz="2400" b="0" i="0" u="none" strike="noStrike" kern="1200" cap="none" spc="0" normalizeH="0" baseline="0" noProof="0" dirty="0" err="1">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PeV</a:t>
            </a:r>
            <a:r>
              <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 neutrino physics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p>
        </p:txBody>
      </p:sp>
      <p:sp>
        <p:nvSpPr>
          <p:cNvPr id="522244" name="Text Box 4"/>
          <p:cNvSpPr txBox="1">
            <a:spLocks noChangeArrowheads="1"/>
          </p:cNvSpPr>
          <p:nvPr/>
        </p:nvSpPr>
        <p:spPr bwMode="auto">
          <a:xfrm>
            <a:off x="6677296" y="6261100"/>
            <a:ext cx="21387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356104307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1759"/>
            <a:ext cx="9144000" cy="5137785"/>
          </a:xfrm>
          <a:prstGeom prst="rect">
            <a:avLst/>
          </a:prstGeom>
        </p:spPr>
      </p:pic>
      <p:pic>
        <p:nvPicPr>
          <p:cNvPr id="3" name="Picture 2">
            <a:extLst>
              <a:ext uri="{FF2B5EF4-FFF2-40B4-BE49-F238E27FC236}">
                <a16:creationId xmlns:a16="http://schemas.microsoft.com/office/drawing/2014/main" id="{123E9980-E3A9-A04B-B026-AFDC8B2D0C88}"/>
              </a:ext>
            </a:extLst>
          </p:cNvPr>
          <p:cNvPicPr>
            <a:picLocks noChangeAspect="1"/>
          </p:cNvPicPr>
          <p:nvPr/>
        </p:nvPicPr>
        <p:blipFill>
          <a:blip r:embed="rId3"/>
          <a:stretch>
            <a:fillRect/>
          </a:stretch>
        </p:blipFill>
        <p:spPr>
          <a:xfrm>
            <a:off x="64736" y="1106317"/>
            <a:ext cx="9004212" cy="5529149"/>
          </a:xfrm>
          <a:prstGeom prst="rect">
            <a:avLst/>
          </a:prstGeom>
        </p:spPr>
      </p:pic>
      <p:sp>
        <p:nvSpPr>
          <p:cNvPr id="4" name="TextBox 3">
            <a:extLst>
              <a:ext uri="{FF2B5EF4-FFF2-40B4-BE49-F238E27FC236}">
                <a16:creationId xmlns:a16="http://schemas.microsoft.com/office/drawing/2014/main" id="{ADB68E92-DED4-974C-88AA-4FF229BE5349}"/>
              </a:ext>
            </a:extLst>
          </p:cNvPr>
          <p:cNvSpPr txBox="1"/>
          <p:nvPr/>
        </p:nvSpPr>
        <p:spPr>
          <a:xfrm>
            <a:off x="1509828" y="5192219"/>
            <a:ext cx="5685403" cy="830997"/>
          </a:xfrm>
          <a:prstGeom prst="rect">
            <a:avLst/>
          </a:prstGeom>
          <a:solidFill>
            <a:schemeClr val="bg1">
              <a:lumMod val="85000"/>
            </a:schemeClr>
          </a:solidFill>
        </p:spPr>
        <p:txBody>
          <a:bodyPr wrap="none" rtlCol="0">
            <a:spAutoFit/>
          </a:bodyPr>
          <a:lstStyle/>
          <a:p>
            <a:r>
              <a:rPr lang="en-US" sz="2400" dirty="0"/>
              <a:t>from photon at PMT to public neutrino alert:</a:t>
            </a:r>
          </a:p>
          <a:p>
            <a:pPr algn="ctr"/>
            <a:r>
              <a:rPr lang="en-US" sz="2400" dirty="0"/>
              <a:t>&lt; 1 minute</a:t>
            </a:r>
          </a:p>
        </p:txBody>
      </p:sp>
    </p:spTree>
    <p:extLst>
      <p:ext uri="{BB962C8B-B14F-4D97-AF65-F5344CB8AC3E}">
        <p14:creationId xmlns:p14="http://schemas.microsoft.com/office/powerpoint/2010/main" val="386872811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70" name="Shape 70"/>
          <p:cNvPicPr preferRelativeResize="0"/>
          <p:nvPr/>
        </p:nvPicPr>
        <p:blipFill>
          <a:blip r:embed="rId3">
            <a:alphaModFix/>
          </a:blip>
          <a:stretch>
            <a:fillRect/>
          </a:stretch>
        </p:blipFill>
        <p:spPr>
          <a:xfrm>
            <a:off x="257184" y="25400"/>
            <a:ext cx="9143999" cy="6858000"/>
          </a:xfrm>
          <a:prstGeom prst="rect">
            <a:avLst/>
          </a:prstGeom>
          <a:noFill/>
          <a:ln>
            <a:noFill/>
          </a:ln>
        </p:spPr>
      </p:pic>
    </p:spTree>
    <p:extLst>
      <p:ext uri="{BB962C8B-B14F-4D97-AF65-F5344CB8AC3E}">
        <p14:creationId xmlns:p14="http://schemas.microsoft.com/office/powerpoint/2010/main" val="2402956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70" name="Shape 70"/>
          <p:cNvPicPr preferRelativeResize="0"/>
          <p:nvPr/>
        </p:nvPicPr>
        <p:blipFill>
          <a:blip r:embed="rId3">
            <a:alphaModFix/>
          </a:blip>
          <a:stretch>
            <a:fillRect/>
          </a:stretch>
        </p:blipFill>
        <p:spPr>
          <a:xfrm>
            <a:off x="0" y="25400"/>
            <a:ext cx="9143999" cy="6858000"/>
          </a:xfrm>
          <a:prstGeom prst="rect">
            <a:avLst/>
          </a:prstGeom>
          <a:noFill/>
          <a:ln>
            <a:noFill/>
          </a:ln>
        </p:spPr>
      </p:pic>
      <p:sp>
        <p:nvSpPr>
          <p:cNvPr id="71" name="Shape 71"/>
          <p:cNvSpPr txBox="1">
            <a:spLocks noGrp="1"/>
          </p:cNvSpPr>
          <p:nvPr>
            <p:ph type="sldNum" idx="12"/>
          </p:nvPr>
        </p:nvSpPr>
        <p:spPr>
          <a:xfrm>
            <a:off x="8472458" y="5520467"/>
            <a:ext cx="548700" cy="393600"/>
          </a:xfrm>
          <a:prstGeom prst="rect">
            <a:avLst/>
          </a:prstGeom>
        </p:spPr>
        <p:txBody>
          <a:bodyPr vert="horz" wrap="square" lIns="91425" tIns="91425" rIns="91425" bIns="91425" numCol="1" anchor="ctr" anchorCtr="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srgbClr val="FFFFFF"/>
                </a:solidFill>
                <a:effectLst/>
                <a:uLnTx/>
                <a:uFillTx/>
                <a:latin typeface="Calibri"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 sz="1200" b="0" i="0" u="none" strike="noStrike" kern="1200" cap="none" spc="0" normalizeH="0" baseline="0" noProof="0">
              <a:ln>
                <a:noFill/>
              </a:ln>
              <a:solidFill>
                <a:srgbClr val="FFFFFF"/>
              </a:solidFill>
              <a:effectLst/>
              <a:uLnTx/>
              <a:uFillTx/>
              <a:latin typeface="Calibri" charset="0"/>
              <a:ea typeface="+mn-ea"/>
            </a:endParaRPr>
          </a:p>
        </p:txBody>
      </p:sp>
      <p:sp>
        <p:nvSpPr>
          <p:cNvPr id="5" name="TextBox 4"/>
          <p:cNvSpPr txBox="1"/>
          <p:nvPr/>
        </p:nvSpPr>
        <p:spPr>
          <a:xfrm>
            <a:off x="5118100" y="279400"/>
            <a:ext cx="3280257" cy="9541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charset="0"/>
                <a:ea typeface="Arial" charset="0"/>
                <a:cs typeface="Arial" charset="0"/>
              </a:rPr>
              <a:t>   </a:t>
            </a:r>
            <a:r>
              <a:rPr kumimoji="0" lang="en-US" sz="2800" b="0" i="0" u="none" strike="noStrike" kern="1200" cap="none" spc="0" normalizeH="0" baseline="0" noProof="0" dirty="0" err="1">
                <a:ln>
                  <a:noFill/>
                </a:ln>
                <a:solidFill>
                  <a:srgbClr val="FFFFFF"/>
                </a:solidFill>
                <a:effectLst/>
                <a:uLnTx/>
                <a:uFillTx/>
                <a:latin typeface="Arial" charset="0"/>
                <a:ea typeface="Arial" charset="0"/>
                <a:cs typeface="Arial" charset="0"/>
              </a:rPr>
              <a:t>IceCube</a:t>
            </a:r>
            <a:r>
              <a:rPr kumimoji="0" lang="en-US" sz="2800" b="0" i="0" u="none" strike="noStrike" kern="1200" cap="none" spc="0" normalizeH="0" baseline="0" noProof="0" dirty="0">
                <a:ln>
                  <a:noFill/>
                </a:ln>
                <a:solidFill>
                  <a:srgbClr val="FFFFFF"/>
                </a:solidFill>
                <a:effectLst/>
                <a:uLnTx/>
                <a:uFillTx/>
                <a:latin typeface="Arial" charset="0"/>
                <a:ea typeface="Arial" charset="0"/>
                <a:cs typeface="Arial" charset="0"/>
              </a:rPr>
              <a:t> 170922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dirty="0">
                <a:solidFill>
                  <a:srgbClr val="FFFFFF"/>
                </a:solidFill>
                <a:latin typeface="Arial" charset="0"/>
                <a:ea typeface="Arial" charset="0"/>
                <a:cs typeface="Arial" charset="0"/>
              </a:rPr>
              <a:t>			  290 </a:t>
            </a:r>
            <a:r>
              <a:rPr lang="en-US" sz="2800" dirty="0" err="1">
                <a:solidFill>
                  <a:srgbClr val="FFFFFF"/>
                </a:solidFill>
                <a:latin typeface="Arial" charset="0"/>
                <a:ea typeface="Arial" charset="0"/>
                <a:cs typeface="Arial" charset="0"/>
              </a:rPr>
              <a:t>TeV</a:t>
            </a:r>
            <a:r>
              <a:rPr kumimoji="0" lang="en-US" sz="2800" b="0" i="0" u="none" strike="noStrike" kern="1200" cap="none" spc="0" normalizeH="0" baseline="0" noProof="0" dirty="0">
                <a:ln>
                  <a:noFill/>
                </a:ln>
                <a:solidFill>
                  <a:srgbClr val="FFFFFF"/>
                </a:solidFill>
                <a:effectLst/>
                <a:uLnTx/>
                <a:uFillTx/>
                <a:latin typeface="Arial" charset="0"/>
                <a:ea typeface="Arial" charset="0"/>
                <a:cs typeface="Arial" charset="0"/>
              </a:rPr>
              <a:t>  </a:t>
            </a:r>
          </a:p>
        </p:txBody>
      </p:sp>
      <p:pic>
        <p:nvPicPr>
          <p:cNvPr id="7" name="Picture 6"/>
          <p:cNvPicPr>
            <a:picLocks noChangeAspect="1"/>
          </p:cNvPicPr>
          <p:nvPr/>
        </p:nvPicPr>
        <p:blipFill>
          <a:blip r:embed="rId4"/>
          <a:stretch>
            <a:fillRect/>
          </a:stretch>
        </p:blipFill>
        <p:spPr>
          <a:xfrm>
            <a:off x="4407142" y="2986111"/>
            <a:ext cx="4598245" cy="3715679"/>
          </a:xfrm>
          <a:prstGeom prst="rect">
            <a:avLst/>
          </a:prstGeom>
        </p:spPr>
      </p:pic>
      <p:sp>
        <p:nvSpPr>
          <p:cNvPr id="3" name="TextBox 2"/>
          <p:cNvSpPr txBox="1"/>
          <p:nvPr/>
        </p:nvSpPr>
        <p:spPr>
          <a:xfrm>
            <a:off x="5130285" y="1293222"/>
            <a:ext cx="3843019"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Fermi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detects a flaring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blazar </a:t>
            </a:r>
            <a:r>
              <a:rPr kumimoji="0" lang="en-US" sz="3200" b="0" i="0" u="none" strike="noStrike" kern="1200" cap="none" spc="0" normalizeH="0" baseline="0" noProof="0">
                <a:ln>
                  <a:noFill/>
                </a:ln>
                <a:solidFill>
                  <a:srgbClr val="FFFFFF"/>
                </a:solidFill>
                <a:effectLst/>
                <a:uLnTx/>
                <a:uFillTx/>
                <a:latin typeface="Arial" charset="0"/>
                <a:ea typeface="Arial" charset="0"/>
                <a:cs typeface="Arial" charset="0"/>
              </a:rPr>
              <a:t>within 0.06</a:t>
            </a:r>
            <a:r>
              <a:rPr kumimoji="0" lang="en-US" sz="3200" b="0" i="0" u="none" strike="noStrike" kern="1200" cap="none" spc="0" normalizeH="0" baseline="30000" noProof="0">
                <a:ln>
                  <a:noFill/>
                </a:ln>
                <a:solidFill>
                  <a:srgbClr val="FFFFFF"/>
                </a:solidFill>
                <a:effectLst/>
                <a:uLnTx/>
                <a:uFillTx/>
                <a:latin typeface="Arial" charset="0"/>
                <a:ea typeface="Arial" charset="0"/>
                <a:cs typeface="Arial" charset="0"/>
              </a:rPr>
              <a:t>o</a:t>
            </a:r>
            <a:endParaRPr kumimoji="0" lang="en-US" sz="3200" b="0" i="0" u="none" strike="noStrike" kern="1200" cap="none" spc="0" normalizeH="0" baseline="30000" noProof="0" dirty="0">
              <a:ln>
                <a:noFill/>
              </a:ln>
              <a:solidFill>
                <a:srgbClr val="FFFFFF"/>
              </a:solidFill>
              <a:effectLst/>
              <a:uLnTx/>
              <a:uFillTx/>
              <a:latin typeface="Arial" charset="0"/>
              <a:ea typeface="Arial" charset="0"/>
              <a:cs typeface="Arial" charset="0"/>
            </a:endParaRPr>
          </a:p>
        </p:txBody>
      </p:sp>
      <p:sp>
        <p:nvSpPr>
          <p:cNvPr id="4" name="TextBox 3"/>
          <p:cNvSpPr txBox="1"/>
          <p:nvPr/>
        </p:nvSpPr>
        <p:spPr>
          <a:xfrm>
            <a:off x="182880" y="4065090"/>
            <a:ext cx="3841116" cy="156966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MAGIC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detects emission of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charset="0"/>
                <a:ea typeface="Arial" charset="0"/>
                <a:cs typeface="Arial" charset="0"/>
              </a:rPr>
              <a:t>&gt; 100 GeV gammas</a:t>
            </a:r>
          </a:p>
        </p:txBody>
      </p:sp>
      <p:pic>
        <p:nvPicPr>
          <p:cNvPr id="8" name="Picture 7"/>
          <p:cNvPicPr>
            <a:picLocks noChangeAspect="1"/>
          </p:cNvPicPr>
          <p:nvPr/>
        </p:nvPicPr>
        <p:blipFill>
          <a:blip r:embed="rId5"/>
          <a:stretch>
            <a:fillRect/>
          </a:stretch>
        </p:blipFill>
        <p:spPr>
          <a:xfrm>
            <a:off x="182880" y="177855"/>
            <a:ext cx="4607769" cy="3580650"/>
          </a:xfrm>
          <a:prstGeom prst="rect">
            <a:avLst/>
          </a:prstGeom>
        </p:spPr>
      </p:pic>
    </p:spTree>
    <p:extLst>
      <p:ext uri="{BB962C8B-B14F-4D97-AF65-F5344CB8AC3E}">
        <p14:creationId xmlns:p14="http://schemas.microsoft.com/office/powerpoint/2010/main" val="143207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DetectorTimelin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72259"/>
            <a:ext cx="9144000" cy="5143500"/>
          </a:xfrm>
          <a:prstGeom prst="rect">
            <a:avLst/>
          </a:prstGeom>
        </p:spPr>
      </p:pic>
    </p:spTree>
    <p:extLst>
      <p:ext uri="{BB962C8B-B14F-4D97-AF65-F5344CB8AC3E}">
        <p14:creationId xmlns:p14="http://schemas.microsoft.com/office/powerpoint/2010/main" val="3372798574"/>
      </p:ext>
    </p:extLst>
  </p:cSld>
  <p:clrMapOvr>
    <a:masterClrMapping/>
  </p:clrMapOvr>
  <p:transition/>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115092" y="0"/>
          <a:ext cx="9482152" cy="7116837"/>
        </p:xfrm>
        <a:graphic>
          <a:graphicData uri="http://schemas.openxmlformats.org/presentationml/2006/ole">
            <mc:AlternateContent xmlns:mc="http://schemas.openxmlformats.org/markup-compatibility/2006">
              <mc:Choice xmlns:v="urn:schemas-microsoft-com:vml" Requires="v">
                <p:oleObj spid="_x0000_s10515" r:id="rId4" imgW="12215873" imgH="9168254" progId="">
                  <p:embed/>
                </p:oleObj>
              </mc:Choice>
              <mc:Fallback>
                <p:oleObj r:id="rId4" imgW="12215873" imgH="9168254" progId="">
                  <p:embed/>
                  <p:pic>
                    <p:nvPicPr>
                      <p:cNvPr id="5"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92" y="0"/>
                        <a:ext cx="9482152" cy="7116837"/>
                      </a:xfrm>
                      <a:prstGeom prst="rect">
                        <a:avLst/>
                      </a:prstGeom>
                      <a:solidFill>
                        <a:schemeClr val="bg1"/>
                      </a:solidFill>
                      <a:ln>
                        <a:noFill/>
                      </a:ln>
                      <a:effectLst/>
                    </p:spPr>
                  </p:pic>
                </p:oleObj>
              </mc:Fallback>
            </mc:AlternateContent>
          </a:graphicData>
        </a:graphic>
      </p:graphicFrame>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490" y="-3"/>
            <a:ext cx="9662948" cy="1972190"/>
          </a:xfrm>
          <a:prstGeom prst="rect">
            <a:avLst/>
          </a:prstGeom>
        </p:spPr>
      </p:pic>
      <p:sp>
        <p:nvSpPr>
          <p:cNvPr id="3" name="TextBox 2"/>
          <p:cNvSpPr txBox="1"/>
          <p:nvPr/>
        </p:nvSpPr>
        <p:spPr>
          <a:xfrm>
            <a:off x="734096" y="2091478"/>
            <a:ext cx="8389476" cy="4462760"/>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neutrino: time 22.09.17, 20:54:31 UTC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                   energy 290 TeV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                   direction RA 77.43</a:t>
            </a:r>
            <a:r>
              <a:rPr kumimoji="0" lang="en-US" sz="2400" b="0" i="0" u="none" strike="noStrike" kern="1200" cap="none" spc="0" normalizeH="0" baseline="30000" noProof="0" dirty="0">
                <a:ln>
                  <a:noFill/>
                </a:ln>
                <a:solidFill>
                  <a:srgbClr val="FFFFFF"/>
                </a:solidFill>
                <a:effectLst/>
                <a:uLnTx/>
                <a:uFillTx/>
                <a:latin typeface="Arial" charset="0"/>
                <a:ea typeface="Arial" charset="0"/>
                <a:cs typeface="Arial" charset="0"/>
              </a:rPr>
              <a:t>o</a:t>
            </a: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 Dec 5.72</a:t>
            </a:r>
            <a:r>
              <a:rPr kumimoji="0" lang="en-US" sz="2400" b="0" i="0" u="none" strike="noStrike" kern="1200" cap="none" spc="0" normalizeH="0" baseline="30000" noProof="0" dirty="0">
                <a:ln>
                  <a:noFill/>
                </a:ln>
                <a:solidFill>
                  <a:srgbClr val="FFFFFF"/>
                </a:solidFill>
                <a:effectLst/>
                <a:uLnTx/>
                <a:uFillTx/>
                <a:latin typeface="Arial" charset="0"/>
                <a:ea typeface="Arial" charset="0"/>
                <a:cs typeface="Arial" charset="0"/>
              </a:rPr>
              <a: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30000" noProof="0" dirty="0">
              <a:ln>
                <a:noFill/>
              </a:ln>
              <a:solidFill>
                <a:srgbClr val="FFFFFF"/>
              </a:solidFill>
              <a:effectLst/>
              <a:uLnTx/>
              <a:uFillTx/>
              <a:latin typeface="Arial" charset="0"/>
              <a:ea typeface="Arial" charset="0"/>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rPr>
              <a:t>Fermi-LAT: flaring blazar within 0.06</a:t>
            </a:r>
            <a:r>
              <a:rPr kumimoji="0" lang="en-US" sz="2000" b="0" i="0" u="none" strike="noStrike" kern="1200" cap="none" spc="0" normalizeH="0" baseline="30000" noProof="0" dirty="0">
                <a:ln>
                  <a:noFill/>
                </a:ln>
                <a:solidFill>
                  <a:srgbClr val="FFFFFF"/>
                </a:solidFill>
                <a:effectLst/>
                <a:uLnTx/>
                <a:uFillTx/>
                <a:latin typeface="Arial" charset="0"/>
                <a:ea typeface="Arial" charset="0"/>
                <a:cs typeface="Arial" charset="0"/>
              </a:rPr>
              <a:t>o </a:t>
            </a:r>
            <a:r>
              <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rPr>
              <a:t>(7x steady flux, daily variations) </a:t>
            </a: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rPr>
              <a:t>MAGIC: TeV source in follow-up observations</a:t>
            </a: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0" i="0" u="none" strike="noStrike" kern="1200" cap="none" spc="0" normalizeH="0" baseline="0" noProof="0" dirty="0">
                <a:ln>
                  <a:noFill/>
                </a:ln>
                <a:solidFill>
                  <a:srgbClr val="FFFFFF"/>
                </a:solidFill>
                <a:effectLst/>
                <a:uLnTx/>
                <a:uFillTx/>
                <a:latin typeface="Arial" charset="0"/>
                <a:ea typeface="Arial" charset="0"/>
                <a:cs typeface="Arial" charset="0"/>
              </a:rPr>
              <a:t>follow-up by more telescopes</a:t>
            </a: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sym typeface="Wingdings"/>
              </a:rPr>
              <a:t> </a:t>
            </a: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IceCube archival data (without look-elsewhere effect)</a:t>
            </a: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sym typeface="Wingdings"/>
              </a:rPr>
              <a:t> Fermi-LAT archival data</a:t>
            </a:r>
            <a:endPar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4" name="TextBox 3"/>
          <p:cNvSpPr txBox="1"/>
          <p:nvPr/>
        </p:nvSpPr>
        <p:spPr>
          <a:xfrm>
            <a:off x="23753" y="-712519"/>
            <a:ext cx="9179626" cy="1947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charset="0"/>
              <a:ea typeface="Arial" charset="0"/>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000000"/>
                </a:solidFill>
                <a:effectLst/>
                <a:uLnTx/>
                <a:uFillTx/>
                <a:latin typeface="Arial" charset="0"/>
                <a:ea typeface="Arial" charset="0"/>
                <a:cs typeface="Arial" charset="0"/>
              </a:rPr>
              <a:t>multiwavelength</a:t>
            </a:r>
            <a:r>
              <a:rPr kumimoji="0" lang="en-US" sz="4000" b="0" i="0" u="none" strike="noStrike" kern="1200" cap="none" spc="0" normalizeH="0" baseline="0" noProof="0" dirty="0">
                <a:ln>
                  <a:noFill/>
                </a:ln>
                <a:solidFill>
                  <a:srgbClr val="000000"/>
                </a:solidFill>
                <a:effectLst/>
                <a:uLnTx/>
                <a:uFillTx/>
                <a:latin typeface="Arial" charset="0"/>
                <a:ea typeface="Arial" charset="0"/>
                <a:cs typeface="Arial" charset="0"/>
              </a:rPr>
              <a:t> campaign launched by IC 170922</a:t>
            </a:r>
          </a:p>
        </p:txBody>
      </p:sp>
      <p:sp>
        <p:nvSpPr>
          <p:cNvPr id="6" name="Rectangle 5"/>
          <p:cNvSpPr/>
          <p:nvPr/>
        </p:nvSpPr>
        <p:spPr bwMode="auto">
          <a:xfrm>
            <a:off x="640079" y="5286896"/>
            <a:ext cx="8256421" cy="1241135"/>
          </a:xfrm>
          <a:prstGeom prst="rect">
            <a:avLst/>
          </a:prstGeom>
          <a:noFill/>
          <a:ln w="381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mn-cs"/>
            </a:endParaRPr>
          </a:p>
        </p:txBody>
      </p:sp>
    </p:spTree>
    <p:extLst>
      <p:ext uri="{BB962C8B-B14F-4D97-AF65-F5344CB8AC3E}">
        <p14:creationId xmlns:p14="http://schemas.microsoft.com/office/powerpoint/2010/main" val="1430023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nvGraphicFramePr>
        <p:xfrm>
          <a:off x="-112726" y="-9939"/>
          <a:ext cx="9482152" cy="7116837"/>
        </p:xfrm>
        <a:graphic>
          <a:graphicData uri="http://schemas.openxmlformats.org/presentationml/2006/ole">
            <mc:AlternateContent xmlns:mc="http://schemas.openxmlformats.org/markup-compatibility/2006">
              <mc:Choice xmlns:v="urn:schemas-microsoft-com:vml" Requires="v">
                <p:oleObj spid="_x0000_s33990" r:id="rId3" imgW="12215873" imgH="9168254" progId="">
                  <p:embed/>
                </p:oleObj>
              </mc:Choice>
              <mc:Fallback>
                <p:oleObj r:id="rId3" imgW="12215873" imgH="9168254" progId="">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26" y="-9939"/>
                        <a:ext cx="9482152" cy="7116837"/>
                      </a:xfrm>
                      <a:prstGeom prst="rect">
                        <a:avLst/>
                      </a:prstGeom>
                      <a:solidFill>
                        <a:schemeClr val="bg1"/>
                      </a:solidFill>
                      <a:ln>
                        <a:noFill/>
                      </a:ln>
                      <a:effectLst/>
                    </p:spPr>
                  </p:pic>
                </p:oleObj>
              </mc:Fallback>
            </mc:AlternateContent>
          </a:graphicData>
        </a:graphic>
      </p:graphicFrame>
      <p:pic>
        <p:nvPicPr>
          <p:cNvPr id="3" name="Picture 2"/>
          <p:cNvPicPr>
            <a:picLocks noChangeAspect="1"/>
          </p:cNvPicPr>
          <p:nvPr/>
        </p:nvPicPr>
        <p:blipFill>
          <a:blip r:embed="rId5"/>
          <a:stretch>
            <a:fillRect/>
          </a:stretch>
        </p:blipFill>
        <p:spPr>
          <a:xfrm>
            <a:off x="3709853" y="2989218"/>
            <a:ext cx="5452872" cy="3894908"/>
          </a:xfrm>
          <a:prstGeom prst="rect">
            <a:avLst/>
          </a:prstGeom>
        </p:spPr>
      </p:pic>
      <p:sp>
        <p:nvSpPr>
          <p:cNvPr id="9" name="TextBox 8"/>
          <p:cNvSpPr txBox="1"/>
          <p:nvPr/>
        </p:nvSpPr>
        <p:spPr>
          <a:xfrm>
            <a:off x="130628" y="2899185"/>
            <a:ext cx="3373577" cy="3847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charset="0"/>
                <a:ea typeface="Arial" charset="0"/>
                <a:cs typeface="Arial" charset="0"/>
              </a:rPr>
              <a:t>search in archival IceCube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150-day flare in December 2014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     19 events (</a:t>
            </a:r>
            <a:r>
              <a:rPr kumimoji="0" lang="en-US" sz="2400" b="0" i="0" u="none" strike="noStrike" kern="1200" cap="none" spc="0" normalizeH="0" baseline="0" noProof="0" dirty="0" err="1">
                <a:ln>
                  <a:noFill/>
                </a:ln>
                <a:solidFill>
                  <a:srgbClr val="FFFFFF"/>
                </a:solidFill>
                <a:effectLst/>
                <a:uLnTx/>
                <a:uFillTx/>
                <a:latin typeface="Arial" charset="0"/>
                <a:ea typeface="Arial" charset="0"/>
                <a:cs typeface="Arial" charset="0"/>
              </a:rPr>
              <a:t>bkg</a:t>
            </a: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 &lt; 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endParaRP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spectrum E</a:t>
            </a:r>
            <a:r>
              <a:rPr kumimoji="0" lang="en-US" sz="2400" b="0" i="0" u="none" strike="noStrike" kern="1200" cap="none" spc="0" normalizeH="0" baseline="30000" noProof="0" dirty="0">
                <a:ln>
                  <a:noFill/>
                </a:ln>
                <a:solidFill>
                  <a:srgbClr val="FFFFFF"/>
                </a:solidFill>
                <a:effectLst/>
                <a:uLnTx/>
                <a:uFillTx/>
                <a:latin typeface="Arial" charset="0"/>
                <a:ea typeface="Arial" charset="0"/>
                <a:cs typeface="Arial" charset="0"/>
              </a:rPr>
              <a:t>-2.1</a:t>
            </a: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2400" b="0" i="0" u="none" strike="noStrike" kern="1200" cap="none" spc="0" normalizeH="0" baseline="30000" noProof="0" dirty="0">
              <a:ln>
                <a:noFill/>
              </a:ln>
              <a:solidFill>
                <a:srgbClr val="FFFFFF"/>
              </a:solidFill>
              <a:effectLst/>
              <a:uLnTx/>
              <a:uFillTx/>
              <a:latin typeface="Arial" charset="0"/>
              <a:ea typeface="Arial" charset="0"/>
              <a:cs typeface="Arial" charset="0"/>
            </a:endParaRP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FFFFFF"/>
                </a:solidFill>
                <a:effectLst/>
                <a:uLnTx/>
                <a:uFillTx/>
                <a:latin typeface="Arial" charset="0"/>
                <a:ea typeface="Arial" charset="0"/>
                <a:cs typeface="Arial" charset="0"/>
              </a:rPr>
              <a:t>L</a:t>
            </a:r>
            <a:r>
              <a:rPr kumimoji="0" lang="en-US" sz="2400" b="0" i="0" u="none" strike="noStrike" kern="1200" cap="none" spc="0" normalizeH="0" baseline="-25000" noProof="0" dirty="0">
                <a:ln>
                  <a:noFill/>
                </a:ln>
                <a:solidFill>
                  <a:srgbClr val="FFFFFF"/>
                </a:solidFill>
                <a:effectLst/>
                <a:uLnTx/>
                <a:uFillTx/>
                <a:latin typeface="Symbol" pitchFamily="2" charset="2"/>
                <a:ea typeface="Arial" charset="0"/>
                <a:cs typeface="Arial" charset="0"/>
              </a:rPr>
              <a:t>n </a:t>
            </a:r>
            <a:r>
              <a:rPr kumimoji="0" lang="en-US" sz="2400" b="0" i="0" u="none" strike="noStrike" kern="1200" cap="none" spc="0" normalizeH="0" baseline="0" noProof="0" dirty="0">
                <a:ln>
                  <a:noFill/>
                </a:ln>
                <a:solidFill>
                  <a:srgbClr val="FFFFFF"/>
                </a:solidFill>
                <a:effectLst/>
                <a:uLnTx/>
                <a:uFillTx/>
                <a:latin typeface="Symbol" pitchFamily="2" charset="2"/>
                <a:ea typeface="Arial" charset="0"/>
                <a:cs typeface="Arial" charset="0"/>
              </a:rPr>
              <a:t>&gt; </a:t>
            </a: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Arial" charset="0"/>
                <a:cs typeface="Arial" panose="020B0604020202020204" pitchFamily="34" charset="0"/>
              </a:rPr>
              <a:t>10</a:t>
            </a:r>
            <a:r>
              <a:rPr kumimoji="0" lang="en-US" sz="2400" b="0" i="0" u="none" strike="noStrike" kern="1200" cap="none" spc="0" normalizeH="0" baseline="30000" noProof="0" dirty="0">
                <a:ln>
                  <a:noFill/>
                </a:ln>
                <a:solidFill>
                  <a:srgbClr val="FFFFFF"/>
                </a:solidFill>
                <a:effectLst/>
                <a:uLnTx/>
                <a:uFillTx/>
                <a:latin typeface="Arial" panose="020B0604020202020204" pitchFamily="34" charset="0"/>
                <a:ea typeface="Arial" charset="0"/>
                <a:cs typeface="Arial" panose="020B0604020202020204" pitchFamily="34" charset="0"/>
              </a:rPr>
              <a:t>47</a:t>
            </a: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Arial" charset="0"/>
                <a:cs typeface="Arial" panose="020B0604020202020204" pitchFamily="34" charset="0"/>
              </a:rPr>
              <a:t> erg/s</a:t>
            </a:r>
          </a:p>
        </p:txBody>
      </p:sp>
      <p:pic>
        <p:nvPicPr>
          <p:cNvPr id="2" name="Picture 1">
            <a:extLst>
              <a:ext uri="{FF2B5EF4-FFF2-40B4-BE49-F238E27FC236}">
                <a16:creationId xmlns:a16="http://schemas.microsoft.com/office/drawing/2014/main" id="{C1AE87EE-53DB-404F-B4F8-3AEBED7864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725" y="264643"/>
            <a:ext cx="9144000" cy="2359378"/>
          </a:xfrm>
          <a:prstGeom prst="rect">
            <a:avLst/>
          </a:prstGeom>
        </p:spPr>
      </p:pic>
      <p:sp>
        <p:nvSpPr>
          <p:cNvPr id="4" name="Rectangle 3">
            <a:extLst>
              <a:ext uri="{FF2B5EF4-FFF2-40B4-BE49-F238E27FC236}">
                <a16:creationId xmlns:a16="http://schemas.microsoft.com/office/drawing/2014/main" id="{DA590FA9-3F03-A142-B298-3B8F1225DE51}"/>
              </a:ext>
            </a:extLst>
          </p:cNvPr>
          <p:cNvSpPr/>
          <p:nvPr/>
        </p:nvSpPr>
        <p:spPr>
          <a:xfrm>
            <a:off x="149469" y="2910254"/>
            <a:ext cx="3297116" cy="1046284"/>
          </a:xfrm>
          <a:prstGeom prst="rect">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Neue"/>
              <a:ea typeface="+mn-ea"/>
              <a:cs typeface="+mn-cs"/>
            </a:endParaRPr>
          </a:p>
        </p:txBody>
      </p:sp>
    </p:spTree>
    <p:extLst>
      <p:ext uri="{BB962C8B-B14F-4D97-AF65-F5344CB8AC3E}">
        <p14:creationId xmlns:p14="http://schemas.microsoft.com/office/powerpoint/2010/main" val="3657170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ext uri="{D42A27DB-BD31-4B8C-83A1-F6EECF244321}">
                <p14:modId xmlns:p14="http://schemas.microsoft.com/office/powerpoint/2010/main" val="1170552872"/>
              </p:ext>
            </p:extLst>
          </p:nvPr>
        </p:nvGraphicFramePr>
        <p:xfrm>
          <a:off x="-228755" y="-87086"/>
          <a:ext cx="9598181" cy="7203923"/>
        </p:xfrm>
        <a:graphic>
          <a:graphicData uri="http://schemas.openxmlformats.org/presentationml/2006/ole">
            <mc:AlternateContent xmlns:mc="http://schemas.openxmlformats.org/markup-compatibility/2006">
              <mc:Choice xmlns:v="urn:schemas-microsoft-com:vml" Requires="v">
                <p:oleObj spid="_x0000_s12563" r:id="rId4" imgW="12215873" imgH="9168254" progId="">
                  <p:embed/>
                </p:oleObj>
              </mc:Choice>
              <mc:Fallback>
                <p:oleObj r:id="rId4" imgW="12215873" imgH="9168254" progId="">
                  <p:embed/>
                  <p:pic>
                    <p:nvPicPr>
                      <p:cNvPr id="5"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55" y="-87086"/>
                        <a:ext cx="9598181" cy="7203923"/>
                      </a:xfrm>
                      <a:prstGeom prst="rect">
                        <a:avLst/>
                      </a:prstGeom>
                      <a:solidFill>
                        <a:schemeClr val="bg1"/>
                      </a:solidFill>
                      <a:ln>
                        <a:noFill/>
                      </a:ln>
                      <a:effectLst/>
                    </p:spPr>
                  </p:pic>
                </p:oleObj>
              </mc:Fallback>
            </mc:AlternateContent>
          </a:graphicData>
        </a:graphic>
      </p:graphicFrame>
      <p:sp>
        <p:nvSpPr>
          <p:cNvPr id="4" name="Rectangle 3"/>
          <p:cNvSpPr/>
          <p:nvPr/>
        </p:nvSpPr>
        <p:spPr>
          <a:xfrm>
            <a:off x="503853" y="974922"/>
            <a:ext cx="8268787" cy="5262979"/>
          </a:xfrm>
          <a:prstGeom prst="rect">
            <a:avLst/>
          </a:prstGeom>
          <a:solidFill>
            <a:schemeClr val="bg1">
              <a:lumMod val="65000"/>
              <a:alpha val="24000"/>
            </a:schemeClr>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we identified a source of high energy cosmic rays: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the active galaxy (“blazar”) TXS 0506+056 at a redshift of 0.33</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at ten times further distance, it outshines nearby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active galaxies: is it special?</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extensive multiwavelength campaign allows 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to study the first cosmic accelerator</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dirty="0">
              <a:solidFill>
                <a:srgbClr val="FFFFFF"/>
              </a:solidFill>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a problem: theory</a:t>
            </a:r>
          </a:p>
        </p:txBody>
      </p:sp>
    </p:spTree>
    <p:extLst>
      <p:ext uri="{BB962C8B-B14F-4D97-AF65-F5344CB8AC3E}">
        <p14:creationId xmlns:p14="http://schemas.microsoft.com/office/powerpoint/2010/main" val="2889421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F3FDEA-5B72-7E4C-A7B3-A744192B02DA}"/>
              </a:ext>
            </a:extLst>
          </p:cNvPr>
          <p:cNvSpPr/>
          <p:nvPr/>
        </p:nvSpPr>
        <p:spPr>
          <a:xfrm>
            <a:off x="417494" y="6123456"/>
            <a:ext cx="8329524" cy="461665"/>
          </a:xfrm>
          <a:prstGeom prst="rect">
            <a:avLst/>
          </a:prstGeom>
          <a:solidFill>
            <a:schemeClr val="bg1">
              <a:lumMod val="75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we know that this cosmic accelerator is a cosmic ray source</a:t>
            </a:r>
          </a:p>
        </p:txBody>
      </p:sp>
      <p:pic>
        <p:nvPicPr>
          <p:cNvPr id="4" name="Picture 3">
            <a:extLst>
              <a:ext uri="{FF2B5EF4-FFF2-40B4-BE49-F238E27FC236}">
                <a16:creationId xmlns:a16="http://schemas.microsoft.com/office/drawing/2014/main" id="{036CF10D-6761-6C42-84C9-A6655D5B123A}"/>
              </a:ext>
            </a:extLst>
          </p:cNvPr>
          <p:cNvPicPr>
            <a:picLocks noChangeAspect="1"/>
          </p:cNvPicPr>
          <p:nvPr/>
        </p:nvPicPr>
        <p:blipFill>
          <a:blip r:embed="rId2"/>
          <a:stretch>
            <a:fillRect/>
          </a:stretch>
        </p:blipFill>
        <p:spPr>
          <a:xfrm>
            <a:off x="-6202017" y="278780"/>
            <a:ext cx="15524922" cy="5844676"/>
          </a:xfrm>
          <a:prstGeom prst="rect">
            <a:avLst/>
          </a:prstGeom>
        </p:spPr>
      </p:pic>
      <p:sp>
        <p:nvSpPr>
          <p:cNvPr id="2" name="TextBox 1">
            <a:extLst>
              <a:ext uri="{FF2B5EF4-FFF2-40B4-BE49-F238E27FC236}">
                <a16:creationId xmlns:a16="http://schemas.microsoft.com/office/drawing/2014/main" id="{F6F89831-C13E-E441-988F-1ED01042D2E5}"/>
              </a:ext>
            </a:extLst>
          </p:cNvPr>
          <p:cNvSpPr txBox="1"/>
          <p:nvPr/>
        </p:nvSpPr>
        <p:spPr>
          <a:xfrm>
            <a:off x="1014305" y="3508513"/>
            <a:ext cx="69762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radio</a:t>
            </a:r>
          </a:p>
        </p:txBody>
      </p:sp>
      <p:sp>
        <p:nvSpPr>
          <p:cNvPr id="5" name="TextBox 4">
            <a:extLst>
              <a:ext uri="{FF2B5EF4-FFF2-40B4-BE49-F238E27FC236}">
                <a16:creationId xmlns:a16="http://schemas.microsoft.com/office/drawing/2014/main" id="{B009BD6C-3ACA-EF49-8C8F-9B8345AFE650}"/>
              </a:ext>
            </a:extLst>
          </p:cNvPr>
          <p:cNvSpPr txBox="1"/>
          <p:nvPr/>
        </p:nvSpPr>
        <p:spPr>
          <a:xfrm>
            <a:off x="2941983" y="3508513"/>
            <a:ext cx="85151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X-rays</a:t>
            </a:r>
          </a:p>
        </p:txBody>
      </p:sp>
      <p:sp>
        <p:nvSpPr>
          <p:cNvPr id="6" name="TextBox 5">
            <a:extLst>
              <a:ext uri="{FF2B5EF4-FFF2-40B4-BE49-F238E27FC236}">
                <a16:creationId xmlns:a16="http://schemas.microsoft.com/office/drawing/2014/main" id="{8CFF6B3B-1E54-344B-91F6-14BA474FAF4D}"/>
              </a:ext>
            </a:extLst>
          </p:cNvPr>
          <p:cNvSpPr txBox="1"/>
          <p:nvPr/>
        </p:nvSpPr>
        <p:spPr>
          <a:xfrm>
            <a:off x="5555974" y="3544092"/>
            <a:ext cx="79220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ymbol" pitchFamily="2" charset="2"/>
                <a:ea typeface="ＭＳ Ｐゴシック"/>
                <a:cs typeface="Arial" panose="020B0604020202020204" pitchFamily="34" charset="0"/>
              </a:rPr>
              <a:t>g</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-rays</a:t>
            </a:r>
          </a:p>
        </p:txBody>
      </p:sp>
      <p:sp>
        <p:nvSpPr>
          <p:cNvPr id="7" name="TextBox 6">
            <a:extLst>
              <a:ext uri="{FF2B5EF4-FFF2-40B4-BE49-F238E27FC236}">
                <a16:creationId xmlns:a16="http://schemas.microsoft.com/office/drawing/2014/main" id="{724088E8-DC0D-754B-983B-B8D780B8737D}"/>
              </a:ext>
            </a:extLst>
          </p:cNvPr>
          <p:cNvSpPr txBox="1"/>
          <p:nvPr/>
        </p:nvSpPr>
        <p:spPr>
          <a:xfrm>
            <a:off x="7613374" y="3544092"/>
            <a:ext cx="11336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neutrinos</a:t>
            </a:r>
          </a:p>
        </p:txBody>
      </p:sp>
    </p:spTree>
    <p:extLst>
      <p:ext uri="{BB962C8B-B14F-4D97-AF65-F5344CB8AC3E}">
        <p14:creationId xmlns:p14="http://schemas.microsoft.com/office/powerpoint/2010/main" val="351245126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AB846C-2197-2742-AC9B-878D58735099}"/>
              </a:ext>
            </a:extLst>
          </p:cNvPr>
          <p:cNvPicPr>
            <a:picLocks noChangeAspect="1"/>
          </p:cNvPicPr>
          <p:nvPr/>
        </p:nvPicPr>
        <p:blipFill>
          <a:blip r:embed="rId2"/>
          <a:stretch>
            <a:fillRect/>
          </a:stretch>
        </p:blipFill>
        <p:spPr>
          <a:xfrm>
            <a:off x="8792" y="717491"/>
            <a:ext cx="9148951" cy="5582771"/>
          </a:xfrm>
          <a:prstGeom prst="rect">
            <a:avLst/>
          </a:prstGeom>
        </p:spPr>
      </p:pic>
      <p:sp>
        <p:nvSpPr>
          <p:cNvPr id="3" name="TextBox 2">
            <a:extLst>
              <a:ext uri="{FF2B5EF4-FFF2-40B4-BE49-F238E27FC236}">
                <a16:creationId xmlns:a16="http://schemas.microsoft.com/office/drawing/2014/main" id="{5D88C2FD-DD81-484E-BFD2-B33672FC3DA5}"/>
              </a:ext>
            </a:extLst>
          </p:cNvPr>
          <p:cNvSpPr txBox="1"/>
          <p:nvPr/>
        </p:nvSpPr>
        <p:spPr>
          <a:xfrm>
            <a:off x="2096001" y="301992"/>
            <a:ext cx="4951997" cy="830997"/>
          </a:xfrm>
          <a:prstGeom prst="rect">
            <a:avLst/>
          </a:prstGeom>
          <a:solidFill>
            <a:schemeClr val="tx1">
              <a:lumMod val="85000"/>
            </a:schemeClr>
          </a:solidFill>
        </p:spPr>
        <p:txBody>
          <a:bodyPr wrap="none" rtlCol="0">
            <a:spAutoFit/>
          </a:bodyPr>
          <a:lstStyle/>
          <a:p>
            <a:pPr marL="342900" indent="-342900">
              <a:buFont typeface="Arial" panose="020B0604020202020204" pitchFamily="34" charset="0"/>
              <a:buChar char="•"/>
            </a:pPr>
            <a:r>
              <a:rPr lang="en-US" sz="2400" dirty="0">
                <a:solidFill>
                  <a:schemeClr val="bg2"/>
                </a:solidFill>
                <a:latin typeface="Arial" panose="020B0604020202020204" pitchFamily="34" charset="0"/>
                <a:cs typeface="Arial" panose="020B0604020202020204" pitchFamily="34" charset="0"/>
              </a:rPr>
              <a:t>blazar modeling well understood</a:t>
            </a:r>
          </a:p>
          <a:p>
            <a:pPr marL="342900" indent="-342900">
              <a:buFont typeface="Arial" panose="020B0604020202020204" pitchFamily="34" charset="0"/>
              <a:buChar char="•"/>
            </a:pPr>
            <a:r>
              <a:rPr lang="en-US" sz="2400" dirty="0">
                <a:solidFill>
                  <a:schemeClr val="bg2"/>
                </a:solidFill>
                <a:latin typeface="Arial" panose="020B0604020202020204" pitchFamily="34" charset="0"/>
                <a:cs typeface="Arial" panose="020B0604020202020204" pitchFamily="34" charset="0"/>
              </a:rPr>
              <a:t>add protons (7</a:t>
            </a:r>
            <a:r>
              <a:rPr lang="en-US" sz="2400" dirty="0">
                <a:solidFill>
                  <a:schemeClr val="bg2"/>
                </a:solidFill>
                <a:latin typeface="Arial" panose="020B0604020202020204" pitchFamily="34" charset="0"/>
                <a:cs typeface="Arial" panose="020B0604020202020204" pitchFamily="34" charset="0"/>
                <a:sym typeface="Wingdings" pitchFamily="2" charset="2"/>
              </a:rPr>
              <a:t>14 parameters)</a:t>
            </a:r>
            <a:endParaRPr lang="en-US" sz="24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1043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4FD82-78AB-324E-9E2B-D2AD8150B752}"/>
              </a:ext>
            </a:extLst>
          </p:cNvPr>
          <p:cNvPicPr>
            <a:picLocks noChangeAspect="1"/>
          </p:cNvPicPr>
          <p:nvPr/>
        </p:nvPicPr>
        <p:blipFill>
          <a:blip r:embed="rId2"/>
          <a:stretch>
            <a:fillRect/>
          </a:stretch>
        </p:blipFill>
        <p:spPr>
          <a:xfrm>
            <a:off x="641350" y="812800"/>
            <a:ext cx="7861300" cy="5232400"/>
          </a:xfrm>
          <a:prstGeom prst="rect">
            <a:avLst/>
          </a:prstGeom>
        </p:spPr>
      </p:pic>
      <p:sp>
        <p:nvSpPr>
          <p:cNvPr id="4" name="TextBox 3">
            <a:extLst>
              <a:ext uri="{FF2B5EF4-FFF2-40B4-BE49-F238E27FC236}">
                <a16:creationId xmlns:a16="http://schemas.microsoft.com/office/drawing/2014/main" id="{2B7DBDA8-C5F5-2242-A2C3-0516FE31DE07}"/>
              </a:ext>
            </a:extLst>
          </p:cNvPr>
          <p:cNvSpPr txBox="1"/>
          <p:nvPr/>
        </p:nvSpPr>
        <p:spPr>
          <a:xfrm>
            <a:off x="6270792" y="6243185"/>
            <a:ext cx="2568742" cy="461665"/>
          </a:xfrm>
          <a:prstGeom prst="rect">
            <a:avLst/>
          </a:prstGeom>
          <a:noFill/>
          <a:effectLst>
            <a:softEdge rad="76200"/>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Cabibbo</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1966</a:t>
            </a:r>
          </a:p>
        </p:txBody>
      </p:sp>
    </p:spTree>
    <p:extLst>
      <p:ext uri="{BB962C8B-B14F-4D97-AF65-F5344CB8AC3E}">
        <p14:creationId xmlns:p14="http://schemas.microsoft.com/office/powerpoint/2010/main" val="407898478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4FD82-78AB-324E-9E2B-D2AD8150B752}"/>
              </a:ext>
            </a:extLst>
          </p:cNvPr>
          <p:cNvPicPr>
            <a:picLocks noChangeAspect="1"/>
          </p:cNvPicPr>
          <p:nvPr/>
        </p:nvPicPr>
        <p:blipFill>
          <a:blip r:embed="rId2"/>
          <a:stretch>
            <a:fillRect/>
          </a:stretch>
        </p:blipFill>
        <p:spPr>
          <a:xfrm>
            <a:off x="641350" y="812800"/>
            <a:ext cx="7861300" cy="5232400"/>
          </a:xfrm>
          <a:prstGeom prst="rect">
            <a:avLst/>
          </a:prstGeom>
        </p:spPr>
      </p:pic>
      <p:sp>
        <p:nvSpPr>
          <p:cNvPr id="4" name="TextBox 3">
            <a:extLst>
              <a:ext uri="{FF2B5EF4-FFF2-40B4-BE49-F238E27FC236}">
                <a16:creationId xmlns:a16="http://schemas.microsoft.com/office/drawing/2014/main" id="{2B7DBDA8-C5F5-2242-A2C3-0516FE31DE07}"/>
              </a:ext>
            </a:extLst>
          </p:cNvPr>
          <p:cNvSpPr txBox="1"/>
          <p:nvPr/>
        </p:nvSpPr>
        <p:spPr>
          <a:xfrm>
            <a:off x="1585910" y="812799"/>
            <a:ext cx="2943225" cy="1569660"/>
          </a:xfrm>
          <a:prstGeom prst="rect">
            <a:avLst/>
          </a:prstGeom>
          <a:solidFill>
            <a:schemeClr val="bg1">
              <a:lumMod val="75000"/>
            </a:schemeClr>
          </a:solidFill>
          <a:effectLst>
            <a:softEdge rad="76200"/>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IC170922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blazar model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14 parameters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&lt;&lt; 1 neutrino</a:t>
            </a:r>
          </a:p>
        </p:txBody>
      </p:sp>
    </p:spTree>
    <p:extLst>
      <p:ext uri="{BB962C8B-B14F-4D97-AF65-F5344CB8AC3E}">
        <p14:creationId xmlns:p14="http://schemas.microsoft.com/office/powerpoint/2010/main" val="364973271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4FD82-78AB-324E-9E2B-D2AD8150B752}"/>
              </a:ext>
            </a:extLst>
          </p:cNvPr>
          <p:cNvPicPr>
            <a:picLocks noChangeAspect="1"/>
          </p:cNvPicPr>
          <p:nvPr/>
        </p:nvPicPr>
        <p:blipFill>
          <a:blip r:embed="rId2"/>
          <a:stretch>
            <a:fillRect/>
          </a:stretch>
        </p:blipFill>
        <p:spPr>
          <a:xfrm>
            <a:off x="641350" y="812800"/>
            <a:ext cx="7861300" cy="5232400"/>
          </a:xfrm>
          <a:prstGeom prst="rect">
            <a:avLst/>
          </a:prstGeom>
        </p:spPr>
      </p:pic>
      <p:sp>
        <p:nvSpPr>
          <p:cNvPr id="4" name="TextBox 3">
            <a:extLst>
              <a:ext uri="{FF2B5EF4-FFF2-40B4-BE49-F238E27FC236}">
                <a16:creationId xmlns:a16="http://schemas.microsoft.com/office/drawing/2014/main" id="{2B7DBDA8-C5F5-2242-A2C3-0516FE31DE07}"/>
              </a:ext>
            </a:extLst>
          </p:cNvPr>
          <p:cNvSpPr txBox="1"/>
          <p:nvPr/>
        </p:nvSpPr>
        <p:spPr>
          <a:xfrm>
            <a:off x="1585915" y="812800"/>
            <a:ext cx="2958263" cy="1569660"/>
          </a:xfrm>
          <a:prstGeom prst="rect">
            <a:avLst/>
          </a:prstGeom>
          <a:solidFill>
            <a:schemeClr val="bg1">
              <a:lumMod val="75000"/>
            </a:schemeClr>
          </a:solidFill>
          <a:effectLst>
            <a:softEdge rad="76200"/>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IC170922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blazar model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14 parameters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&lt;&lt; 1 neutrino</a:t>
            </a:r>
          </a:p>
        </p:txBody>
      </p:sp>
      <p:sp>
        <p:nvSpPr>
          <p:cNvPr id="5" name="TextBox 4">
            <a:extLst>
              <a:ext uri="{FF2B5EF4-FFF2-40B4-BE49-F238E27FC236}">
                <a16:creationId xmlns:a16="http://schemas.microsoft.com/office/drawing/2014/main" id="{21A4A1C0-D785-6141-B38A-503E6D3A464C}"/>
              </a:ext>
            </a:extLst>
          </p:cNvPr>
          <p:cNvSpPr txBox="1"/>
          <p:nvPr/>
        </p:nvSpPr>
        <p:spPr>
          <a:xfrm>
            <a:off x="5488743" y="1024188"/>
            <a:ext cx="2815388" cy="707886"/>
          </a:xfrm>
          <a:prstGeom prst="rect">
            <a:avLst/>
          </a:prstGeom>
          <a:solidFill>
            <a:schemeClr val="bg1">
              <a:lumMod val="75000"/>
            </a:schemeClr>
          </a:solidFill>
          <a:ln>
            <a:solidFill>
              <a:schemeClr val="accent1"/>
            </a:solidFill>
          </a:ln>
          <a:effectLst>
            <a:softEdge rad="76200"/>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2014-15 neutrino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burst</a:t>
            </a:r>
          </a:p>
        </p:txBody>
      </p:sp>
    </p:spTree>
    <p:extLst>
      <p:ext uri="{BB962C8B-B14F-4D97-AF65-F5344CB8AC3E}">
        <p14:creationId xmlns:p14="http://schemas.microsoft.com/office/powerpoint/2010/main" val="301691589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1" name="Rectangle 3"/>
          <p:cNvSpPr>
            <a:spLocks noChangeArrowheads="1"/>
          </p:cNvSpPr>
          <p:nvPr/>
        </p:nvSpPr>
        <p:spPr bwMode="auto">
          <a:xfrm>
            <a:off x="-88900" y="0"/>
            <a:ext cx="5084763" cy="68580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2" name="Text Box 4"/>
          <p:cNvSpPr txBox="1">
            <a:spLocks noChangeArrowheads="1"/>
          </p:cNvSpPr>
          <p:nvPr/>
        </p:nvSpPr>
        <p:spPr bwMode="auto">
          <a:xfrm>
            <a:off x="6144568" y="2793992"/>
            <a:ext cx="2031967" cy="1024896"/>
          </a:xfrm>
          <a:prstGeom prst="rect">
            <a:avLst/>
          </a:prstGeom>
          <a:noFill/>
          <a:ln>
            <a:noFill/>
          </a:ln>
          <a:effectLst/>
          <a:extLst>
            <a:ext uri="{909E8E84-426E-40dd-AFC4-6F175D3DCCD1}">
              <a14:hiddenFill xmlns="" xmlns:a14="http://schemas.microsoft.com/office/drawing/2010/main">
                <a:gradFill rotWithShape="0">
                  <a:gsLst>
                    <a:gs pos="0">
                      <a:srgbClr val="FFF93D"/>
                    </a:gs>
                    <a:gs pos="100000">
                      <a:schemeClr val="bg1"/>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274320" tIns="274320" rIns="274320" bIns="274320">
            <a:spAutoFit/>
          </a:body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Impact" charset="0"/>
                <a:ea typeface="ＭＳ Ｐゴシック" charset="0"/>
                <a:cs typeface="ＭＳ Ｐゴシック" charset="0"/>
              </a:rPr>
              <a:t>target ?</a:t>
            </a:r>
          </a:p>
        </p:txBody>
      </p:sp>
      <p:sp>
        <p:nvSpPr>
          <p:cNvPr id="252933" name="Line 5"/>
          <p:cNvSpPr>
            <a:spLocks noChangeShapeType="1"/>
          </p:cNvSpPr>
          <p:nvPr/>
        </p:nvSpPr>
        <p:spPr bwMode="auto">
          <a:xfrm>
            <a:off x="2133600" y="2173352"/>
            <a:ext cx="4154556" cy="10339"/>
          </a:xfrm>
          <a:prstGeom prst="line">
            <a:avLst/>
          </a:prstGeom>
          <a:noFill/>
          <a:ln w="38100">
            <a:solidFill>
              <a:srgbClr val="FFFF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4" name="Line 6"/>
          <p:cNvSpPr>
            <a:spLocks noChangeShapeType="1"/>
          </p:cNvSpPr>
          <p:nvPr/>
        </p:nvSpPr>
        <p:spPr bwMode="auto">
          <a:xfrm>
            <a:off x="2325756" y="3286120"/>
            <a:ext cx="3962400"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5" name="Text Box 7"/>
          <p:cNvSpPr txBox="1">
            <a:spLocks noChangeArrowheads="1"/>
          </p:cNvSpPr>
          <p:nvPr/>
        </p:nvSpPr>
        <p:spPr bwMode="auto">
          <a:xfrm>
            <a:off x="5509596" y="1358260"/>
            <a:ext cx="3238998" cy="1661992"/>
          </a:xfrm>
          <a:prstGeom prst="rect">
            <a:avLst/>
          </a:prstGeom>
          <a:noFill/>
          <a:ln>
            <a:noFill/>
          </a:ln>
          <a:effectLst/>
          <a:extLst>
            <a:ext uri="{909E8E84-426E-40dd-AFC4-6F175D3DCCD1}">
              <a14:hiddenFill xmlns="" xmlns:a14="http://schemas.microsoft.com/office/drawing/2010/main">
                <a:gradFill rotWithShape="0">
                  <a:gsLst>
                    <a:gs pos="0">
                      <a:srgbClr val="FFF93D"/>
                    </a:gs>
                    <a:gs pos="100000">
                      <a:srgbClr val="FFFFFF"/>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274320" tIns="274320" rIns="274320" bIns="27432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lumMod val="50000"/>
                    <a:lumOff val="50000"/>
                  </a:prstClr>
                </a:solidFill>
                <a:effectLst/>
                <a:uLnTx/>
                <a:uFillTx/>
                <a:latin typeface="Impact" charset="0"/>
                <a:ea typeface="ＭＳ Ｐゴシック" charset="0"/>
                <a:cs typeface="ＭＳ Ｐゴシック" charset="0"/>
              </a:rPr>
              <a:t>supermassiveblack</a:t>
            </a:r>
            <a:r>
              <a:rPr kumimoji="0" lang="en-US" sz="3600" b="0" i="0" u="none" strike="noStrike" kern="1200" cap="none" spc="0" normalizeH="0" baseline="0" noProof="0" dirty="0">
                <a:ln>
                  <a:noFill/>
                </a:ln>
                <a:solidFill>
                  <a:prstClr val="black">
                    <a:lumMod val="50000"/>
                    <a:lumOff val="50000"/>
                  </a:prstClr>
                </a:solidFill>
                <a:effectLst/>
                <a:uLnTx/>
                <a:uFillTx/>
                <a:latin typeface="Impact" charset="0"/>
                <a:ea typeface="ＭＳ Ｐゴシック" charset="0"/>
                <a:cs typeface="ＭＳ Ｐゴシック" charset="0"/>
              </a:rPr>
              <a:t> hole</a:t>
            </a:r>
          </a:p>
        </p:txBody>
      </p:sp>
      <p:sp>
        <p:nvSpPr>
          <p:cNvPr id="252937" name="Rectangle 9"/>
          <p:cNvSpPr>
            <a:spLocks noChangeArrowheads="1"/>
          </p:cNvSpPr>
          <p:nvPr/>
        </p:nvSpPr>
        <p:spPr bwMode="auto">
          <a:xfrm>
            <a:off x="228600" y="609600"/>
            <a:ext cx="4343400" cy="381000"/>
          </a:xfrm>
          <a:prstGeom prst="rect">
            <a:avLst/>
          </a:prstGeom>
          <a:solidFill>
            <a:schemeClr val="bg1"/>
          </a:solidFill>
          <a:ln w="9525">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38" name="Text Box 10"/>
          <p:cNvSpPr txBox="1">
            <a:spLocks noChangeArrowheads="1"/>
          </p:cNvSpPr>
          <p:nvPr/>
        </p:nvSpPr>
        <p:spPr bwMode="auto">
          <a:xfrm>
            <a:off x="457200" y="579438"/>
            <a:ext cx="3611563" cy="401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NEUTRINO BEAMS: HEAVEN &amp; EARTH</a:t>
            </a:r>
            <a:endParaRPr kumimoji="0" lang="en-US" sz="2000" b="0" i="0" u="none" strike="noStrike" kern="1200" cap="none" spc="0" normalizeH="0" baseline="0" noProof="0">
              <a:ln>
                <a:noFill/>
              </a:ln>
              <a:solidFill>
                <a:srgbClr val="000000"/>
              </a:solidFill>
              <a:effectLst/>
              <a:uLnTx/>
              <a:uFillTx/>
              <a:latin typeface="Lucida Grande" charset="0"/>
              <a:ea typeface="ＭＳ Ｐゴシック" charset="0"/>
              <a:cs typeface="ＭＳ Ｐゴシック" charset="0"/>
            </a:endParaRPr>
          </a:p>
        </p:txBody>
      </p:sp>
      <p:sp>
        <p:nvSpPr>
          <p:cNvPr id="252939" name="Rectangle 11"/>
          <p:cNvSpPr>
            <a:spLocks noChangeArrowheads="1"/>
          </p:cNvSpPr>
          <p:nvPr/>
        </p:nvSpPr>
        <p:spPr bwMode="auto">
          <a:xfrm>
            <a:off x="457200" y="533400"/>
            <a:ext cx="3657600" cy="5334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0" name="Text Box 12"/>
          <p:cNvSpPr txBox="1">
            <a:spLocks noChangeArrowheads="1"/>
          </p:cNvSpPr>
          <p:nvPr/>
        </p:nvSpPr>
        <p:spPr bwMode="auto">
          <a:xfrm>
            <a:off x="349250" y="228600"/>
            <a:ext cx="4146550"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55"/>
                </a:solidFill>
                <a:effectLst/>
                <a:uLnTx/>
                <a:uFillTx/>
                <a:latin typeface="Impact" charset="0"/>
                <a:ea typeface="ＭＳ Ｐゴシック" charset="0"/>
                <a:cs typeface="ＭＳ Ｐゴシック" charset="0"/>
              </a:rPr>
              <a:t>Neutrino</a:t>
            </a:r>
            <a:r>
              <a:rPr kumimoji="0" lang="en-US" sz="2400" b="0" i="0" u="none" strike="noStrike" kern="1200" cap="none" spc="0" normalizeH="0" baseline="0" noProof="0">
                <a:ln>
                  <a:noFill/>
                </a:ln>
                <a:solidFill>
                  <a:srgbClr val="000000"/>
                </a:solidFill>
                <a:effectLst/>
                <a:uLnTx/>
                <a:uFillTx/>
                <a:latin typeface="Impact" charset="0"/>
                <a:ea typeface="ＭＳ Ｐゴシック" charset="0"/>
                <a:cs typeface="ＭＳ Ｐゴシック" charset="0"/>
              </a:rPr>
              <a:t> Beams: Heaven &amp; Earth</a:t>
            </a:r>
          </a:p>
        </p:txBody>
      </p:sp>
      <p:pic>
        <p:nvPicPr>
          <p:cNvPr id="252941" name="Picture 13" descr="Shingl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308" y="152400"/>
            <a:ext cx="5054600" cy="6542088"/>
          </a:xfrm>
          <a:prstGeom prst="rect">
            <a:avLst/>
          </a:prstGeom>
          <a:pattFill prst="shingle">
            <a:fgClr>
              <a:schemeClr val="accent1"/>
            </a:fgClr>
            <a:bgClr>
              <a:schemeClr val="bg1"/>
            </a:bgClr>
          </a:pattFill>
        </p:spPr>
      </p:pic>
      <p:sp>
        <p:nvSpPr>
          <p:cNvPr id="252942" name="Text Box 14"/>
          <p:cNvSpPr txBox="1">
            <a:spLocks noChangeArrowheads="1"/>
          </p:cNvSpPr>
          <p:nvPr/>
        </p:nvSpPr>
        <p:spPr bwMode="auto">
          <a:xfrm>
            <a:off x="5184707" y="164737"/>
            <a:ext cx="3919537" cy="1241687"/>
          </a:xfrm>
          <a:prstGeom prst="rect">
            <a:avLst/>
          </a:prstGeom>
          <a:noFill/>
          <a:ln>
            <a:solidFill>
              <a:schemeClr val="tx1"/>
            </a:solidFill>
          </a:ln>
          <a:effectLst/>
          <a:extLst>
            <a:ext uri="{909E8E84-426E-40dd-AFC4-6F175D3DCCD1}">
              <a14:hiddenFill xmlns="" xmlns:a14="http://schemas.microsoft.com/office/drawing/2010/main">
                <a:gradFill rotWithShape="0">
                  <a:gsLst>
                    <a:gs pos="0">
                      <a:srgbClr val="FFFF00"/>
                    </a:gs>
                    <a:gs pos="100000">
                      <a:srgbClr val="FFFFFF"/>
                    </a:gs>
                  </a:gsLst>
                  <a:path path="shape">
                    <a:fillToRect l="50000" t="50000" r="50000" b="50000"/>
                  </a:path>
                </a:gradFill>
              </a14:hiddenFill>
            </a:ext>
            <a:ext uri="{91240B29-F687-4f45-9708-019B960494DF}">
              <a14:hiddenLine xmlns="" xmlns:a14="http://schemas.microsoft.com/office/drawing/2010/main" w="9525">
                <a:solidFill>
                  <a:srgbClr val="D42C2F"/>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nchorCtr="1">
            <a:spAutoFit/>
          </a:bodyPr>
          <a:lstStyle/>
          <a:p>
            <a:pPr marL="0" marR="0" lvl="0" indent="0" algn="ctr" defTabSz="914400" rtl="0" eaLnBrk="0" fontAlgn="base" latinLnBrk="0" hangingPunct="0">
              <a:lnSpc>
                <a:spcPct val="35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white"/>
              </a:solidFill>
              <a:effectLst>
                <a:outerShdw blurRad="38100" dist="38100" dir="2700000" algn="tl">
                  <a:srgbClr val="DDDDDD"/>
                </a:outerShdw>
              </a:effectLst>
              <a:uLnTx/>
              <a:uFillTx/>
              <a:latin typeface="Times" charset="0"/>
              <a:ea typeface="ＭＳ Ｐゴシック" charset="0"/>
              <a:cs typeface="ＭＳ Ｐゴシック" charset="0"/>
            </a:endParaRPr>
          </a:p>
          <a:p>
            <a:pPr marL="0" marR="0" lvl="0" indent="0" algn="ctr" defTabSz="914400" rtl="0" eaLnBrk="0" fontAlgn="base" latinLnBrk="0" hangingPunct="0">
              <a:lnSpc>
                <a:spcPct val="65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ＭＳ Ｐゴシック" charset="0"/>
                <a:cs typeface="Arial" panose="020B0604020202020204" pitchFamily="34" charset="0"/>
              </a:rPr>
              <a:t>p + </a:t>
            </a:r>
            <a:r>
              <a:rPr kumimoji="0" lang="en-US" sz="3200" b="0" i="0" u="none" strike="noStrike" kern="1200" cap="none" spc="0" normalizeH="0" baseline="0" noProof="0" dirty="0">
                <a:ln>
                  <a:noFill/>
                </a:ln>
                <a:solidFill>
                  <a:prstClr val="white"/>
                </a:solidFill>
                <a:effectLst/>
                <a:uLnTx/>
                <a:uFillTx/>
                <a:latin typeface="Symbol" pitchFamily="2" charset="2"/>
                <a:ea typeface="ＭＳ Ｐゴシック" charset="0"/>
                <a:cs typeface="Arial" panose="020B0604020202020204" pitchFamily="34" charset="0"/>
              </a:rPr>
              <a:t>g</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 </a:t>
            </a:r>
            <a:r>
              <a:rPr kumimoji="0" lang="en-US" sz="3200" b="0" i="0" u="none" strike="noStrike" kern="1200" cap="none" spc="0" normalizeH="0" baseline="0" noProof="0" dirty="0">
                <a:ln>
                  <a:noFill/>
                </a:ln>
                <a:solidFill>
                  <a:prstClr val="white"/>
                </a:solidFill>
                <a:effectLst/>
                <a:uLnTx/>
                <a:uFillTx/>
                <a:latin typeface="Calibri"/>
                <a:ea typeface="ＭＳ Ｐゴシック" charset="0"/>
                <a:cs typeface="Arial" panose="020B0604020202020204" pitchFamily="34" charset="0"/>
                <a:sym typeface="Wingdings" charset="0"/>
              </a:rPr>
              <a:t></a:t>
            </a:r>
            <a:r>
              <a:rPr kumimoji="0" lang="en-US" sz="3200" b="0" i="0" u="none" strike="noStrike" kern="1200" cap="none" spc="0" normalizeH="0" baseline="0" noProof="0" dirty="0">
                <a:ln>
                  <a:noFill/>
                </a:ln>
                <a:solidFill>
                  <a:prstClr val="white"/>
                </a:solidFill>
                <a:effectLst/>
                <a:uLnTx/>
                <a:uFillTx/>
                <a:latin typeface="Calibri"/>
                <a:ea typeface="ＭＳ Ｐゴシック" charset="0"/>
                <a:cs typeface="Arial" panose="020B0604020202020204" pitchFamily="34" charset="0"/>
              </a:rPr>
              <a:t> n + </a:t>
            </a:r>
            <a:r>
              <a:rPr kumimoji="0" lang="en-US" sz="3200" b="0" i="0" u="none" strike="noStrike" kern="1200" cap="none" spc="0" normalizeH="0" baseline="0" noProof="0" dirty="0">
                <a:ln>
                  <a:noFill/>
                </a:ln>
                <a:solidFill>
                  <a:prstClr val="white"/>
                </a:solidFill>
                <a:effectLst/>
                <a:uLnTx/>
                <a:uFillTx/>
                <a:latin typeface="Symbol" pitchFamily="2" charset="2"/>
                <a:ea typeface="ＭＳ Ｐゴシック" charset="0"/>
                <a:cs typeface="Arial" panose="020B0604020202020204" pitchFamily="34" charset="0"/>
              </a:rPr>
              <a:t>p</a:t>
            </a:r>
            <a:r>
              <a:rPr kumimoji="0" lang="en-US" sz="3200" b="0" i="0" u="none" strike="noStrike" kern="1200" cap="none" spc="0" normalizeH="0" baseline="3000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a:t>
            </a:r>
            <a:endParaRPr kumimoji="0" lang="en-US" sz="3200" b="0" i="0" u="none" strike="noStrike" kern="1200" cap="none" spc="0" normalizeH="0" baseline="30000" noProof="0" dirty="0">
              <a:ln>
                <a:noFill/>
              </a:ln>
              <a:solidFill>
                <a:prstClr val="white"/>
              </a:solidFill>
              <a:effectLst>
                <a:outerShdw blurRad="38100" dist="38100" dir="2700000" algn="tl">
                  <a:srgbClr val="DDDDDD"/>
                </a:outerShdw>
              </a:effectLst>
              <a:uLnTx/>
              <a:uFillTx/>
              <a:latin typeface="Arial" panose="020B0604020202020204" pitchFamily="34" charset="0"/>
              <a:ea typeface="ＭＳ Ｐゴシック" charset="0"/>
              <a:cs typeface="Arial" panose="020B0604020202020204" pitchFamily="34" charset="0"/>
            </a:endParaRPr>
          </a:p>
          <a:p>
            <a:pPr marL="0" marR="0" lvl="0" indent="0" algn="l" defTabSz="914400" rtl="0" eaLnBrk="0" fontAlgn="base" latinLnBrk="0" hangingPunct="0">
              <a:lnSpc>
                <a:spcPct val="65000"/>
              </a:lnSpc>
              <a:spcBef>
                <a:spcPct val="0"/>
              </a:spcBef>
              <a:spcAft>
                <a:spcPct val="0"/>
              </a:spcAft>
              <a:buClrTx/>
              <a:buSzTx/>
              <a:buFontTx/>
              <a:buNone/>
              <a:tabLst/>
              <a:defRPr/>
            </a:pPr>
            <a:endParaRPr kumimoji="0" lang="en-US" sz="3600" b="0" i="0" u="none" strike="noStrike" kern="1200" cap="none" spc="0" normalizeH="0" baseline="3000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endParaRPr>
          </a:p>
          <a:p>
            <a:pPr marL="0" marR="0" lvl="0" indent="0" algn="l" defTabSz="914400" rtl="0" eaLnBrk="0" fontAlgn="base" latinLnBrk="0" hangingPunct="0">
              <a:lnSpc>
                <a:spcPct val="65000"/>
              </a:lnSpc>
              <a:spcBef>
                <a:spcPct val="0"/>
              </a:spcBef>
              <a:spcAft>
                <a:spcPct val="0"/>
              </a:spcAft>
              <a:buClrTx/>
              <a:buSzTx/>
              <a:buFontTx/>
              <a:buNone/>
              <a:tabLst/>
              <a:defRPr/>
            </a:pPr>
            <a:r>
              <a:rPr kumimoji="0" lang="en-US" sz="4000" b="0" i="0" u="none" strike="noStrike" kern="1200" cap="none" spc="0" normalizeH="0" baseline="3000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sym typeface="Wingdings" pitchFamily="2" charset="2"/>
              </a:rPr>
              <a:t></a:t>
            </a:r>
            <a:r>
              <a:rPr kumimoji="0" lang="en-US" sz="4000" b="0" i="0" u="none" strike="noStrike" kern="1200" cap="none" spc="0" normalizeH="0" baseline="3000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 cosmic ray + neutrino</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 </a:t>
            </a:r>
          </a:p>
        </p:txBody>
      </p:sp>
      <p:sp>
        <p:nvSpPr>
          <p:cNvPr id="252946" name="Line 18"/>
          <p:cNvSpPr>
            <a:spLocks noChangeShapeType="1"/>
          </p:cNvSpPr>
          <p:nvPr/>
        </p:nvSpPr>
        <p:spPr bwMode="auto">
          <a:xfrm flipV="1">
            <a:off x="2912530" y="2183691"/>
            <a:ext cx="2243666" cy="9544"/>
          </a:xfrm>
          <a:prstGeom prst="line">
            <a:avLst/>
          </a:prstGeom>
          <a:noFill/>
          <a:ln w="381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7" name="Line 19"/>
          <p:cNvSpPr>
            <a:spLocks noChangeShapeType="1"/>
          </p:cNvSpPr>
          <p:nvPr/>
        </p:nvSpPr>
        <p:spPr bwMode="auto">
          <a:xfrm>
            <a:off x="3386663" y="3286120"/>
            <a:ext cx="1752600" cy="0"/>
          </a:xfrm>
          <a:prstGeom prst="line">
            <a:avLst/>
          </a:prstGeom>
          <a:noFill/>
          <a:ln w="38100">
            <a:solidFill>
              <a:schemeClr val="bg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8" name="Rectangle 20"/>
          <p:cNvSpPr>
            <a:spLocks noChangeArrowheads="1"/>
          </p:cNvSpPr>
          <p:nvPr/>
        </p:nvSpPr>
        <p:spPr bwMode="auto">
          <a:xfrm>
            <a:off x="1489152" y="2819400"/>
            <a:ext cx="1295400" cy="2133600"/>
          </a:xfrm>
          <a:prstGeom prst="rect">
            <a:avLst/>
          </a:prstGeom>
          <a:solidFill>
            <a:srgbClr val="0033CC">
              <a:alpha val="17000"/>
            </a:srgbClr>
          </a:solidFill>
          <a:ln w="9525">
            <a:solidFill>
              <a:schemeClr val="bg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ＭＳ Ｐゴシック" charset="0"/>
            </a:endParaRPr>
          </a:p>
        </p:txBody>
      </p:sp>
      <p:sp>
        <p:nvSpPr>
          <p:cNvPr id="252949" name="Text Box 21"/>
          <p:cNvSpPr txBox="1">
            <a:spLocks noChangeArrowheads="1"/>
          </p:cNvSpPr>
          <p:nvPr/>
        </p:nvSpPr>
        <p:spPr bwMode="auto">
          <a:xfrm>
            <a:off x="193752" y="263525"/>
            <a:ext cx="4817695" cy="461665"/>
          </a:xfrm>
          <a:prstGeom prst="rect">
            <a:avLst/>
          </a:prstGeom>
          <a:solidFill>
            <a:schemeClr val="bg1">
              <a:lumMod val="65000"/>
              <a:lumOff val="35000"/>
            </a:schemeClr>
          </a:solid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n</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and </a:t>
            </a:r>
            <a:r>
              <a:rPr kumimoji="0" lang="en-US" sz="2400" b="0" i="0" u="none" strike="noStrike" kern="1200" cap="none" spc="0" normalizeH="0" baseline="0" noProof="0" dirty="0">
                <a:ln>
                  <a:noFill/>
                </a:ln>
                <a:solidFill>
                  <a:prstClr val="white"/>
                </a:solidFill>
                <a:effectLst/>
                <a:uLnTx/>
                <a:uFillTx/>
                <a:latin typeface="Symbol" charset="0"/>
                <a:ea typeface="ＭＳ Ｐゴシック" charset="0"/>
                <a:cs typeface="ＭＳ Ｐゴシック" charset="0"/>
              </a:rPr>
              <a:t>g</a:t>
            </a:r>
            <a:r>
              <a:rPr kumimoji="0" lang="en-US" sz="2400" b="0" i="0" u="none" strike="noStrike" kern="1200" cap="none" spc="0" normalizeH="0" baseline="0" noProof="0" dirty="0">
                <a:ln>
                  <a:noFill/>
                </a:ln>
                <a:solidFill>
                  <a:prstClr val="white"/>
                </a:solidFill>
                <a:effectLst/>
                <a:uLnTx/>
                <a:uFillTx/>
                <a:latin typeface="Arial" charset="0"/>
                <a:ea typeface="ＭＳ Ｐゴシック" charset="0"/>
                <a:cs typeface="ＭＳ Ｐゴシック" charset="0"/>
              </a:rPr>
              <a:t> beams : heaven and earth</a:t>
            </a:r>
          </a:p>
        </p:txBody>
      </p:sp>
      <p:sp>
        <p:nvSpPr>
          <p:cNvPr id="4" name="TextBox 3">
            <a:extLst>
              <a:ext uri="{FF2B5EF4-FFF2-40B4-BE49-F238E27FC236}">
                <a16:creationId xmlns:a16="http://schemas.microsoft.com/office/drawing/2014/main" id="{97015102-3593-E041-804A-1C2702DF1D28}"/>
              </a:ext>
            </a:extLst>
          </p:cNvPr>
          <p:cNvSpPr txBox="1"/>
          <p:nvPr/>
        </p:nvSpPr>
        <p:spPr>
          <a:xfrm>
            <a:off x="5343525" y="3708329"/>
            <a:ext cx="3760719" cy="3108543"/>
          </a:xfrm>
          <a:prstGeom prst="rect">
            <a:avLst/>
          </a:prstGeom>
          <a:noFill/>
          <a:ln>
            <a:noFill/>
          </a:ln>
        </p:spPr>
        <p:txBody>
          <a:bodyPr wrap="square" rtlCol="0">
            <a:spAutoFit/>
          </a:bodyPr>
          <a:lstStyle/>
          <a:p>
            <a:pPr marL="457200" marR="0" lvl="0" indent="-457200" defTabSz="457200" rtl="0" eaLnBrk="1" fontAlgn="auto" latinLnBrk="0" hangingPunct="1">
              <a:lnSpc>
                <a:spcPct val="100000"/>
              </a:lnSpc>
              <a:spcBef>
                <a:spcPts val="0"/>
              </a:spcBef>
              <a:spcAft>
                <a:spcPts val="0"/>
              </a:spcAft>
              <a:buClrTx/>
              <a:buSzTx/>
              <a:buFont typeface="Wingdings" pitchFamily="2" charset="2"/>
              <a:buChar char="à"/>
              <a:tabLst/>
              <a:defRPr/>
            </a:pPr>
            <a:r>
              <a:rPr lang="en-US" sz="2800" dirty="0">
                <a:solidFill>
                  <a:prstClr val="white"/>
                </a:solidFill>
                <a:latin typeface="Arial" panose="020B0604020202020204" pitchFamily="34" charset="0"/>
                <a:cs typeface="Arial" panose="020B0604020202020204" pitchFamily="34" charset="0"/>
              </a:rPr>
              <a:t>a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neutrino source needs an</a:t>
            </a:r>
            <a:r>
              <a:rPr lang="en-US" sz="2800" dirty="0">
                <a:solidFill>
                  <a:prstClr val="white"/>
                </a:solidFill>
                <a:latin typeface="Arial" panose="020B0604020202020204" pitchFamily="34" charset="0"/>
                <a:cs typeface="Arial" panose="020B0604020202020204" pitchFamily="34" charset="0"/>
              </a:rPr>
              <a:t>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accelerator</a:t>
            </a:r>
            <a:r>
              <a:rPr lang="en-US" sz="2800" dirty="0">
                <a:solidFill>
                  <a:prstClr val="white"/>
                </a:solidFill>
                <a:latin typeface="Arial" panose="020B0604020202020204" pitchFamily="34" charset="0"/>
                <a:cs typeface="Arial" panose="020B0604020202020204" pitchFamily="34" charset="0"/>
              </a:rPr>
              <a:t>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a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targe</a:t>
            </a:r>
            <a:r>
              <a:rPr lang="en-US" sz="2800" dirty="0">
                <a:solidFill>
                  <a:prstClr val="white"/>
                </a:solidFill>
                <a:latin typeface="Arial" panose="020B0604020202020204" pitchFamily="34" charset="0"/>
                <a:cs typeface="Arial" panose="020B0604020202020204" pitchFamily="34" charset="0"/>
              </a:rPr>
              <a:t>t</a:t>
            </a:r>
          </a:p>
          <a:p>
            <a:pPr marL="457200" marR="0" lvl="0" indent="-457200" defTabSz="457200" rtl="0" eaLnBrk="1" fontAlgn="auto" latinLnBrk="0" hangingPunct="1">
              <a:lnSpc>
                <a:spcPct val="100000"/>
              </a:lnSpc>
              <a:spcBef>
                <a:spcPts val="0"/>
              </a:spcBef>
              <a:spcAft>
                <a:spcPts val="0"/>
              </a:spcAft>
              <a:buClrTx/>
              <a:buSzTx/>
              <a:buFont typeface="Wingdings" pitchFamily="2" charset="2"/>
              <a:buChar char="à"/>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target may be</a:t>
            </a:r>
            <a:endParaRPr lang="en-US" sz="2800" dirty="0">
              <a:solidFill>
                <a:prstClr val="white"/>
              </a:solidFill>
              <a:latin typeface="Arial" panose="020B0604020202020204" pitchFamily="34" charset="0"/>
              <a:cs typeface="Arial" panose="020B0604020202020204" pitchFamily="34" charset="0"/>
            </a:endParaRPr>
          </a:p>
          <a:p>
            <a:pPr marR="0" lvl="0" defTabSz="457200" rtl="0" eaLnBrk="1" fontAlgn="auto" latinLnBrk="0" hangingPunct="1">
              <a:lnSpc>
                <a:spcPct val="100000"/>
              </a:lnSpc>
              <a:spcBef>
                <a:spcPts val="0"/>
              </a:spcBef>
              <a:spcAft>
                <a:spcPts val="0"/>
              </a:spcAft>
              <a:buClrTx/>
              <a:buSzTx/>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opaque</a:t>
            </a:r>
            <a:r>
              <a:rPr lang="en-US" sz="2800" dirty="0">
                <a:solidFill>
                  <a:prstClr val="white"/>
                </a:solidFill>
                <a:latin typeface="Arial" panose="020B0604020202020204" pitchFamily="34" charset="0"/>
                <a:cs typeface="Arial" panose="020B0604020202020204" pitchFamily="34" charset="0"/>
              </a:rPr>
              <a:t> to gamma</a:t>
            </a:r>
          </a:p>
          <a:p>
            <a:pPr marR="0" lvl="0" defTabSz="457200" rtl="0" eaLnBrk="1" fontAlgn="auto" latinLnBrk="0" hangingPunct="1">
              <a:lnSpc>
                <a:spcPct val="100000"/>
              </a:lnSpc>
              <a:spcBef>
                <a:spcPts val="0"/>
              </a:spcBef>
              <a:spcAft>
                <a:spcPts val="0"/>
              </a:spcAft>
              <a:buClrTx/>
              <a:buSzTx/>
              <a:tabLst/>
              <a:defRPr/>
            </a:pPr>
            <a:r>
              <a:rPr lang="en-US" sz="2800" dirty="0">
                <a:solidFill>
                  <a:prstClr val="white"/>
                </a:solidFill>
                <a:latin typeface="Arial" panose="020B0604020202020204" pitchFamily="34" charset="0"/>
                <a:cs typeface="Arial" panose="020B0604020202020204" pitchFamily="34" charset="0"/>
              </a:rPr>
              <a:t>    rays</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7120363"/>
      </p:ext>
    </p:extLst>
  </p:cSld>
  <p:clrMapOvr>
    <a:masterClrMapping/>
  </p:clrMapOvr>
  <p:transition>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EAA472-CAE3-E846-838A-037C2E75737A}"/>
              </a:ext>
            </a:extLst>
          </p:cNvPr>
          <p:cNvSpPr txBox="1"/>
          <p:nvPr/>
        </p:nvSpPr>
        <p:spPr>
          <a:xfrm>
            <a:off x="87962" y="1537186"/>
            <a:ext cx="8424101" cy="5016758"/>
          </a:xfrm>
          <a:prstGeom prst="rect">
            <a:avLst/>
          </a:prstGeom>
          <a:noFill/>
        </p:spPr>
        <p:txBody>
          <a:bodyPr wrap="none" rtlCol="0">
            <a:spAutoFit/>
          </a:bodyPr>
          <a:lstStyle/>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efficiency for producing neutrinos:</a:t>
            </a:r>
          </a:p>
          <a:p>
            <a:pPr marR="0" lvl="0" algn="l" defTabSz="457200" rtl="0" eaLnBrk="1" fontAlgn="auto" latinLnBrk="0" hangingPunct="1">
              <a:lnSpc>
                <a:spcPct val="100000"/>
              </a:lnSpc>
              <a:spcBef>
                <a:spcPts val="0"/>
              </a:spcBef>
              <a:spcAft>
                <a:spcPts val="0"/>
              </a:spcAft>
              <a:buClrTx/>
              <a:buSzTx/>
              <a:tabLst/>
              <a:defRPr/>
            </a:pPr>
            <a:r>
              <a:rPr lang="en-US" sz="2400" dirty="0">
                <a:solidFill>
                  <a:prstClr val="black"/>
                </a:solidFill>
                <a:latin typeface="Arial" panose="020B0604020202020204" pitchFamily="34" charset="0"/>
                <a:cs typeface="Arial" panose="020B0604020202020204" pitchFamily="34" charset="0"/>
              </a:rPr>
              <a:t>     opacity of the target’s proton </a:t>
            </a:r>
            <a:r>
              <a:rPr lang="en-US" sz="3200" i="1" dirty="0" err="1">
                <a:solidFill>
                  <a:prstClr val="black"/>
                </a:solidFill>
                <a:latin typeface="Symbol" pitchFamily="2" charset="2"/>
                <a:cs typeface="Arial" panose="020B0604020202020204" pitchFamily="34" charset="0"/>
              </a:rPr>
              <a:t>t</a:t>
            </a:r>
            <a:r>
              <a:rPr lang="en-US" sz="3200" i="1" baseline="-25000" dirty="0" err="1">
                <a:solidFill>
                  <a:prstClr val="black"/>
                </a:solidFill>
                <a:latin typeface="Arial" panose="020B0604020202020204" pitchFamily="34" charset="0"/>
                <a:cs typeface="Arial" panose="020B0604020202020204" pitchFamily="34" charset="0"/>
              </a:rPr>
              <a:t>p</a:t>
            </a:r>
            <a:r>
              <a:rPr lang="en-US" sz="3200" i="1" baseline="-25000" dirty="0" err="1">
                <a:solidFill>
                  <a:prstClr val="black"/>
                </a:solidFill>
                <a:latin typeface="Symbol" pitchFamily="2" charset="2"/>
                <a:cs typeface="Arial" panose="020B0604020202020204" pitchFamily="34" charset="0"/>
              </a:rPr>
              <a:t>g</a:t>
            </a:r>
            <a:endParaRPr kumimoji="0" lang="en-US" sz="3200" b="0" i="1" u="none" strike="noStrike" kern="1200" cap="none" spc="0" normalizeH="0" baseline="-25000" noProof="0" dirty="0">
              <a:ln>
                <a:noFill/>
              </a:ln>
              <a:solidFill>
                <a:prstClr val="black"/>
              </a:solidFill>
              <a:effectLst/>
              <a:uLnTx/>
              <a:uFillTx/>
              <a:latin typeface="Symbol" pitchFamily="2" charset="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requires large opacity of the target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protons and large target density</a:t>
            </a: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gamma ray opacity is 10</a:t>
            </a:r>
            <a:r>
              <a:rPr kumimoji="0" lang="en-US" sz="2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2 </a:t>
            </a:r>
            <a:r>
              <a:rPr kumimoji="0" lang="en-US"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times</a:t>
            </a:r>
            <a:r>
              <a:rPr kumimoji="0" lang="en-US" sz="2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higher</a:t>
            </a:r>
            <a:endParaRPr kumimoji="0" lang="en-US" sz="24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prstClr val="black"/>
              </a:solidFill>
              <a:latin typeface="Arial" panose="020B0604020202020204" pitchFamily="34"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blazars are highly efficient gamma </a:t>
            </a:r>
            <a:r>
              <a:rPr lang="en-US" sz="2400" dirty="0">
                <a:solidFill>
                  <a:prstClr val="black"/>
                </a:solidFill>
                <a:latin typeface="Arial" panose="020B0604020202020204" pitchFamily="34" charset="0"/>
                <a:cs typeface="Arial" panose="020B0604020202020204" pitchFamily="34" charset="0"/>
              </a:rPr>
              <a:t>ray emitters, cannot be</a:t>
            </a:r>
          </a:p>
          <a:p>
            <a:pPr marR="0" lvl="0" algn="l" defTabSz="457200" rtl="0" eaLnBrk="1" fontAlgn="auto" latinLnBrk="0" hangingPunct="1">
              <a:lnSpc>
                <a:spcPct val="100000"/>
              </a:lnSpc>
              <a:spcBef>
                <a:spcPts val="0"/>
              </a:spcBef>
              <a:spcAft>
                <a:spcPts val="0"/>
              </a:spcAft>
              <a:buClrTx/>
              <a:buSzTx/>
              <a:tabLst/>
              <a:defRPr/>
            </a:pPr>
            <a:r>
              <a:rPr lang="en-US" sz="2400" dirty="0">
                <a:solidFill>
                  <a:prstClr val="black"/>
                </a:solidFill>
                <a:latin typeface="Arial" panose="020B0604020202020204" pitchFamily="34" charset="0"/>
                <a:cs typeface="Arial" panose="020B0604020202020204" pitchFamily="34" charset="0"/>
              </a:rPr>
              <a:t>    efficient neutrino sources</a:t>
            </a: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radio interferometry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im</a:t>
            </a:r>
            <a:r>
              <a:rPr lang="en-US" sz="2400" dirty="0">
                <a:solidFill>
                  <a:prstClr val="black"/>
                </a:solidFill>
                <a:latin typeface="Arial" panose="020B0604020202020204" pitchFamily="34" charset="0"/>
                <a:cs typeface="Arial" panose="020B0604020202020204" pitchFamily="34" charset="0"/>
              </a:rPr>
              <a:t>ages and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optical robotic telescopes</a:t>
            </a:r>
          </a:p>
          <a:p>
            <a:pPr marR="0" lvl="0" algn="l" defTabSz="457200" rtl="0" eaLnBrk="1" fontAlgn="auto" latinLnBrk="0" hangingPunct="1">
              <a:lnSpc>
                <a:spcPct val="100000"/>
              </a:lnSpc>
              <a:spcBef>
                <a:spcPts val="0"/>
              </a:spcBef>
              <a:spcAft>
                <a:spcPts val="0"/>
              </a:spcAft>
              <a:buClrTx/>
              <a:buSzTx/>
              <a:tabLst/>
              <a:defRPr/>
            </a:pPr>
            <a:r>
              <a:rPr lang="en-US" sz="2400" dirty="0">
                <a:solidFill>
                  <a:prstClr val="black"/>
                </a:solidFill>
                <a:latin typeface="Arial" panose="020B0604020202020204" pitchFamily="34" charset="0"/>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the rescue!</a:t>
            </a:r>
          </a:p>
        </p:txBody>
      </p:sp>
      <p:sp>
        <p:nvSpPr>
          <p:cNvPr id="2" name="Title 1">
            <a:extLst>
              <a:ext uri="{FF2B5EF4-FFF2-40B4-BE49-F238E27FC236}">
                <a16:creationId xmlns:a16="http://schemas.microsoft.com/office/drawing/2014/main" id="{9B7A5CE0-F1FE-AE42-8ED3-1FE288D8E3CE}"/>
              </a:ext>
            </a:extLst>
          </p:cNvPr>
          <p:cNvSpPr>
            <a:spLocks noGrp="1"/>
          </p:cNvSpPr>
          <p:nvPr>
            <p:ph type="title"/>
          </p:nvPr>
        </p:nvSpPr>
        <p:spPr>
          <a:xfrm>
            <a:off x="87962" y="467681"/>
            <a:ext cx="8968076" cy="477945"/>
          </a:xfrm>
          <a:solidFill>
            <a:schemeClr val="bg1">
              <a:lumMod val="75000"/>
            </a:schemeClr>
          </a:solidFill>
        </p:spPr>
        <p:txBody>
          <a:bodyPr>
            <a:noAutofit/>
          </a:bodyPr>
          <a:lstStyle/>
          <a:p>
            <a:pPr algn="ctr"/>
            <a:r>
              <a:rPr lang="en-US" sz="2800" dirty="0">
                <a:latin typeface="Arial" panose="020B0604020202020204" pitchFamily="34" charset="0"/>
                <a:cs typeface="Arial" panose="020B0604020202020204" pitchFamily="34" charset="0"/>
              </a:rPr>
              <a:t>an efficient neutrino source is opaque to gamma rays</a:t>
            </a:r>
          </a:p>
        </p:txBody>
      </p:sp>
      <p:pic>
        <p:nvPicPr>
          <p:cNvPr id="7" name="Picture 6">
            <a:extLst>
              <a:ext uri="{FF2B5EF4-FFF2-40B4-BE49-F238E27FC236}">
                <a16:creationId xmlns:a16="http://schemas.microsoft.com/office/drawing/2014/main" id="{63630D03-28FE-5B4F-8291-80DDCA8B001A}"/>
              </a:ext>
            </a:extLst>
          </p:cNvPr>
          <p:cNvPicPr>
            <a:picLocks noChangeAspect="1"/>
          </p:cNvPicPr>
          <p:nvPr/>
        </p:nvPicPr>
        <p:blipFill>
          <a:blip r:embed="rId2"/>
          <a:stretch>
            <a:fillRect/>
          </a:stretch>
        </p:blipFill>
        <p:spPr>
          <a:xfrm>
            <a:off x="5936038" y="1531398"/>
            <a:ext cx="2324100" cy="457200"/>
          </a:xfrm>
          <a:prstGeom prst="rect">
            <a:avLst/>
          </a:prstGeom>
        </p:spPr>
      </p:pic>
      <p:pic>
        <p:nvPicPr>
          <p:cNvPr id="8" name="Picture 7">
            <a:extLst>
              <a:ext uri="{FF2B5EF4-FFF2-40B4-BE49-F238E27FC236}">
                <a16:creationId xmlns:a16="http://schemas.microsoft.com/office/drawing/2014/main" id="{2F3C1023-F7B3-6D4A-9B78-C830F28722FC}"/>
              </a:ext>
            </a:extLst>
          </p:cNvPr>
          <p:cNvPicPr>
            <a:picLocks noChangeAspect="1"/>
          </p:cNvPicPr>
          <p:nvPr/>
        </p:nvPicPr>
        <p:blipFill>
          <a:blip r:embed="rId3"/>
          <a:stretch>
            <a:fillRect/>
          </a:stretch>
        </p:blipFill>
        <p:spPr>
          <a:xfrm>
            <a:off x="5936038" y="2858412"/>
            <a:ext cx="1689100" cy="355600"/>
          </a:xfrm>
          <a:prstGeom prst="rect">
            <a:avLst/>
          </a:prstGeom>
        </p:spPr>
      </p:pic>
      <p:pic>
        <p:nvPicPr>
          <p:cNvPr id="9" name="Picture 8">
            <a:extLst>
              <a:ext uri="{FF2B5EF4-FFF2-40B4-BE49-F238E27FC236}">
                <a16:creationId xmlns:a16="http://schemas.microsoft.com/office/drawing/2014/main" id="{A06E75FC-5CA5-D348-98A3-B7A450F5BB1F}"/>
              </a:ext>
            </a:extLst>
          </p:cNvPr>
          <p:cNvPicPr>
            <a:picLocks noChangeAspect="1"/>
          </p:cNvPicPr>
          <p:nvPr/>
        </p:nvPicPr>
        <p:blipFill>
          <a:blip r:embed="rId4"/>
          <a:stretch>
            <a:fillRect/>
          </a:stretch>
        </p:blipFill>
        <p:spPr>
          <a:xfrm>
            <a:off x="5936038" y="3734015"/>
            <a:ext cx="2794000" cy="546100"/>
          </a:xfrm>
          <a:prstGeom prst="rect">
            <a:avLst/>
          </a:prstGeom>
        </p:spPr>
      </p:pic>
    </p:spTree>
    <p:extLst>
      <p:ext uri="{BB962C8B-B14F-4D97-AF65-F5344CB8AC3E}">
        <p14:creationId xmlns:p14="http://schemas.microsoft.com/office/powerpoint/2010/main" val="1575714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B7CDE6-C06E-D44A-9C7C-AADFF440823A}"/>
              </a:ext>
            </a:extLst>
          </p:cNvPr>
          <p:cNvPicPr>
            <a:picLocks noChangeAspect="1"/>
          </p:cNvPicPr>
          <p:nvPr/>
        </p:nvPicPr>
        <p:blipFill>
          <a:blip r:embed="rId2"/>
          <a:stretch>
            <a:fillRect/>
          </a:stretch>
        </p:blipFill>
        <p:spPr>
          <a:xfrm>
            <a:off x="0" y="3130062"/>
            <a:ext cx="9132462" cy="3727938"/>
          </a:xfrm>
          <a:prstGeom prst="rect">
            <a:avLst/>
          </a:prstGeom>
        </p:spPr>
      </p:pic>
      <p:pic>
        <p:nvPicPr>
          <p:cNvPr id="3" name="Picture 2">
            <a:extLst>
              <a:ext uri="{FF2B5EF4-FFF2-40B4-BE49-F238E27FC236}">
                <a16:creationId xmlns:a16="http://schemas.microsoft.com/office/drawing/2014/main" id="{259D8EE7-855D-B746-9123-77650B0277E5}"/>
              </a:ext>
            </a:extLst>
          </p:cNvPr>
          <p:cNvPicPr>
            <a:picLocks noChangeAspect="1"/>
          </p:cNvPicPr>
          <p:nvPr/>
        </p:nvPicPr>
        <p:blipFill>
          <a:blip r:embed="rId3"/>
          <a:stretch>
            <a:fillRect/>
          </a:stretch>
        </p:blipFill>
        <p:spPr>
          <a:xfrm>
            <a:off x="0" y="1773601"/>
            <a:ext cx="8602934" cy="2042271"/>
          </a:xfrm>
          <a:prstGeom prst="rect">
            <a:avLst/>
          </a:prstGeom>
        </p:spPr>
      </p:pic>
      <p:pic>
        <p:nvPicPr>
          <p:cNvPr id="5" name="Picture 4">
            <a:extLst>
              <a:ext uri="{FF2B5EF4-FFF2-40B4-BE49-F238E27FC236}">
                <a16:creationId xmlns:a16="http://schemas.microsoft.com/office/drawing/2014/main" id="{B8769779-FDA8-2743-8F66-4DFFEE168727}"/>
              </a:ext>
            </a:extLst>
          </p:cNvPr>
          <p:cNvPicPr>
            <a:picLocks noChangeAspect="1"/>
          </p:cNvPicPr>
          <p:nvPr/>
        </p:nvPicPr>
        <p:blipFill>
          <a:blip r:embed="rId4"/>
          <a:stretch>
            <a:fillRect/>
          </a:stretch>
        </p:blipFill>
        <p:spPr>
          <a:xfrm>
            <a:off x="596348" y="-74380"/>
            <a:ext cx="7295322" cy="1882374"/>
          </a:xfrm>
          <a:prstGeom prst="rect">
            <a:avLst/>
          </a:prstGeom>
        </p:spPr>
      </p:pic>
      <p:cxnSp>
        <p:nvCxnSpPr>
          <p:cNvPr id="7" name="Straight Connector 6">
            <a:extLst>
              <a:ext uri="{FF2B5EF4-FFF2-40B4-BE49-F238E27FC236}">
                <a16:creationId xmlns:a16="http://schemas.microsoft.com/office/drawing/2014/main" id="{27D9D0B9-6DA8-FA41-BA39-9766DB170C1C}"/>
              </a:ext>
            </a:extLst>
          </p:cNvPr>
          <p:cNvCxnSpPr>
            <a:cxnSpLocks/>
          </p:cNvCxnSpPr>
          <p:nvPr/>
        </p:nvCxnSpPr>
        <p:spPr bwMode="auto">
          <a:xfrm flipV="1">
            <a:off x="7563678" y="188843"/>
            <a:ext cx="0" cy="695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C18A668-BC29-1A4D-AA63-5D522C419368}"/>
              </a:ext>
            </a:extLst>
          </p:cNvPr>
          <p:cNvCxnSpPr>
            <a:cxnSpLocks/>
          </p:cNvCxnSpPr>
          <p:nvPr/>
        </p:nvCxnSpPr>
        <p:spPr bwMode="auto">
          <a:xfrm>
            <a:off x="7563678" y="223630"/>
            <a:ext cx="0" cy="6525040"/>
          </a:xfrm>
          <a:prstGeom prst="line">
            <a:avLst/>
          </a:prstGeom>
          <a:solidFill>
            <a:schemeClr val="accent1"/>
          </a:solidFill>
          <a:ln w="53975" cap="flat" cmpd="sng" algn="ctr">
            <a:solidFill>
              <a:schemeClr val="accent2"/>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596EA394-7B47-9445-815D-3D1EC4772FAC}"/>
              </a:ext>
            </a:extLst>
          </p:cNvPr>
          <p:cNvSpPr txBox="1"/>
          <p:nvPr/>
        </p:nvSpPr>
        <p:spPr>
          <a:xfrm>
            <a:off x="3230217" y="536950"/>
            <a:ext cx="1298753" cy="461665"/>
          </a:xfrm>
          <a:prstGeom prst="rect">
            <a:avLst/>
          </a:prstGeom>
          <a:noFill/>
        </p:spPr>
        <p:txBody>
          <a:bodyPr wrap="none" rtlCol="0">
            <a:spAutoFit/>
          </a:bodyPr>
          <a:lstStyle/>
          <a:p>
            <a:r>
              <a:rPr lang="en-US" sz="2400" dirty="0">
                <a:solidFill>
                  <a:schemeClr val="bg2"/>
                </a:solidFill>
                <a:latin typeface="Arial" panose="020B0604020202020204" pitchFamily="34" charset="0"/>
                <a:cs typeface="Arial" panose="020B0604020202020204" pitchFamily="34" charset="0"/>
              </a:rPr>
              <a:t>neutrino</a:t>
            </a:r>
          </a:p>
        </p:txBody>
      </p:sp>
      <p:sp>
        <p:nvSpPr>
          <p:cNvPr id="22" name="Rectangle 21">
            <a:extLst>
              <a:ext uri="{FF2B5EF4-FFF2-40B4-BE49-F238E27FC236}">
                <a16:creationId xmlns:a16="http://schemas.microsoft.com/office/drawing/2014/main" id="{1B45C3C6-4957-DA43-97AC-A16438B23C6A}"/>
              </a:ext>
            </a:extLst>
          </p:cNvPr>
          <p:cNvSpPr/>
          <p:nvPr/>
        </p:nvSpPr>
        <p:spPr>
          <a:xfrm>
            <a:off x="3017017" y="2476096"/>
            <a:ext cx="1725152" cy="461665"/>
          </a:xfrm>
          <a:prstGeom prst="rect">
            <a:avLst/>
          </a:prstGeom>
        </p:spPr>
        <p:txBody>
          <a:bodyPr wrap="none">
            <a:spAutoFit/>
          </a:bodyPr>
          <a:lstStyle/>
          <a:p>
            <a:pPr lvl="0"/>
            <a:r>
              <a:rPr lang="en-US" sz="2400" dirty="0">
                <a:solidFill>
                  <a:srgbClr val="000000"/>
                </a:solidFill>
                <a:latin typeface="Arial" panose="020B0604020202020204" pitchFamily="34" charset="0"/>
                <a:cs typeface="Arial" panose="020B0604020202020204" pitchFamily="34" charset="0"/>
              </a:rPr>
              <a:t>gamma ray</a:t>
            </a:r>
          </a:p>
        </p:txBody>
      </p:sp>
      <p:sp>
        <p:nvSpPr>
          <p:cNvPr id="23" name="Rectangle 22">
            <a:extLst>
              <a:ext uri="{FF2B5EF4-FFF2-40B4-BE49-F238E27FC236}">
                <a16:creationId xmlns:a16="http://schemas.microsoft.com/office/drawing/2014/main" id="{45CE686A-46ED-6B49-83B7-4C2348988794}"/>
              </a:ext>
            </a:extLst>
          </p:cNvPr>
          <p:cNvSpPr/>
          <p:nvPr/>
        </p:nvSpPr>
        <p:spPr>
          <a:xfrm>
            <a:off x="3373258" y="4360025"/>
            <a:ext cx="870751" cy="461665"/>
          </a:xfrm>
          <a:prstGeom prst="rect">
            <a:avLst/>
          </a:prstGeom>
        </p:spPr>
        <p:txBody>
          <a:bodyPr wrap="none">
            <a:spAutoFit/>
          </a:bodyPr>
          <a:lstStyle/>
          <a:p>
            <a:pPr lvl="0"/>
            <a:r>
              <a:rPr lang="en-US" sz="2400" dirty="0">
                <a:solidFill>
                  <a:srgbClr val="000000"/>
                </a:solidFill>
                <a:latin typeface="Arial" panose="020B0604020202020204" pitchFamily="34" charset="0"/>
                <a:cs typeface="Arial" panose="020B0604020202020204" pitchFamily="34" charset="0"/>
              </a:rPr>
              <a:t>radio</a:t>
            </a:r>
          </a:p>
        </p:txBody>
      </p:sp>
    </p:spTree>
    <p:extLst>
      <p:ext uri="{BB962C8B-B14F-4D97-AF65-F5344CB8AC3E}">
        <p14:creationId xmlns:p14="http://schemas.microsoft.com/office/powerpoint/2010/main" val="3956162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B2A2C0-375F-EC4E-8317-7C3A80F62B79}"/>
              </a:ext>
            </a:extLst>
          </p:cNvPr>
          <p:cNvSpPr txBox="1"/>
          <p:nvPr/>
        </p:nvSpPr>
        <p:spPr>
          <a:xfrm>
            <a:off x="115952" y="182291"/>
            <a:ext cx="3370198" cy="6494085"/>
          </a:xfrm>
          <a:prstGeom prst="rect">
            <a:avLst/>
          </a:prstGeom>
          <a:solidFill>
            <a:schemeClr val="tx1">
              <a:lumMod val="75000"/>
            </a:schemeClr>
          </a:solid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TXS 0506+056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core brightening observed in a radio burst that started 5 years ago</a:t>
            </a: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core expands with superluminal velocity</a:t>
            </a: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beyond 5 mas the core loses its tight collimation…</a:t>
            </a:r>
          </a:p>
          <a:p>
            <a:pPr marL="285750" lvl="0" indent="-285750">
              <a:buFont typeface="Arial" panose="020B0604020202020204" pitchFamily="34" charset="0"/>
              <a:buChar char="•"/>
              <a:defRPr/>
            </a:pPr>
            <a:endParaRPr lang="en-US" dirty="0">
              <a:solidFill>
                <a:srgbClr val="000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jet found a target after ~tens of pc</a:t>
            </a:r>
          </a:p>
          <a:p>
            <a:pPr marL="285750" lvl="0" indent="-285750">
              <a:buFont typeface="Arial" panose="020B0604020202020204" pitchFamily="34" charset="0"/>
              <a:buChar char="•"/>
              <a:defRPr/>
            </a:pPr>
            <a:endParaRPr lang="en-US" dirty="0">
              <a:solidFill>
                <a:srgbClr val="000000"/>
              </a:solidFill>
              <a:latin typeface="Arial" panose="020B0604020202020204" pitchFamily="34" charset="0"/>
              <a:cs typeface="Arial" panose="020B0604020202020204" pitchFamily="34" charset="0"/>
            </a:endParaRPr>
          </a:p>
          <a:p>
            <a:pPr lvl="0">
              <a:defRPr/>
            </a:pPr>
            <a:r>
              <a:rPr lang="en-US" dirty="0">
                <a:solidFill>
                  <a:srgbClr val="000000"/>
                </a:solidFill>
                <a:latin typeface="Arial" panose="020B0604020202020204" pitchFamily="34" charset="0"/>
                <a:cs typeface="Arial" panose="020B0604020202020204" pitchFamily="34" charset="0"/>
              </a:rPr>
              <a:t>Theory confirms observations:</a:t>
            </a:r>
          </a:p>
          <a:p>
            <a:pPr marL="285750" lvl="0" indent="-285750">
              <a:buFont typeface="Arial" panose="020B0604020202020204" pitchFamily="34" charset="0"/>
              <a:buChar char="•"/>
              <a:defRPr/>
            </a:pPr>
            <a:endParaRPr lang="en-US" dirty="0">
              <a:solidFill>
                <a:srgbClr val="000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jet star interaction?</a:t>
            </a:r>
          </a:p>
          <a:p>
            <a:pPr marL="285750" lvl="0" indent="-285750">
              <a:buFont typeface="Arial" panose="020B0604020202020204" pitchFamily="34" charset="0"/>
              <a:buChar char="•"/>
              <a:defRPr/>
            </a:pPr>
            <a:endParaRPr lang="en-US" dirty="0">
              <a:solidFill>
                <a:srgbClr val="000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jet-jet encounter in a galaxy merger?</a:t>
            </a:r>
          </a:p>
          <a:p>
            <a:pPr marL="285750" lvl="0" indent="-285750">
              <a:buFont typeface="Arial" panose="020B0604020202020204" pitchFamily="34" charset="0"/>
              <a:buChar char="•"/>
              <a:defRPr/>
            </a:pPr>
            <a:endParaRPr lang="en-US" dirty="0">
              <a:solidFill>
                <a:srgbClr val="000000"/>
              </a:solidFill>
              <a:latin typeface="Arial" panose="020B0604020202020204" pitchFamily="34" charset="0"/>
              <a:cs typeface="Arial" panose="020B0604020202020204" pitchFamily="34" charset="0"/>
            </a:endParaRPr>
          </a:p>
          <a:p>
            <a:pPr lvl="0">
              <a:defRPr/>
            </a:pPr>
            <a:endParaRPr lang="en-US" dirty="0">
              <a:solidFill>
                <a:srgbClr val="00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4CF6AE0-9D19-9C42-A604-09E06826268A}"/>
              </a:ext>
            </a:extLst>
          </p:cNvPr>
          <p:cNvPicPr>
            <a:picLocks noChangeAspect="1"/>
          </p:cNvPicPr>
          <p:nvPr/>
        </p:nvPicPr>
        <p:blipFill>
          <a:blip r:embed="rId3"/>
          <a:stretch>
            <a:fillRect/>
          </a:stretch>
        </p:blipFill>
        <p:spPr>
          <a:xfrm>
            <a:off x="5961560" y="2686050"/>
            <a:ext cx="3536220" cy="4521922"/>
          </a:xfrm>
          <a:prstGeom prst="rect">
            <a:avLst/>
          </a:prstGeom>
        </p:spPr>
      </p:pic>
      <p:pic>
        <p:nvPicPr>
          <p:cNvPr id="8" name="Picture 7">
            <a:extLst>
              <a:ext uri="{FF2B5EF4-FFF2-40B4-BE49-F238E27FC236}">
                <a16:creationId xmlns:a16="http://schemas.microsoft.com/office/drawing/2014/main" id="{97CA614A-93FD-F441-B2DD-4890D23DC2B8}"/>
              </a:ext>
            </a:extLst>
          </p:cNvPr>
          <p:cNvPicPr>
            <a:picLocks noChangeAspect="1"/>
          </p:cNvPicPr>
          <p:nvPr/>
        </p:nvPicPr>
        <p:blipFill>
          <a:blip r:embed="rId4"/>
          <a:stretch>
            <a:fillRect/>
          </a:stretch>
        </p:blipFill>
        <p:spPr>
          <a:xfrm>
            <a:off x="3640649" y="214937"/>
            <a:ext cx="2865167" cy="3993869"/>
          </a:xfrm>
          <a:prstGeom prst="rect">
            <a:avLst/>
          </a:prstGeom>
        </p:spPr>
      </p:pic>
      <p:sp>
        <p:nvSpPr>
          <p:cNvPr id="4" name="TextBox 3">
            <a:extLst>
              <a:ext uri="{FF2B5EF4-FFF2-40B4-BE49-F238E27FC236}">
                <a16:creationId xmlns:a16="http://schemas.microsoft.com/office/drawing/2014/main" id="{785370CC-51EF-7C4C-8152-7F17F0B88DC2}"/>
              </a:ext>
            </a:extLst>
          </p:cNvPr>
          <p:cNvSpPr txBox="1"/>
          <p:nvPr/>
        </p:nvSpPr>
        <p:spPr>
          <a:xfrm>
            <a:off x="4160456" y="4300680"/>
            <a:ext cx="1646605" cy="646331"/>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1912.01743v1</a:t>
            </a:r>
          </a:p>
          <a:p>
            <a:pPr algn="ct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astro-ph.GA</a:t>
            </a:r>
            <a:r>
              <a:rPr lang="en-US"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06C8204F-2844-D044-93BE-6502AE25A31F}"/>
              </a:ext>
            </a:extLst>
          </p:cNvPr>
          <p:cNvSpPr txBox="1"/>
          <p:nvPr/>
        </p:nvSpPr>
        <p:spPr>
          <a:xfrm>
            <a:off x="6953465" y="2758159"/>
            <a:ext cx="1787669" cy="646331"/>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A&amp;A.</a:t>
            </a:r>
            <a:r>
              <a:rPr lang="en-US" dirty="0">
                <a:latin typeface="Arial" panose="020B0604020202020204" pitchFamily="34" charset="0"/>
                <a:cs typeface="Arial" panose="020B0604020202020204" pitchFamily="34" charset="0"/>
              </a:rPr>
              <a:t> 630 A103</a:t>
            </a:r>
          </a:p>
          <a:p>
            <a:r>
              <a:rPr lang="en-US" i="1" dirty="0">
                <a:latin typeface="Arial" panose="020B0604020202020204" pitchFamily="34" charset="0"/>
                <a:cs typeface="Arial" panose="020B0604020202020204" pitchFamily="34" charset="0"/>
              </a:rPr>
              <a:t>A&amp;A.</a:t>
            </a:r>
            <a:r>
              <a:rPr lang="en-US" dirty="0">
                <a:latin typeface="Arial" panose="020B0604020202020204" pitchFamily="34" charset="0"/>
                <a:cs typeface="Arial" panose="020B0604020202020204" pitchFamily="34" charset="0"/>
              </a:rPr>
              <a:t> 632 C3</a:t>
            </a:r>
          </a:p>
        </p:txBody>
      </p:sp>
      <p:sp>
        <p:nvSpPr>
          <p:cNvPr id="9" name="Rectangle 8">
            <a:extLst>
              <a:ext uri="{FF2B5EF4-FFF2-40B4-BE49-F238E27FC236}">
                <a16:creationId xmlns:a16="http://schemas.microsoft.com/office/drawing/2014/main" id="{0766C4A2-CF6D-2242-B19F-4EE86ADFCB4F}"/>
              </a:ext>
            </a:extLst>
          </p:cNvPr>
          <p:cNvSpPr/>
          <p:nvPr/>
        </p:nvSpPr>
        <p:spPr bwMode="auto">
          <a:xfrm flipH="1">
            <a:off x="6269092" y="3487493"/>
            <a:ext cx="2874907" cy="3188883"/>
          </a:xfrm>
          <a:prstGeom prst="rect">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329278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0DE997-CA45-F448-B5F0-03F4623F9779}"/>
              </a:ext>
            </a:extLst>
          </p:cNvPr>
          <p:cNvPicPr>
            <a:picLocks noChangeAspect="1"/>
          </p:cNvPicPr>
          <p:nvPr/>
        </p:nvPicPr>
        <p:blipFill>
          <a:blip r:embed="rId2"/>
          <a:stretch>
            <a:fillRect/>
          </a:stretch>
        </p:blipFill>
        <p:spPr>
          <a:xfrm>
            <a:off x="119584" y="3112468"/>
            <a:ext cx="8885582" cy="3656456"/>
          </a:xfrm>
          <a:prstGeom prst="rect">
            <a:avLst/>
          </a:prstGeom>
        </p:spPr>
      </p:pic>
      <p:pic>
        <p:nvPicPr>
          <p:cNvPr id="3" name="Picture 2">
            <a:extLst>
              <a:ext uri="{FF2B5EF4-FFF2-40B4-BE49-F238E27FC236}">
                <a16:creationId xmlns:a16="http://schemas.microsoft.com/office/drawing/2014/main" id="{DCBAE38D-3EFA-184B-89E4-2A78BF0EF764}"/>
              </a:ext>
            </a:extLst>
          </p:cNvPr>
          <p:cNvPicPr>
            <a:picLocks noChangeAspect="1"/>
          </p:cNvPicPr>
          <p:nvPr/>
        </p:nvPicPr>
        <p:blipFill>
          <a:blip r:embed="rId3"/>
          <a:stretch>
            <a:fillRect/>
          </a:stretch>
        </p:blipFill>
        <p:spPr>
          <a:xfrm>
            <a:off x="5678906" y="89076"/>
            <a:ext cx="3335886" cy="3190848"/>
          </a:xfrm>
          <a:prstGeom prst="rect">
            <a:avLst/>
          </a:prstGeom>
        </p:spPr>
      </p:pic>
      <p:sp>
        <p:nvSpPr>
          <p:cNvPr id="4" name="TextBox 3">
            <a:extLst>
              <a:ext uri="{FF2B5EF4-FFF2-40B4-BE49-F238E27FC236}">
                <a16:creationId xmlns:a16="http://schemas.microsoft.com/office/drawing/2014/main" id="{0A477CB9-27B8-2E42-B61A-2CA5B0D1A687}"/>
              </a:ext>
            </a:extLst>
          </p:cNvPr>
          <p:cNvSpPr txBox="1"/>
          <p:nvPr/>
        </p:nvSpPr>
        <p:spPr>
          <a:xfrm>
            <a:off x="402771" y="904907"/>
            <a:ext cx="4755469" cy="1200329"/>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analysis of 16 VLBA observations</a:t>
            </a:r>
          </a:p>
          <a:p>
            <a:pPr algn="ctr"/>
            <a:r>
              <a:rPr lang="en-US" sz="2400" dirty="0">
                <a:latin typeface="Arial" panose="020B0604020202020204" pitchFamily="34" charset="0"/>
                <a:cs typeface="Arial" panose="020B0604020202020204" pitchFamily="34" charset="0"/>
              </a:rPr>
              <a:t>MOJAVE 15 GHz</a:t>
            </a:r>
          </a:p>
          <a:p>
            <a:pPr algn="ctr"/>
            <a:r>
              <a:rPr lang="en-US" sz="2400" dirty="0">
                <a:latin typeface="Arial" panose="020B0604020202020204" pitchFamily="34" charset="0"/>
                <a:cs typeface="Arial" panose="020B0604020202020204" pitchFamily="34" charset="0"/>
              </a:rPr>
              <a:t>2009-18 </a:t>
            </a:r>
          </a:p>
        </p:txBody>
      </p:sp>
      <p:pic>
        <p:nvPicPr>
          <p:cNvPr id="5" name="Picture 4">
            <a:extLst>
              <a:ext uri="{FF2B5EF4-FFF2-40B4-BE49-F238E27FC236}">
                <a16:creationId xmlns:a16="http://schemas.microsoft.com/office/drawing/2014/main" id="{970E2718-4940-DA49-9736-31517F94C553}"/>
              </a:ext>
            </a:extLst>
          </p:cNvPr>
          <p:cNvPicPr>
            <a:picLocks noChangeAspect="1"/>
          </p:cNvPicPr>
          <p:nvPr/>
        </p:nvPicPr>
        <p:blipFill>
          <a:blip r:embed="rId4"/>
          <a:stretch>
            <a:fillRect/>
          </a:stretch>
        </p:blipFill>
        <p:spPr>
          <a:xfrm>
            <a:off x="6291470" y="3116071"/>
            <a:ext cx="2723321" cy="3649250"/>
          </a:xfrm>
          <a:prstGeom prst="rect">
            <a:avLst/>
          </a:prstGeom>
        </p:spPr>
      </p:pic>
    </p:spTree>
    <p:extLst>
      <p:ext uri="{BB962C8B-B14F-4D97-AF65-F5344CB8AC3E}">
        <p14:creationId xmlns:p14="http://schemas.microsoft.com/office/powerpoint/2010/main" val="1501345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190737-C705-0D44-8906-F35FCCB91C46}"/>
              </a:ext>
            </a:extLst>
          </p:cNvPr>
          <p:cNvPicPr>
            <a:picLocks noChangeAspect="1"/>
          </p:cNvPicPr>
          <p:nvPr/>
        </p:nvPicPr>
        <p:blipFill>
          <a:blip r:embed="rId2"/>
          <a:stretch>
            <a:fillRect/>
          </a:stretch>
        </p:blipFill>
        <p:spPr>
          <a:xfrm>
            <a:off x="4364913" y="239745"/>
            <a:ext cx="4445000" cy="2870200"/>
          </a:xfrm>
          <a:prstGeom prst="rect">
            <a:avLst/>
          </a:prstGeom>
        </p:spPr>
      </p:pic>
      <p:sp>
        <p:nvSpPr>
          <p:cNvPr id="3" name="TextBox 2">
            <a:extLst>
              <a:ext uri="{FF2B5EF4-FFF2-40B4-BE49-F238E27FC236}">
                <a16:creationId xmlns:a16="http://schemas.microsoft.com/office/drawing/2014/main" id="{16B6C8B1-F420-7745-9E0C-BDCBBB483041}"/>
              </a:ext>
            </a:extLst>
          </p:cNvPr>
          <p:cNvSpPr txBox="1"/>
          <p:nvPr/>
        </p:nvSpPr>
        <p:spPr>
          <a:xfrm>
            <a:off x="156561" y="239745"/>
            <a:ext cx="4126386" cy="1815882"/>
          </a:xfrm>
          <a:prstGeom prst="rect">
            <a:avLst/>
          </a:prstGeom>
          <a:noFill/>
        </p:spPr>
        <p:txBody>
          <a:bodyPr wrap="none" rtlCol="0">
            <a:spAutoFit/>
          </a:bodyPr>
          <a:lstStyle/>
          <a:p>
            <a:pPr algn="ctr"/>
            <a:r>
              <a:rPr lang="en-US" sz="2800" dirty="0">
                <a:latin typeface="Arial" panose="020B0604020202020204" pitchFamily="34" charset="0"/>
                <a:cs typeface="Arial" panose="020B0604020202020204" pitchFamily="34" charset="0"/>
              </a:rPr>
              <a:t>global robotic network of</a:t>
            </a:r>
          </a:p>
          <a:p>
            <a:pPr algn="ctr"/>
            <a:r>
              <a:rPr lang="en-US" sz="2800" dirty="0">
                <a:latin typeface="Arial" panose="020B0604020202020204" pitchFamily="34" charset="0"/>
                <a:cs typeface="Arial" panose="020B0604020202020204" pitchFamily="34" charset="0"/>
              </a:rPr>
              <a:t>optical telescopes</a:t>
            </a:r>
          </a:p>
          <a:p>
            <a:pPr algn="ctr"/>
            <a:r>
              <a:rPr lang="en-US" sz="2800" dirty="0">
                <a:latin typeface="Arial" panose="020B0604020202020204" pitchFamily="34" charset="0"/>
                <a:cs typeface="Arial" panose="020B0604020202020204" pitchFamily="34" charset="0"/>
              </a:rPr>
              <a:t>connects TXS 0506+056</a:t>
            </a:r>
          </a:p>
          <a:p>
            <a:pPr algn="ctr"/>
            <a:r>
              <a:rPr lang="en-US" sz="2800" dirty="0">
                <a:latin typeface="Arial" panose="020B0604020202020204" pitchFamily="34" charset="0"/>
                <a:cs typeface="Arial" panose="020B0604020202020204" pitchFamily="34" charset="0"/>
              </a:rPr>
              <a:t>to IC170922A</a:t>
            </a:r>
          </a:p>
        </p:txBody>
      </p:sp>
      <p:sp>
        <p:nvSpPr>
          <p:cNvPr id="5" name="TextBox 4">
            <a:extLst>
              <a:ext uri="{FF2B5EF4-FFF2-40B4-BE49-F238E27FC236}">
                <a16:creationId xmlns:a16="http://schemas.microsoft.com/office/drawing/2014/main" id="{EB328F51-E7FE-CA4C-BAA2-027BEA84292E}"/>
              </a:ext>
            </a:extLst>
          </p:cNvPr>
          <p:cNvSpPr txBox="1"/>
          <p:nvPr/>
        </p:nvSpPr>
        <p:spPr>
          <a:xfrm>
            <a:off x="534475" y="3200397"/>
            <a:ext cx="8189647"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“MASTER found the blazar in the off-state </a:t>
            </a:r>
            <a:r>
              <a:rPr lang="en-US" sz="2400" i="1" dirty="0">
                <a:latin typeface="Arial" panose="020B0604020202020204" pitchFamily="34" charset="0"/>
                <a:cs typeface="Arial" panose="020B0604020202020204" pitchFamily="34" charset="0"/>
              </a:rPr>
              <a:t>after one minute </a:t>
            </a:r>
            <a:r>
              <a:rPr lang="en-US" sz="2400" dirty="0">
                <a:latin typeface="Arial" panose="020B0604020202020204" pitchFamily="34" charset="0"/>
                <a:cs typeface="Arial" panose="020B0604020202020204" pitchFamily="34" charset="0"/>
              </a:rPr>
              <a:t>and then switched to on-state two hours after the event. The effect is observed at a 50-sigma significance level”</a:t>
            </a:r>
          </a:p>
        </p:txBody>
      </p:sp>
      <p:pic>
        <p:nvPicPr>
          <p:cNvPr id="6" name="Picture 5">
            <a:extLst>
              <a:ext uri="{FF2B5EF4-FFF2-40B4-BE49-F238E27FC236}">
                <a16:creationId xmlns:a16="http://schemas.microsoft.com/office/drawing/2014/main" id="{E2B43FDC-6096-D441-89D7-BB9CCFCA8302}"/>
              </a:ext>
            </a:extLst>
          </p:cNvPr>
          <p:cNvPicPr>
            <a:picLocks noChangeAspect="1"/>
          </p:cNvPicPr>
          <p:nvPr/>
        </p:nvPicPr>
        <p:blipFill>
          <a:blip r:embed="rId3"/>
          <a:stretch>
            <a:fillRect/>
          </a:stretch>
        </p:blipFill>
        <p:spPr>
          <a:xfrm>
            <a:off x="711200" y="4744602"/>
            <a:ext cx="7721600" cy="1676400"/>
          </a:xfrm>
          <a:prstGeom prst="rect">
            <a:avLst/>
          </a:prstGeom>
        </p:spPr>
      </p:pic>
    </p:spTree>
    <p:extLst>
      <p:ext uri="{BB962C8B-B14F-4D97-AF65-F5344CB8AC3E}">
        <p14:creationId xmlns:p14="http://schemas.microsoft.com/office/powerpoint/2010/main" val="4036019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BDAD16-0EC2-9C49-84F1-1F41E65E0693}"/>
              </a:ext>
            </a:extLst>
          </p:cNvPr>
          <p:cNvPicPr>
            <a:picLocks noChangeAspect="1"/>
          </p:cNvPicPr>
          <p:nvPr/>
        </p:nvPicPr>
        <p:blipFill>
          <a:blip r:embed="rId2"/>
          <a:stretch>
            <a:fillRect/>
          </a:stretch>
        </p:blipFill>
        <p:spPr>
          <a:xfrm>
            <a:off x="1905000" y="3187700"/>
            <a:ext cx="7226300" cy="3670300"/>
          </a:xfrm>
          <a:prstGeom prst="rect">
            <a:avLst/>
          </a:prstGeom>
        </p:spPr>
      </p:pic>
      <p:pic>
        <p:nvPicPr>
          <p:cNvPr id="3" name="Picture 2">
            <a:extLst>
              <a:ext uri="{FF2B5EF4-FFF2-40B4-BE49-F238E27FC236}">
                <a16:creationId xmlns:a16="http://schemas.microsoft.com/office/drawing/2014/main" id="{45B4CD64-4551-9946-91AF-6A7FBE57DD82}"/>
              </a:ext>
            </a:extLst>
          </p:cNvPr>
          <p:cNvPicPr>
            <a:picLocks noChangeAspect="1"/>
          </p:cNvPicPr>
          <p:nvPr/>
        </p:nvPicPr>
        <p:blipFill>
          <a:blip r:embed="rId3"/>
          <a:stretch>
            <a:fillRect/>
          </a:stretch>
        </p:blipFill>
        <p:spPr>
          <a:xfrm>
            <a:off x="1892300" y="-101629"/>
            <a:ext cx="7251700" cy="2819400"/>
          </a:xfrm>
          <a:prstGeom prst="rect">
            <a:avLst/>
          </a:prstGeom>
        </p:spPr>
      </p:pic>
      <p:sp>
        <p:nvSpPr>
          <p:cNvPr id="4" name="TextBox 3">
            <a:extLst>
              <a:ext uri="{FF2B5EF4-FFF2-40B4-BE49-F238E27FC236}">
                <a16:creationId xmlns:a16="http://schemas.microsoft.com/office/drawing/2014/main" id="{B13F0983-C9A5-8042-9C5E-7AE382EA2787}"/>
              </a:ext>
            </a:extLst>
          </p:cNvPr>
          <p:cNvSpPr txBox="1"/>
          <p:nvPr/>
        </p:nvSpPr>
        <p:spPr>
          <a:xfrm>
            <a:off x="60629" y="32236"/>
            <a:ext cx="1766829" cy="2400657"/>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MASTER</a:t>
            </a:r>
          </a:p>
          <a:p>
            <a:pPr algn="ctr"/>
            <a:r>
              <a:rPr lang="en-US" sz="1400" dirty="0">
                <a:latin typeface="Arial" panose="020B0604020202020204" pitchFamily="34" charset="0"/>
                <a:cs typeface="Arial" panose="020B0604020202020204" pitchFamily="34" charset="0"/>
              </a:rPr>
              <a:t>robotic network</a:t>
            </a:r>
          </a:p>
          <a:p>
            <a:pPr algn="ctr"/>
            <a:endParaRPr lang="en-US" sz="14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optical observations</a:t>
            </a:r>
          </a:p>
          <a:p>
            <a:pPr algn="ctr"/>
            <a:r>
              <a:rPr lang="en-US" sz="1400" dirty="0">
                <a:latin typeface="Arial" panose="020B0604020202020204" pitchFamily="34" charset="0"/>
                <a:cs typeface="Arial" panose="020B0604020202020204" pitchFamily="34" charset="0"/>
              </a:rPr>
              <a:t>TXS 0506+056</a:t>
            </a:r>
          </a:p>
          <a:p>
            <a:pPr algn="ctr"/>
            <a:r>
              <a:rPr lang="en-US" sz="1400" dirty="0">
                <a:latin typeface="Arial" panose="020B0604020202020204" pitchFamily="34" charset="0"/>
                <a:cs typeface="Arial" panose="020B0604020202020204" pitchFamily="34" charset="0"/>
              </a:rPr>
              <a:t>since 2005</a:t>
            </a:r>
          </a:p>
          <a:p>
            <a:pPr algn="ctr"/>
            <a:endParaRPr lang="en-US" sz="14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blue panels:</a:t>
            </a:r>
          </a:p>
          <a:p>
            <a:pPr algn="ctr"/>
            <a:r>
              <a:rPr lang="en-US" sz="1400" dirty="0">
                <a:latin typeface="Arial" panose="020B0604020202020204" pitchFamily="34" charset="0"/>
                <a:cs typeface="Arial" panose="020B0604020202020204" pitchFamily="34" charset="0"/>
              </a:rPr>
              <a:t>expanded time axis</a:t>
            </a:r>
          </a:p>
          <a:p>
            <a:pPr algn="ctr"/>
            <a:r>
              <a:rPr lang="en-US" sz="1400" dirty="0">
                <a:latin typeface="Arial" panose="020B0604020202020204" pitchFamily="34" charset="0"/>
                <a:cs typeface="Arial" panose="020B0604020202020204" pitchFamily="34" charset="0"/>
              </a:rPr>
              <a:t>years </a:t>
            </a:r>
            <a:r>
              <a:rPr lang="en-US" sz="1400" dirty="0">
                <a:latin typeface="Arial" panose="020B0604020202020204" pitchFamily="34" charset="0"/>
                <a:cs typeface="Arial" panose="020B0604020202020204" pitchFamily="34" charset="0"/>
                <a:sym typeface="Wingdings" pitchFamily="2" charset="2"/>
              </a:rPr>
              <a:t> seconds</a:t>
            </a:r>
            <a:endParaRPr lang="en-US" sz="1400" dirty="0">
              <a:latin typeface="Arial" panose="020B0604020202020204" pitchFamily="34" charset="0"/>
              <a:cs typeface="Arial" panose="020B0604020202020204" pitchFamily="34" charset="0"/>
            </a:endParaRPr>
          </a:p>
        </p:txBody>
      </p:sp>
      <p:sp>
        <p:nvSpPr>
          <p:cNvPr id="5" name="Down Arrow 4">
            <a:extLst>
              <a:ext uri="{FF2B5EF4-FFF2-40B4-BE49-F238E27FC236}">
                <a16:creationId xmlns:a16="http://schemas.microsoft.com/office/drawing/2014/main" id="{6AFE676E-4AEE-CA4A-B264-193AFC9F86AE}"/>
              </a:ext>
            </a:extLst>
          </p:cNvPr>
          <p:cNvSpPr/>
          <p:nvPr/>
        </p:nvSpPr>
        <p:spPr bwMode="auto">
          <a:xfrm rot="10800000">
            <a:off x="5100515" y="2596659"/>
            <a:ext cx="281354" cy="535354"/>
          </a:xfrm>
          <a:prstGeom prst="downArrow">
            <a:avLst>
              <a:gd name="adj1" fmla="val 50000"/>
              <a:gd name="adj2" fmla="val 4455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6" name="Down Arrow 5">
            <a:extLst>
              <a:ext uri="{FF2B5EF4-FFF2-40B4-BE49-F238E27FC236}">
                <a16:creationId xmlns:a16="http://schemas.microsoft.com/office/drawing/2014/main" id="{B0C6CA4D-9B55-2443-ABC5-323A1ADCEF67}"/>
              </a:ext>
            </a:extLst>
          </p:cNvPr>
          <p:cNvSpPr/>
          <p:nvPr/>
        </p:nvSpPr>
        <p:spPr bwMode="auto">
          <a:xfrm rot="10800000">
            <a:off x="6431083" y="2596659"/>
            <a:ext cx="281354" cy="535354"/>
          </a:xfrm>
          <a:prstGeom prst="downArrow">
            <a:avLst>
              <a:gd name="adj1" fmla="val 50000"/>
              <a:gd name="adj2" fmla="val 4455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7" name="TextBox 6">
            <a:extLst>
              <a:ext uri="{FF2B5EF4-FFF2-40B4-BE49-F238E27FC236}">
                <a16:creationId xmlns:a16="http://schemas.microsoft.com/office/drawing/2014/main" id="{0AB8A197-8204-124F-A477-78DF0DC920DE}"/>
              </a:ext>
            </a:extLst>
          </p:cNvPr>
          <p:cNvSpPr txBox="1"/>
          <p:nvPr/>
        </p:nvSpPr>
        <p:spPr>
          <a:xfrm>
            <a:off x="5270191" y="2676157"/>
            <a:ext cx="1287532"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seconds after</a:t>
            </a:r>
          </a:p>
          <a:p>
            <a:r>
              <a:rPr lang="en-US" sz="1400" dirty="0">
                <a:latin typeface="Arial" panose="020B0604020202020204" pitchFamily="34" charset="0"/>
                <a:cs typeface="Arial" panose="020B0604020202020204" pitchFamily="34" charset="0"/>
              </a:rPr>
              <a:t>2014-15 burst</a:t>
            </a:r>
          </a:p>
        </p:txBody>
      </p:sp>
      <p:sp>
        <p:nvSpPr>
          <p:cNvPr id="8" name="Rectangle 7">
            <a:extLst>
              <a:ext uri="{FF2B5EF4-FFF2-40B4-BE49-F238E27FC236}">
                <a16:creationId xmlns:a16="http://schemas.microsoft.com/office/drawing/2014/main" id="{8688E686-50B2-4C47-B038-BCA14EA2E1CB}"/>
              </a:ext>
            </a:extLst>
          </p:cNvPr>
          <p:cNvSpPr/>
          <p:nvPr/>
        </p:nvSpPr>
        <p:spPr>
          <a:xfrm>
            <a:off x="4965700" y="2666532"/>
            <a:ext cx="4572000" cy="523220"/>
          </a:xfrm>
          <a:prstGeom prst="rect">
            <a:avLst/>
          </a:prstGeom>
        </p:spPr>
        <p:txBody>
          <a:bodyPr>
            <a:spAutoFit/>
          </a:bodyPr>
          <a:lstStyle/>
          <a:p>
            <a:pPr lvl="0" algn="ctr"/>
            <a:r>
              <a:rPr lang="en-US" sz="1400" dirty="0">
                <a:latin typeface="Arial" panose="020B0604020202020204" pitchFamily="34" charset="0"/>
                <a:cs typeface="Arial" panose="020B0604020202020204" pitchFamily="34" charset="0"/>
              </a:rPr>
              <a:t>seconds after</a:t>
            </a:r>
          </a:p>
          <a:p>
            <a:pPr lvl="0" algn="ctr"/>
            <a:r>
              <a:rPr lang="en-US" sz="1400" dirty="0">
                <a:latin typeface="Arial" panose="020B0604020202020204" pitchFamily="34" charset="0"/>
                <a:cs typeface="Arial" panose="020B0604020202020204" pitchFamily="34" charset="0"/>
              </a:rPr>
              <a:t>IC170922</a:t>
            </a:r>
          </a:p>
        </p:txBody>
      </p:sp>
      <p:sp>
        <p:nvSpPr>
          <p:cNvPr id="9" name="Oval 8">
            <a:extLst>
              <a:ext uri="{FF2B5EF4-FFF2-40B4-BE49-F238E27FC236}">
                <a16:creationId xmlns:a16="http://schemas.microsoft.com/office/drawing/2014/main" id="{BA5461CC-6CDA-854F-9D8C-11DB59BA25EB}"/>
              </a:ext>
            </a:extLst>
          </p:cNvPr>
          <p:cNvSpPr/>
          <p:nvPr/>
        </p:nvSpPr>
        <p:spPr bwMode="auto">
          <a:xfrm>
            <a:off x="5624025" y="465992"/>
            <a:ext cx="634849" cy="993531"/>
          </a:xfrm>
          <a:prstGeom prst="ellipse">
            <a:avLst/>
          </a:prstGeom>
          <a:noFill/>
          <a:ln w="28575"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0" name="Oval 9">
            <a:extLst>
              <a:ext uri="{FF2B5EF4-FFF2-40B4-BE49-F238E27FC236}">
                <a16:creationId xmlns:a16="http://schemas.microsoft.com/office/drawing/2014/main" id="{D9AC1607-0D5F-C244-8E01-E52679C69BEF}"/>
              </a:ext>
            </a:extLst>
          </p:cNvPr>
          <p:cNvSpPr/>
          <p:nvPr/>
        </p:nvSpPr>
        <p:spPr bwMode="auto">
          <a:xfrm>
            <a:off x="6778381" y="260045"/>
            <a:ext cx="634849" cy="993531"/>
          </a:xfrm>
          <a:prstGeom prst="ellipse">
            <a:avLst/>
          </a:prstGeom>
          <a:noFill/>
          <a:ln w="28575"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2" name="TextBox 11">
            <a:extLst>
              <a:ext uri="{FF2B5EF4-FFF2-40B4-BE49-F238E27FC236}">
                <a16:creationId xmlns:a16="http://schemas.microsoft.com/office/drawing/2014/main" id="{B0527F88-CBE9-2B44-AF5B-A33250C6C236}"/>
              </a:ext>
            </a:extLst>
          </p:cNvPr>
          <p:cNvSpPr txBox="1"/>
          <p:nvPr/>
        </p:nvSpPr>
        <p:spPr>
          <a:xfrm>
            <a:off x="60162" y="3132002"/>
            <a:ext cx="1790875" cy="2154436"/>
          </a:xfrm>
          <a:prstGeom prst="rect">
            <a:avLst/>
          </a:prstGeom>
          <a:noFill/>
        </p:spPr>
        <p:txBody>
          <a:bodyPr wrap="none" rtlCol="0">
            <a:spAutoFit/>
          </a:bodyPr>
          <a:lstStyle/>
          <a:p>
            <a:pPr algn="ctr"/>
            <a:r>
              <a:rPr lang="en-US" sz="1400" dirty="0">
                <a:latin typeface="Arial" panose="020B0604020202020204" pitchFamily="34" charset="0"/>
                <a:cs typeface="Arial" panose="020B0604020202020204" pitchFamily="34" charset="0"/>
              </a:rPr>
              <a:t>time variation of flux</a:t>
            </a:r>
          </a:p>
          <a:p>
            <a:pPr algn="ctr"/>
            <a:r>
              <a:rPr lang="en-US" sz="1400" dirty="0">
                <a:latin typeface="Arial" panose="020B0604020202020204" pitchFamily="34" charset="0"/>
                <a:cs typeface="Arial" panose="020B0604020202020204" pitchFamily="34" charset="0"/>
              </a:rPr>
              <a:t>times</a:t>
            </a:r>
          </a:p>
          <a:p>
            <a:pPr algn="ctr"/>
            <a:r>
              <a:rPr lang="en-US" sz="1400" dirty="0">
                <a:latin typeface="Arial" panose="020B0604020202020204" pitchFamily="34" charset="0"/>
                <a:cs typeface="Arial" panose="020B0604020202020204" pitchFamily="34" charset="0"/>
              </a:rPr>
              <a:t>signal-to-noise</a:t>
            </a:r>
          </a:p>
          <a:p>
            <a:pPr algn="ctr"/>
            <a:endParaRPr lang="en-US" sz="1400" dirty="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hour-scale</a:t>
            </a:r>
          </a:p>
          <a:p>
            <a:pPr algn="ctr"/>
            <a:r>
              <a:rPr lang="en-US" sz="1600" dirty="0">
                <a:latin typeface="Arial" panose="020B0604020202020204" pitchFamily="34" charset="0"/>
                <a:cs typeface="Arial" panose="020B0604020202020204" pitchFamily="34" charset="0"/>
              </a:rPr>
              <a:t>variability of the</a:t>
            </a:r>
          </a:p>
          <a:p>
            <a:pPr algn="ctr"/>
            <a:r>
              <a:rPr lang="en-US" sz="1600" dirty="0">
                <a:latin typeface="Arial" panose="020B0604020202020204" pitchFamily="34" charset="0"/>
                <a:cs typeface="Arial" panose="020B0604020202020204" pitchFamily="34" charset="0"/>
              </a:rPr>
              <a:t>source after</a:t>
            </a:r>
          </a:p>
          <a:p>
            <a:pPr algn="ctr"/>
            <a:r>
              <a:rPr lang="en-US" sz="1600" dirty="0">
                <a:latin typeface="Arial" panose="020B0604020202020204" pitchFamily="34" charset="0"/>
                <a:cs typeface="Arial" panose="020B0604020202020204" pitchFamily="34" charset="0"/>
              </a:rPr>
              <a:t>neutrino emission</a:t>
            </a:r>
          </a:p>
        </p:txBody>
      </p:sp>
      <p:sp>
        <p:nvSpPr>
          <p:cNvPr id="11" name="Rectangle 10">
            <a:extLst>
              <a:ext uri="{FF2B5EF4-FFF2-40B4-BE49-F238E27FC236}">
                <a16:creationId xmlns:a16="http://schemas.microsoft.com/office/drawing/2014/main" id="{543C4E5D-C7F4-6148-B980-932CD3A35FCA}"/>
              </a:ext>
            </a:extLst>
          </p:cNvPr>
          <p:cNvSpPr/>
          <p:nvPr/>
        </p:nvSpPr>
        <p:spPr bwMode="auto">
          <a:xfrm>
            <a:off x="120675" y="4215865"/>
            <a:ext cx="1682238" cy="1041698"/>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3879139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ext uri="{D42A27DB-BD31-4B8C-83A1-F6EECF244321}">
                <p14:modId xmlns:p14="http://schemas.microsoft.com/office/powerpoint/2010/main" val="3565578059"/>
              </p:ext>
            </p:extLst>
          </p:nvPr>
        </p:nvGraphicFramePr>
        <p:xfrm>
          <a:off x="-228756" y="0"/>
          <a:ext cx="9598181" cy="7203923"/>
        </p:xfrm>
        <a:graphic>
          <a:graphicData uri="http://schemas.openxmlformats.org/presentationml/2006/ole">
            <mc:AlternateContent xmlns:mc="http://schemas.openxmlformats.org/markup-compatibility/2006">
              <mc:Choice xmlns:v="urn:schemas-microsoft-com:vml" Requires="v">
                <p:oleObj spid="_x0000_s115819" r:id="rId4" imgW="12215873" imgH="9168254" progId="">
                  <p:embed/>
                </p:oleObj>
              </mc:Choice>
              <mc:Fallback>
                <p:oleObj r:id="rId4" imgW="12215873" imgH="9168254" progId="">
                  <p:embed/>
                  <p:pic>
                    <p:nvPicPr>
                      <p:cNvPr id="5"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56" y="0"/>
                        <a:ext cx="9598181" cy="7203923"/>
                      </a:xfrm>
                      <a:prstGeom prst="rect">
                        <a:avLst/>
                      </a:prstGeom>
                      <a:solidFill>
                        <a:schemeClr val="bg1"/>
                      </a:solidFill>
                      <a:ln>
                        <a:noFill/>
                      </a:ln>
                      <a:effectLst/>
                    </p:spPr>
                  </p:pic>
                </p:oleObj>
              </mc:Fallback>
            </mc:AlternateContent>
          </a:graphicData>
        </a:graphic>
      </p:graphicFrame>
      <p:sp>
        <p:nvSpPr>
          <p:cNvPr id="4" name="Rectangle 3"/>
          <p:cNvSpPr/>
          <p:nvPr/>
        </p:nvSpPr>
        <p:spPr>
          <a:xfrm>
            <a:off x="-228757" y="366623"/>
            <a:ext cx="9598181" cy="6555641"/>
          </a:xfrm>
          <a:prstGeom prst="rect">
            <a:avLst/>
          </a:prstGeom>
          <a:solidFill>
            <a:schemeClr val="bg1">
              <a:lumMod val="65000"/>
              <a:alpha val="24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FFFFFF"/>
                </a:solidFill>
                <a:latin typeface="Arial"/>
                <a:ea typeface="ＭＳ Ｐゴシック"/>
                <a:cs typeface="Arial"/>
              </a:rPr>
              <a:t>theory: not a “vanilla” blazar </a:t>
            </a:r>
            <a:endParaRPr kumimoji="0" lang="en-US" sz="2800" b="0" i="0" u="none" strike="noStrike" kern="1200" cap="none" spc="0" normalizeH="0" baseline="0" noProof="0" dirty="0">
              <a:ln>
                <a:noFill/>
              </a:ln>
              <a:solidFill>
                <a:srgbClr val="FFFFFF"/>
              </a:solidFill>
              <a:effectLst/>
              <a:uLnTx/>
              <a:uFillTx/>
              <a:latin typeface="Arial"/>
              <a:ea typeface="ＭＳ Ｐゴシック"/>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dirty="0">
              <a:solidFill>
                <a:srgbClr val="FFFFFF"/>
              </a:solidFill>
              <a:latin typeface="Arial"/>
              <a:ea typeface="ＭＳ Ｐゴシック"/>
              <a:cs typeface="Arial"/>
            </a:endParaRP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FFFFFF"/>
                </a:solidFill>
                <a:latin typeface="Arial"/>
                <a:ea typeface="ＭＳ Ｐゴシック"/>
                <a:cs typeface="Arial"/>
              </a:rPr>
              <a:t>what is the target found in the radio and optical images?</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dirty="0">
              <a:solidFill>
                <a:srgbClr val="FFFFFF"/>
              </a:solidFill>
              <a:latin typeface="Arial"/>
              <a:ea typeface="ＭＳ Ｐゴシック"/>
              <a:cs typeface="Arial"/>
            </a:endParaRP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FFFFFF"/>
                </a:solidFill>
                <a:latin typeface="Arial"/>
                <a:ea typeface="ＭＳ Ｐゴシック"/>
                <a:cs typeface="Arial"/>
              </a:rPr>
              <a:t>blueprint of TXS accelerator still evolving</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dirty="0">
              <a:solidFill>
                <a:srgbClr val="FFFFFF"/>
              </a:solidFill>
              <a:latin typeface="Arial"/>
              <a:ea typeface="ＭＳ Ｐゴシック"/>
              <a:cs typeface="Arial"/>
            </a:endParaRP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is cosmic ray origin really connected to blazars or do </a:t>
            </a:r>
            <a:r>
              <a:rPr lang="en-US" sz="2800" dirty="0">
                <a:solidFill>
                  <a:srgbClr val="FFFFFF"/>
                </a:solidFill>
                <a:latin typeface="Arial"/>
                <a:ea typeface="ＭＳ Ｐゴシック"/>
                <a:cs typeface="Arial"/>
              </a:rPr>
              <a:t>other sources also turn into TXS-type neutrino beam dumps?</a:t>
            </a:r>
          </a:p>
          <a:p>
            <a:pPr marR="0" lvl="0" defTabSz="457200" rtl="0" eaLnBrk="1" fontAlgn="auto" latinLnBrk="0" hangingPunct="1">
              <a:lnSpc>
                <a:spcPct val="100000"/>
              </a:lnSpc>
              <a:spcBef>
                <a:spcPts val="0"/>
              </a:spcBef>
              <a:spcAft>
                <a:spcPts val="0"/>
              </a:spcAft>
              <a:buClrTx/>
              <a:buSzTx/>
              <a:tabLst/>
              <a:defRPr/>
            </a:pPr>
            <a:endParaRPr lang="en-US" sz="2800" dirty="0">
              <a:solidFill>
                <a:srgbClr val="FFFFFF"/>
              </a:solidFill>
              <a:latin typeface="Arial"/>
              <a:ea typeface="ＭＳ Ｐゴシック"/>
              <a:cs typeface="Arial"/>
            </a:endParaRP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srgbClr val="FFFFFF"/>
                </a:solidFill>
                <a:effectLst/>
                <a:uLnTx/>
                <a:uFillTx/>
                <a:latin typeface="Arial"/>
                <a:ea typeface="ＭＳ Ｐゴシック"/>
                <a:cs typeface="Arial"/>
              </a:rPr>
              <a:t>multimessenger</a:t>
            </a:r>
            <a:r>
              <a:rPr kumimoji="0" lang="en-US" sz="2800" b="0" i="0" u="none" strike="noStrike" kern="1200" cap="none" spc="0" normalizeH="0" baseline="0" noProof="0" dirty="0">
                <a:ln>
                  <a:noFill/>
                </a:ln>
                <a:solidFill>
                  <a:srgbClr val="FFFFFF"/>
                </a:solidFill>
                <a:effectLst/>
                <a:uLnTx/>
                <a:uFillTx/>
                <a:latin typeface="Arial"/>
                <a:ea typeface="ＭＳ Ｐゴシック"/>
                <a:cs typeface="Arial"/>
              </a:rPr>
              <a:t> astronomy is “subtle but not </a:t>
            </a:r>
            <a:r>
              <a:rPr lang="en-US" sz="2800" dirty="0">
                <a:solidFill>
                  <a:srgbClr val="FFFFFF"/>
                </a:solidFill>
                <a:latin typeface="Arial"/>
                <a:ea typeface="ＭＳ Ｐゴシック"/>
                <a:cs typeface="Arial"/>
              </a:rPr>
              <a:t>malicious”</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dirty="0">
              <a:solidFill>
                <a:srgbClr val="FFFFFF"/>
              </a:solidFill>
              <a:latin typeface="Arial"/>
              <a:ea typeface="ＭＳ Ｐゴシック"/>
              <a:cs typeface="Arial"/>
            </a:endParaRP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FFFFFF"/>
                </a:solidFill>
                <a:latin typeface="Arial"/>
                <a:ea typeface="ＭＳ Ｐゴシック"/>
                <a:cs typeface="Arial"/>
              </a:rPr>
              <a:t>some other intriguing events:190730, 191001, 200107…</a:t>
            </a:r>
          </a:p>
          <a:p>
            <a:pPr marR="0" lvl="0" defTabSz="457200" rtl="0" eaLnBrk="1" fontAlgn="auto" latinLnBrk="0" hangingPunct="1">
              <a:lnSpc>
                <a:spcPct val="100000"/>
              </a:lnSpc>
              <a:spcBef>
                <a:spcPts val="0"/>
              </a:spcBef>
              <a:spcAft>
                <a:spcPts val="0"/>
              </a:spcAft>
              <a:buClrTx/>
              <a:buSzTx/>
              <a:tabLst/>
              <a:defRPr/>
            </a:pPr>
            <a:r>
              <a:rPr lang="en-US" sz="2800" dirty="0">
                <a:solidFill>
                  <a:srgbClr val="FFFFFF"/>
                </a:solidFill>
                <a:latin typeface="Arial"/>
                <a:ea typeface="ＭＳ Ｐゴシック"/>
                <a:cs typeface="Arial"/>
              </a:rPr>
              <a:t> </a:t>
            </a:r>
          </a:p>
        </p:txBody>
      </p:sp>
    </p:spTree>
    <p:extLst>
      <p:ext uri="{BB962C8B-B14F-4D97-AF65-F5344CB8AC3E}">
        <p14:creationId xmlns:p14="http://schemas.microsoft.com/office/powerpoint/2010/main" val="175831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6E80B4-5CE7-0D41-BB17-A109F4E0636B}"/>
              </a:ext>
            </a:extLst>
          </p:cNvPr>
          <p:cNvPicPr>
            <a:picLocks noChangeAspect="1"/>
          </p:cNvPicPr>
          <p:nvPr/>
        </p:nvPicPr>
        <p:blipFill>
          <a:blip r:embed="rId3"/>
          <a:stretch>
            <a:fillRect/>
          </a:stretch>
        </p:blipFill>
        <p:spPr>
          <a:xfrm>
            <a:off x="132888" y="408557"/>
            <a:ext cx="4386586" cy="3103716"/>
          </a:xfrm>
          <a:prstGeom prst="rect">
            <a:avLst/>
          </a:prstGeom>
        </p:spPr>
      </p:pic>
      <p:pic>
        <p:nvPicPr>
          <p:cNvPr id="7" name="Picture 6">
            <a:extLst>
              <a:ext uri="{FF2B5EF4-FFF2-40B4-BE49-F238E27FC236}">
                <a16:creationId xmlns:a16="http://schemas.microsoft.com/office/drawing/2014/main" id="{B13DECEB-41B3-C549-9286-EE31EB8F130D}"/>
              </a:ext>
            </a:extLst>
          </p:cNvPr>
          <p:cNvPicPr>
            <a:picLocks noChangeAspect="1"/>
          </p:cNvPicPr>
          <p:nvPr/>
        </p:nvPicPr>
        <p:blipFill>
          <a:blip r:embed="rId4"/>
          <a:stretch>
            <a:fillRect/>
          </a:stretch>
        </p:blipFill>
        <p:spPr>
          <a:xfrm>
            <a:off x="3765741" y="3844094"/>
            <a:ext cx="5099964" cy="2715731"/>
          </a:xfrm>
          <a:prstGeom prst="rect">
            <a:avLst/>
          </a:prstGeom>
        </p:spPr>
      </p:pic>
      <p:pic>
        <p:nvPicPr>
          <p:cNvPr id="9" name="Picture 8">
            <a:extLst>
              <a:ext uri="{FF2B5EF4-FFF2-40B4-BE49-F238E27FC236}">
                <a16:creationId xmlns:a16="http://schemas.microsoft.com/office/drawing/2014/main" id="{DE2A14CD-9E51-4F4F-A510-2F35D776E220}"/>
              </a:ext>
            </a:extLst>
          </p:cNvPr>
          <p:cNvPicPr>
            <a:picLocks noChangeAspect="1"/>
          </p:cNvPicPr>
          <p:nvPr/>
        </p:nvPicPr>
        <p:blipFill>
          <a:blip r:embed="rId5"/>
          <a:stretch>
            <a:fillRect/>
          </a:stretch>
        </p:blipFill>
        <p:spPr>
          <a:xfrm>
            <a:off x="4383731" y="89452"/>
            <a:ext cx="4518922" cy="3382586"/>
          </a:xfrm>
          <a:prstGeom prst="rect">
            <a:avLst/>
          </a:prstGeom>
          <a:ln w="76200">
            <a:solidFill>
              <a:schemeClr val="tx1"/>
            </a:solidFill>
          </a:ln>
        </p:spPr>
      </p:pic>
      <p:sp>
        <p:nvSpPr>
          <p:cNvPr id="12" name="TextBox 11">
            <a:extLst>
              <a:ext uri="{FF2B5EF4-FFF2-40B4-BE49-F238E27FC236}">
                <a16:creationId xmlns:a16="http://schemas.microsoft.com/office/drawing/2014/main" id="{241E1F32-64DC-704C-A19B-075E7D1CF3B6}"/>
              </a:ext>
            </a:extLst>
          </p:cNvPr>
          <p:cNvSpPr txBox="1"/>
          <p:nvPr/>
        </p:nvSpPr>
        <p:spPr>
          <a:xfrm>
            <a:off x="278295" y="4224649"/>
            <a:ext cx="3299791" cy="1815882"/>
          </a:xfrm>
          <a:prstGeom prst="rect">
            <a:avLst/>
          </a:prstGeom>
          <a:solidFill>
            <a:schemeClr val="tx1">
              <a:lumMod val="7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a:ea typeface="+mn-ea"/>
                <a:cs typeface="+mn-cs"/>
              </a:rPr>
              <a:t>IC 190730: 300 </a:t>
            </a:r>
            <a:r>
              <a:rPr kumimoji="0" lang="en-US" sz="2800" b="0" i="0" u="none" strike="noStrike" kern="1200" cap="none" spc="0" normalizeH="0" baseline="0" noProof="0" dirty="0" err="1">
                <a:ln>
                  <a:noFill/>
                </a:ln>
                <a:solidFill>
                  <a:srgbClr val="000000"/>
                </a:solidFill>
                <a:effectLst/>
                <a:uLnTx/>
                <a:uFillTx/>
                <a:latin typeface="Calibri"/>
                <a:ea typeface="+mn-ea"/>
                <a:cs typeface="+mn-cs"/>
              </a:rPr>
              <a:t>TeV</a:t>
            </a:r>
            <a:endParaRPr kumimoji="0" lang="en-US" sz="2800" b="0" i="0" u="none" strike="noStrike" kern="1200" cap="none" spc="0" normalizeH="0" baseline="0" noProof="0" dirty="0">
              <a:ln>
                <a:noFill/>
              </a:ln>
              <a:solidFill>
                <a:srgbClr val="000000"/>
              </a:solidFill>
              <a:effectLst/>
              <a:uLnTx/>
              <a:uFillTx/>
              <a:latin typeface="Calibri"/>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a:ea typeface="+mn-ea"/>
                <a:cs typeface="+mn-cs"/>
              </a:rPr>
              <a:t>coincident with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a:ea typeface="+mn-ea"/>
                <a:cs typeface="+mn-cs"/>
              </a:rPr>
              <a:t>      PKS 1502+106</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000000"/>
                </a:solidFill>
                <a:latin typeface="Calibri"/>
              </a:rPr>
              <a:t>radio burst</a:t>
            </a:r>
            <a:endParaRPr kumimoji="0" lang="en-US" sz="2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841536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573140-04B9-2048-9E67-042AE3A93161}"/>
              </a:ext>
            </a:extLst>
          </p:cNvPr>
          <p:cNvPicPr>
            <a:picLocks noChangeAspect="1"/>
          </p:cNvPicPr>
          <p:nvPr/>
        </p:nvPicPr>
        <p:blipFill>
          <a:blip r:embed="rId2"/>
          <a:stretch>
            <a:fillRect/>
          </a:stretch>
        </p:blipFill>
        <p:spPr>
          <a:xfrm>
            <a:off x="715935" y="3591560"/>
            <a:ext cx="7789286" cy="3179644"/>
          </a:xfrm>
          <a:prstGeom prst="rect">
            <a:avLst/>
          </a:prstGeom>
        </p:spPr>
      </p:pic>
      <p:sp>
        <p:nvSpPr>
          <p:cNvPr id="3" name="TextBox 2">
            <a:extLst>
              <a:ext uri="{FF2B5EF4-FFF2-40B4-BE49-F238E27FC236}">
                <a16:creationId xmlns:a16="http://schemas.microsoft.com/office/drawing/2014/main" id="{CE89D4A3-E971-9F48-8A8D-6FB6A81A102F}"/>
              </a:ext>
            </a:extLst>
          </p:cNvPr>
          <p:cNvSpPr txBox="1"/>
          <p:nvPr/>
        </p:nvSpPr>
        <p:spPr>
          <a:xfrm>
            <a:off x="965136" y="181175"/>
            <a:ext cx="7358105" cy="830997"/>
          </a:xfrm>
          <a:prstGeom prst="rect">
            <a:avLst/>
          </a:prstGeom>
          <a:solidFill>
            <a:schemeClr val="tx1">
              <a:lumMod val="75000"/>
            </a:schemeClr>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two highest energy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IceCube</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alerts are coincident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radio flares  </a:t>
            </a:r>
          </a:p>
        </p:txBody>
      </p:sp>
      <p:sp>
        <p:nvSpPr>
          <p:cNvPr id="8" name="TextBox 7">
            <a:extLst>
              <a:ext uri="{FF2B5EF4-FFF2-40B4-BE49-F238E27FC236}">
                <a16:creationId xmlns:a16="http://schemas.microsoft.com/office/drawing/2014/main" id="{01258C42-F07C-004C-ADBF-4A6E74389F53}"/>
              </a:ext>
            </a:extLst>
          </p:cNvPr>
          <p:cNvSpPr txBox="1"/>
          <p:nvPr/>
        </p:nvSpPr>
        <p:spPr>
          <a:xfrm>
            <a:off x="5154804" y="698020"/>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AD424F56-A89F-C94A-8641-C5182D8DD144}"/>
              </a:ext>
            </a:extLst>
          </p:cNvPr>
          <p:cNvSpPr txBox="1"/>
          <p:nvPr/>
        </p:nvSpPr>
        <p:spPr>
          <a:xfrm>
            <a:off x="3251719" y="4528772"/>
            <a:ext cx="1903085" cy="400110"/>
          </a:xfrm>
          <a:prstGeom prst="rect">
            <a:avLst/>
          </a:prstGeom>
          <a:noFill/>
        </p:spPr>
        <p:txBody>
          <a:bodyPr wrap="none" rtlCol="0">
            <a:spAutoFit/>
          </a:bodyPr>
          <a:lstStyle/>
          <a:p>
            <a:pPr lvl="0"/>
            <a:r>
              <a:rPr lang="en-US" sz="2000" dirty="0">
                <a:solidFill>
                  <a:srgbClr val="000000"/>
                </a:solidFill>
                <a:latin typeface="Arial" panose="020B0604020202020204" pitchFamily="34" charset="0"/>
                <a:cs typeface="Arial" panose="020B0604020202020204" pitchFamily="34" charset="0"/>
              </a:rPr>
              <a:t>TXS 0506+056</a:t>
            </a:r>
          </a:p>
        </p:txBody>
      </p:sp>
      <p:pic>
        <p:nvPicPr>
          <p:cNvPr id="12" name="Picture 11">
            <a:extLst>
              <a:ext uri="{FF2B5EF4-FFF2-40B4-BE49-F238E27FC236}">
                <a16:creationId xmlns:a16="http://schemas.microsoft.com/office/drawing/2014/main" id="{02DC8E90-9099-8C4B-BE36-0D66EEFDA42B}"/>
              </a:ext>
            </a:extLst>
          </p:cNvPr>
          <p:cNvPicPr>
            <a:picLocks noChangeAspect="1"/>
          </p:cNvPicPr>
          <p:nvPr/>
        </p:nvPicPr>
        <p:blipFill>
          <a:blip r:embed="rId3"/>
          <a:stretch>
            <a:fillRect/>
          </a:stretch>
        </p:blipFill>
        <p:spPr>
          <a:xfrm>
            <a:off x="994011" y="1113757"/>
            <a:ext cx="7233134" cy="2355975"/>
          </a:xfrm>
          <a:prstGeom prst="rect">
            <a:avLst/>
          </a:prstGeom>
        </p:spPr>
      </p:pic>
      <p:sp>
        <p:nvSpPr>
          <p:cNvPr id="9" name="TextBox 8">
            <a:extLst>
              <a:ext uri="{FF2B5EF4-FFF2-40B4-BE49-F238E27FC236}">
                <a16:creationId xmlns:a16="http://schemas.microsoft.com/office/drawing/2014/main" id="{1EDAD554-7660-E042-8319-98DB54A582E1}"/>
              </a:ext>
            </a:extLst>
          </p:cNvPr>
          <p:cNvSpPr txBox="1"/>
          <p:nvPr/>
        </p:nvSpPr>
        <p:spPr>
          <a:xfrm>
            <a:off x="3160288" y="1891634"/>
            <a:ext cx="1917513" cy="400110"/>
          </a:xfrm>
          <a:prstGeom prst="rect">
            <a:avLst/>
          </a:prstGeom>
          <a:noFill/>
        </p:spPr>
        <p:txBody>
          <a:bodyPr wrap="none" rtlCol="0">
            <a:spAutoFit/>
          </a:bodyPr>
          <a:lstStyle/>
          <a:p>
            <a:r>
              <a:rPr lang="en-US" sz="2000" dirty="0">
                <a:solidFill>
                  <a:schemeClr val="bg2"/>
                </a:solidFill>
                <a:latin typeface="Arial" panose="020B0604020202020204" pitchFamily="34" charset="0"/>
                <a:cs typeface="Arial" panose="020B0604020202020204" pitchFamily="34" charset="0"/>
              </a:rPr>
              <a:t>PKS 1502+106</a:t>
            </a:r>
          </a:p>
        </p:txBody>
      </p:sp>
      <p:sp>
        <p:nvSpPr>
          <p:cNvPr id="13" name="TextBox 12">
            <a:extLst>
              <a:ext uri="{FF2B5EF4-FFF2-40B4-BE49-F238E27FC236}">
                <a16:creationId xmlns:a16="http://schemas.microsoft.com/office/drawing/2014/main" id="{5351C10E-FC27-FB4E-A3DE-620F9A2665C1}"/>
              </a:ext>
            </a:extLst>
          </p:cNvPr>
          <p:cNvSpPr txBox="1"/>
          <p:nvPr/>
        </p:nvSpPr>
        <p:spPr>
          <a:xfrm>
            <a:off x="4302494" y="1077828"/>
            <a:ext cx="1017792" cy="317836"/>
          </a:xfrm>
          <a:prstGeom prst="rect">
            <a:avLst/>
          </a:prstGeom>
          <a:solidFill>
            <a:schemeClr val="tx1"/>
          </a:solidFill>
        </p:spPr>
        <p:txBody>
          <a:bodyPr wrap="square" rtlCol="0">
            <a:spAutoFit/>
          </a:bodyPr>
          <a:lstStyle/>
          <a:p>
            <a:endParaRPr lang="en-US" dirty="0"/>
          </a:p>
        </p:txBody>
      </p:sp>
      <p:cxnSp>
        <p:nvCxnSpPr>
          <p:cNvPr id="15" name="Straight Connector 14">
            <a:extLst>
              <a:ext uri="{FF2B5EF4-FFF2-40B4-BE49-F238E27FC236}">
                <a16:creationId xmlns:a16="http://schemas.microsoft.com/office/drawing/2014/main" id="{4A419CAC-E89B-5344-8EAE-17981CF39841}"/>
              </a:ext>
            </a:extLst>
          </p:cNvPr>
          <p:cNvCxnSpPr/>
          <p:nvPr/>
        </p:nvCxnSpPr>
        <p:spPr bwMode="auto">
          <a:xfrm>
            <a:off x="7161196" y="3830855"/>
            <a:ext cx="0" cy="2800951"/>
          </a:xfrm>
          <a:prstGeom prst="line">
            <a:avLst/>
          </a:prstGeom>
          <a:solidFill>
            <a:schemeClr val="accent1"/>
          </a:solidFill>
          <a:ln w="3810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8939773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54B735-7207-BD4B-8836-F0BB89BE2B9B}"/>
              </a:ext>
            </a:extLst>
          </p:cNvPr>
          <p:cNvPicPr>
            <a:picLocks noChangeAspect="1"/>
          </p:cNvPicPr>
          <p:nvPr/>
        </p:nvPicPr>
        <p:blipFill>
          <a:blip r:embed="rId2"/>
          <a:stretch>
            <a:fillRect/>
          </a:stretch>
        </p:blipFill>
        <p:spPr>
          <a:xfrm>
            <a:off x="0" y="-877078"/>
            <a:ext cx="9115043" cy="5124995"/>
          </a:xfrm>
          <a:prstGeom prst="rect">
            <a:avLst/>
          </a:prstGeom>
        </p:spPr>
      </p:pic>
      <p:pic>
        <p:nvPicPr>
          <p:cNvPr id="3" name="Picture 2">
            <a:extLst>
              <a:ext uri="{FF2B5EF4-FFF2-40B4-BE49-F238E27FC236}">
                <a16:creationId xmlns:a16="http://schemas.microsoft.com/office/drawing/2014/main" id="{15D972B1-F185-4943-9A34-12151C26C215}"/>
              </a:ext>
            </a:extLst>
          </p:cNvPr>
          <p:cNvPicPr>
            <a:picLocks noChangeAspect="1"/>
          </p:cNvPicPr>
          <p:nvPr/>
        </p:nvPicPr>
        <p:blipFill>
          <a:blip r:embed="rId3"/>
          <a:stretch>
            <a:fillRect/>
          </a:stretch>
        </p:blipFill>
        <p:spPr>
          <a:xfrm>
            <a:off x="-8366" y="2286185"/>
            <a:ext cx="9131774" cy="4921157"/>
          </a:xfrm>
          <a:prstGeom prst="rect">
            <a:avLst/>
          </a:prstGeom>
          <a:effectLst>
            <a:softEdge rad="177800"/>
          </a:effectLst>
        </p:spPr>
      </p:pic>
      <p:sp>
        <p:nvSpPr>
          <p:cNvPr id="4" name="TextBox 3">
            <a:extLst>
              <a:ext uri="{FF2B5EF4-FFF2-40B4-BE49-F238E27FC236}">
                <a16:creationId xmlns:a16="http://schemas.microsoft.com/office/drawing/2014/main" id="{97C58526-25A7-4248-A2CC-68A05EC9B361}"/>
              </a:ext>
            </a:extLst>
          </p:cNvPr>
          <p:cNvSpPr txBox="1"/>
          <p:nvPr/>
        </p:nvSpPr>
        <p:spPr>
          <a:xfrm>
            <a:off x="5768194" y="1564196"/>
            <a:ext cx="3233065" cy="707886"/>
          </a:xfrm>
          <a:prstGeom prst="rect">
            <a:avLst/>
          </a:prstGeom>
          <a:noFill/>
        </p:spPr>
        <p:txBody>
          <a:bodyPr wrap="none" rtlCol="0">
            <a:spAutoFit/>
          </a:bodyPr>
          <a:lstStyle/>
          <a:p>
            <a:r>
              <a:rPr lang="en-US" sz="2000" dirty="0"/>
              <a:t>IC191001 in coincidence with</a:t>
            </a:r>
          </a:p>
          <a:p>
            <a:r>
              <a:rPr lang="en-US" sz="2000" dirty="0"/>
              <a:t>the tidal disruption of a star?</a:t>
            </a:r>
          </a:p>
        </p:txBody>
      </p:sp>
      <p:sp>
        <p:nvSpPr>
          <p:cNvPr id="5" name="TextBox 4">
            <a:extLst>
              <a:ext uri="{FF2B5EF4-FFF2-40B4-BE49-F238E27FC236}">
                <a16:creationId xmlns:a16="http://schemas.microsoft.com/office/drawing/2014/main" id="{FB66472D-30D1-8243-89E4-5A0521FDD250}"/>
              </a:ext>
            </a:extLst>
          </p:cNvPr>
          <p:cNvSpPr txBox="1"/>
          <p:nvPr/>
        </p:nvSpPr>
        <p:spPr>
          <a:xfrm>
            <a:off x="221381" y="2521819"/>
            <a:ext cx="7049046" cy="400110"/>
          </a:xfrm>
          <a:prstGeom prst="rect">
            <a:avLst/>
          </a:prstGeom>
          <a:solidFill>
            <a:schemeClr val="tx1"/>
          </a:solidFill>
        </p:spPr>
        <p:txBody>
          <a:bodyPr wrap="none" rtlCol="0">
            <a:spAutoFit/>
          </a:bodyPr>
          <a:lstStyle/>
          <a:p>
            <a:r>
              <a:rPr lang="en-US" sz="2000" dirty="0">
                <a:solidFill>
                  <a:schemeClr val="bg2"/>
                </a:solidFill>
              </a:rPr>
              <a:t>IC191001 </a:t>
            </a:r>
            <a:r>
              <a:rPr lang="en-US" sz="2000" dirty="0">
                <a:solidFill>
                  <a:schemeClr val="bg2"/>
                </a:solidFill>
                <a:latin typeface="Arial" panose="020B0604020202020204" pitchFamily="34" charset="0"/>
                <a:cs typeface="Arial" panose="020B0604020202020204" pitchFamily="34" charset="0"/>
              </a:rPr>
              <a:t>close to luminous TDE of the Zwicky Transit Factory</a:t>
            </a:r>
          </a:p>
        </p:txBody>
      </p:sp>
    </p:spTree>
    <p:extLst>
      <p:ext uri="{BB962C8B-B14F-4D97-AF65-F5344CB8AC3E}">
        <p14:creationId xmlns:p14="http://schemas.microsoft.com/office/powerpoint/2010/main" val="1575907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F37F3C-2CB0-5A4E-9A97-6C7E2E716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785"/>
            <a:ext cx="9124986" cy="5319869"/>
          </a:xfrm>
          <a:prstGeom prst="rect">
            <a:avLst/>
          </a:prstGeom>
        </p:spPr>
      </p:pic>
      <p:sp>
        <p:nvSpPr>
          <p:cNvPr id="3" name="TextBox 2">
            <a:extLst>
              <a:ext uri="{FF2B5EF4-FFF2-40B4-BE49-F238E27FC236}">
                <a16:creationId xmlns:a16="http://schemas.microsoft.com/office/drawing/2014/main" id="{5F382123-D9DF-0A40-B6D1-33A68B645A9F}"/>
              </a:ext>
            </a:extLst>
          </p:cNvPr>
          <p:cNvSpPr txBox="1"/>
          <p:nvPr/>
        </p:nvSpPr>
        <p:spPr>
          <a:xfrm>
            <a:off x="666233" y="5241519"/>
            <a:ext cx="7792519" cy="1754326"/>
          </a:xfrm>
          <a:prstGeom prst="rect">
            <a:avLst/>
          </a:prstGeom>
          <a:noFill/>
        </p:spPr>
        <p:txBody>
          <a:bodyPr wrap="none" rtlCol="0">
            <a:spAutoFit/>
          </a:bodyPr>
          <a:lstStyle/>
          <a:p>
            <a:pPr algn="ctr"/>
            <a:r>
              <a:rPr lang="en-US" sz="2800" dirty="0">
                <a:latin typeface="Arial" panose="020B0604020202020204" pitchFamily="34" charset="0"/>
                <a:cs typeface="Arial" panose="020B0604020202020204" pitchFamily="34" charset="0"/>
              </a:rPr>
              <a:t>next attraction: gravitational waves + neutrinos?</a:t>
            </a:r>
          </a:p>
          <a:p>
            <a:pPr algn="ctr"/>
            <a:endParaRPr lang="en-US" sz="2800" dirty="0">
              <a:latin typeface="Arial" panose="020B0604020202020204" pitchFamily="34" charset="0"/>
              <a:cs typeface="Arial" panose="020B0604020202020204" pitchFamily="34" charset="0"/>
            </a:endParaRPr>
          </a:p>
          <a:p>
            <a:pPr algn="ctr"/>
            <a:r>
              <a:rPr lang="en-US" sz="2400" dirty="0">
                <a:solidFill>
                  <a:srgbClr val="FFFFFF"/>
                </a:solidFill>
                <a:latin typeface="Arial" pitchFamily="34" charset="0"/>
                <a:ea typeface="ＭＳ Ｐゴシック" pitchFamily="34" charset="-128"/>
                <a:cs typeface="ＭＳ Ｐゴシック" charset="0"/>
              </a:rPr>
              <a:t>(August 17, 2017 neutron star merger: jet not aligned) </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546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93137" y="0"/>
            <a:ext cx="181094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43" name="Text Box 3"/>
          <p:cNvSpPr txBox="1">
            <a:spLocks noChangeArrowheads="1"/>
          </p:cNvSpPr>
          <p:nvPr/>
        </p:nvSpPr>
        <p:spPr bwMode="auto">
          <a:xfrm>
            <a:off x="1823969" y="586135"/>
            <a:ext cx="7641582"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Neutrinos in the Era of </a:t>
            </a: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Multimessenger</a:t>
            </a: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Astronomy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francis</a:t>
            </a: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halzen</a:t>
            </a: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cosmic neutrinos: many independent observations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muon neutrinos through the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starting neutrinos: all flavors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the first high-energy cosmic ray accelerator: 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rotating supermassive black hole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endParaRPr>
          </a:p>
          <a:p>
            <a:pPr marL="342900" lvl="0" indent="-342900" defTabSz="914400" eaLnBrk="1" fontAlgn="base" hangingPunct="1">
              <a:spcBef>
                <a:spcPct val="0"/>
              </a:spcBef>
              <a:spcAft>
                <a:spcPct val="0"/>
              </a:spcAft>
              <a:buFont typeface="Arial" panose="020B0604020202020204" pitchFamily="34" charset="0"/>
              <a:buChar char="•"/>
              <a:defRPr/>
            </a:pPr>
            <a:r>
              <a:rPr lang="en-US" sz="2400" dirty="0">
                <a:solidFill>
                  <a:srgbClr val="FFFFFF"/>
                </a:solidFill>
                <a:cs typeface="ＭＳ Ｐゴシック" charset="0"/>
              </a:rPr>
              <a:t>from discovery to astronomy: next-generation</a:t>
            </a:r>
          </a:p>
          <a:p>
            <a:pPr lvl="0" defTabSz="914400" eaLnBrk="1" fontAlgn="base" hangingPunct="1">
              <a:spcBef>
                <a:spcPct val="0"/>
              </a:spcBef>
              <a:spcAft>
                <a:spcPct val="0"/>
              </a:spcAft>
              <a:defRPr/>
            </a:pPr>
            <a:r>
              <a:rPr lang="en-US" sz="2400" dirty="0">
                <a:solidFill>
                  <a:srgbClr val="FFFFFF"/>
                </a:solidFill>
                <a:cs typeface="ＭＳ Ｐゴシック" charset="0"/>
              </a:rPr>
              <a:t>    instruments: x 5~10 (</a:t>
            </a:r>
            <a:r>
              <a:rPr lang="en-US" sz="2400" dirty="0" err="1">
                <a:solidFill>
                  <a:srgbClr val="FFFFFF"/>
                </a:solidFill>
                <a:cs typeface="ＭＳ Ｐゴシック" charset="0"/>
              </a:rPr>
              <a:t>PeV</a:t>
            </a:r>
            <a:r>
              <a:rPr lang="en-US" sz="2400" dirty="0">
                <a:solidFill>
                  <a:srgbClr val="FFFFFF"/>
                </a:solidFill>
                <a:cs typeface="ＭＳ Ｐゴシック" charset="0"/>
              </a:rPr>
              <a:t>) and x100 (</a:t>
            </a:r>
            <a:r>
              <a:rPr lang="en-US" sz="2400" dirty="0" err="1">
                <a:solidFill>
                  <a:srgbClr val="FFFFFF"/>
                </a:solidFill>
                <a:cs typeface="ＭＳ Ｐゴシック" charset="0"/>
              </a:rPr>
              <a:t>EeV</a:t>
            </a:r>
            <a:r>
              <a:rPr lang="en-US" sz="2400" dirty="0">
                <a:solidFill>
                  <a:srgbClr val="FFFFFF"/>
                </a:solidFill>
                <a:cs typeface="ＭＳ Ｐゴシック"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also, a beam for </a:t>
            </a:r>
            <a:r>
              <a:rPr kumimoji="0" lang="en-US" sz="2400" b="0" i="0" u="none" strike="noStrike" kern="1200" cap="none" spc="0" normalizeH="0" baseline="0" noProof="0" dirty="0" err="1">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PeV</a:t>
            </a:r>
            <a:r>
              <a:rPr kumimoji="0" lang="en-US" sz="2400" b="0" i="0" u="none" strike="noStrike" kern="1200" cap="none" spc="0" normalizeH="0" baseline="0" noProof="0" dirty="0">
                <a:ln>
                  <a:noFill/>
                </a:ln>
                <a:solidFill>
                  <a:srgbClr val="000000">
                    <a:lumMod val="75000"/>
                    <a:lumOff val="25000"/>
                  </a:srgbClr>
                </a:solidFill>
                <a:effectLst/>
                <a:uLnTx/>
                <a:uFillTx/>
                <a:latin typeface="Arial" pitchFamily="34" charset="0"/>
                <a:ea typeface="ＭＳ Ｐゴシック" pitchFamily="34" charset="-128"/>
                <a:cs typeface="ＭＳ Ｐゴシック" charset="0"/>
              </a:rPr>
              <a:t> neutrino physics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p>
        </p:txBody>
      </p:sp>
      <p:sp>
        <p:nvSpPr>
          <p:cNvPr id="522244" name="Text Box 4"/>
          <p:cNvSpPr txBox="1">
            <a:spLocks noChangeArrowheads="1"/>
          </p:cNvSpPr>
          <p:nvPr/>
        </p:nvSpPr>
        <p:spPr bwMode="auto">
          <a:xfrm>
            <a:off x="6677296" y="6261100"/>
            <a:ext cx="21387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201645361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a:t>
            </a:r>
          </a:p>
        </p:txBody>
      </p:sp>
      <p:sp>
        <p:nvSpPr>
          <p:cNvPr id="8" name="Content Placeholder 7"/>
          <p:cNvSpPr>
            <a:spLocks noGrp="1"/>
          </p:cNvSpPr>
          <p:nvPr>
            <p:ph idx="1"/>
          </p:nvPr>
        </p:nvSpPr>
        <p:spPr/>
        <p:txBody>
          <a:bodyPr/>
          <a:lstStyle/>
          <a:p>
            <a:endParaRPr lang="en-US"/>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I. Taboada | Georgia Inst. of Tech.</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1B0098-7C94-C043-A9F2-A1987B33F6B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Image 3" descr="antares_pu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96"/>
            <a:ext cx="9158840" cy="6855404"/>
          </a:xfrm>
          <a:prstGeom prst="rect">
            <a:avLst/>
          </a:prstGeom>
        </p:spPr>
      </p:pic>
      <p:grpSp>
        <p:nvGrpSpPr>
          <p:cNvPr id="10" name="Group 20"/>
          <p:cNvGrpSpPr>
            <a:grpSpLocks/>
          </p:cNvGrpSpPr>
          <p:nvPr/>
        </p:nvGrpSpPr>
        <p:grpSpPr bwMode="auto">
          <a:xfrm>
            <a:off x="971550" y="5705474"/>
            <a:ext cx="1289050" cy="628650"/>
            <a:chOff x="521" y="3702"/>
            <a:chExt cx="812" cy="396"/>
          </a:xfrm>
        </p:grpSpPr>
        <p:sp>
          <p:nvSpPr>
            <p:cNvPr id="11" name="Line 6"/>
            <p:cNvSpPr>
              <a:spLocks noChangeShapeType="1"/>
            </p:cNvSpPr>
            <p:nvPr/>
          </p:nvSpPr>
          <p:spPr bwMode="auto">
            <a:xfrm>
              <a:off x="567" y="3702"/>
              <a:ext cx="766" cy="161"/>
            </a:xfrm>
            <a:prstGeom prst="line">
              <a:avLst/>
            </a:prstGeom>
            <a:noFill/>
            <a:ln w="12700">
              <a:solidFill>
                <a:schemeClr val="bg1"/>
              </a:solidFill>
              <a:round/>
              <a:headEnd type="triangle" w="med" len="med"/>
              <a:tailEnd type="triangle" w="med" len="me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 Box 7"/>
            <p:cNvSpPr txBox="1">
              <a:spLocks noChangeArrowheads="1"/>
            </p:cNvSpPr>
            <p:nvPr/>
          </p:nvSpPr>
          <p:spPr bwMode="auto">
            <a:xfrm>
              <a:off x="521" y="3838"/>
              <a:ext cx="466" cy="260"/>
            </a:xfrm>
            <a:prstGeom prst="rect">
              <a:avLst/>
            </a:prstGeom>
            <a:noFill/>
            <a:ln w="9525">
              <a:noFill/>
              <a:miter lim="800000"/>
              <a:headEnd/>
              <a:tailEnd/>
            </a:ln>
            <a:effectLst/>
          </p:spPr>
          <p:txBody>
            <a:bodyPr wrap="non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70 m</a:t>
              </a:r>
            </a:p>
          </p:txBody>
        </p:sp>
      </p:grpSp>
      <p:grpSp>
        <p:nvGrpSpPr>
          <p:cNvPr id="13" name="Group 18"/>
          <p:cNvGrpSpPr>
            <a:grpSpLocks/>
          </p:cNvGrpSpPr>
          <p:nvPr/>
        </p:nvGrpSpPr>
        <p:grpSpPr bwMode="auto">
          <a:xfrm>
            <a:off x="6372221" y="1425578"/>
            <a:ext cx="1055687" cy="4522788"/>
            <a:chOff x="4014" y="1162"/>
            <a:chExt cx="665" cy="2540"/>
          </a:xfrm>
        </p:grpSpPr>
        <p:sp>
          <p:nvSpPr>
            <p:cNvPr id="14" name="Text Box 9"/>
            <p:cNvSpPr txBox="1">
              <a:spLocks noChangeArrowheads="1"/>
            </p:cNvSpPr>
            <p:nvPr/>
          </p:nvSpPr>
          <p:spPr bwMode="auto">
            <a:xfrm>
              <a:off x="4128" y="2207"/>
              <a:ext cx="551" cy="262"/>
            </a:xfrm>
            <a:prstGeom prst="rect">
              <a:avLst/>
            </a:prstGeom>
            <a:noFill/>
            <a:ln w="9525">
              <a:noFill/>
              <a:miter lim="800000"/>
              <a:headEnd/>
              <a:tailEnd/>
            </a:ln>
            <a:effectLst/>
          </p:spPr>
          <p:txBody>
            <a:bodyPr wrap="none">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fr-FR" altLang="fr-FR" sz="21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4</a:t>
              </a:r>
              <a:r>
                <a:rPr kumimoji="0" lang="en-US" altLang="fr-FR" sz="21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50 m</a:t>
              </a:r>
            </a:p>
          </p:txBody>
        </p:sp>
        <p:sp>
          <p:nvSpPr>
            <p:cNvPr id="15" name="Line 10"/>
            <p:cNvSpPr>
              <a:spLocks noChangeShapeType="1"/>
            </p:cNvSpPr>
            <p:nvPr/>
          </p:nvSpPr>
          <p:spPr bwMode="auto">
            <a:xfrm flipH="1" flipV="1">
              <a:off x="4014" y="1162"/>
              <a:ext cx="136" cy="2540"/>
            </a:xfrm>
            <a:prstGeom prst="line">
              <a:avLst/>
            </a:prstGeom>
            <a:noFill/>
            <a:ln w="12700">
              <a:solidFill>
                <a:schemeClr val="bg1"/>
              </a:solidFill>
              <a:round/>
              <a:headEnd type="triangle" w="med" len="med"/>
              <a:tailEnd type="triangle" w="med" len="me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 Box 11"/>
          <p:cNvSpPr txBox="1">
            <a:spLocks noChangeArrowheads="1"/>
          </p:cNvSpPr>
          <p:nvPr/>
        </p:nvSpPr>
        <p:spPr bwMode="auto">
          <a:xfrm>
            <a:off x="7959725" y="5084767"/>
            <a:ext cx="1122362" cy="615846"/>
          </a:xfrm>
          <a:prstGeom prst="rect">
            <a:avLst/>
          </a:prstGeom>
          <a:noFill/>
          <a:ln w="9525">
            <a:noFill/>
            <a:miter lim="800000"/>
            <a:headEnd/>
            <a:tailEnd/>
          </a:ln>
          <a:effectLst/>
        </p:spPr>
        <p:txBody>
          <a:bodyPr wrap="none" lIns="91410" tIns="45706" rIns="91410" bIns="45706">
            <a:spAutoFit/>
          </a:bodyPr>
          <a:lstStyle/>
          <a:p>
            <a:pPr marL="0" marR="0" lvl="0" indent="0" algn="ctr" defTabSz="457200" rtl="0" eaLnBrk="0" fontAlgn="auto" latinLnBrk="0" hangingPunct="0">
              <a:lnSpc>
                <a:spcPct val="8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rPr>
              <a:t>Junction</a:t>
            </a:r>
          </a:p>
          <a:p>
            <a:pPr marL="0" marR="0" lvl="0" indent="0" algn="ctr" defTabSz="457200" rtl="0" eaLnBrk="0" fontAlgn="auto" latinLnBrk="0" hangingPunct="0">
              <a:lnSpc>
                <a:spcPct val="8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rPr>
              <a:t>Box</a:t>
            </a:r>
          </a:p>
        </p:txBody>
      </p:sp>
      <p:sp>
        <p:nvSpPr>
          <p:cNvPr id="17" name="Text Box 12"/>
          <p:cNvSpPr txBox="1">
            <a:spLocks noChangeArrowheads="1"/>
          </p:cNvSpPr>
          <p:nvPr/>
        </p:nvSpPr>
        <p:spPr bwMode="auto">
          <a:xfrm>
            <a:off x="6318217" y="6165850"/>
            <a:ext cx="1884430" cy="415470"/>
          </a:xfrm>
          <a:prstGeom prst="rect">
            <a:avLst/>
          </a:prstGeom>
          <a:noFill/>
          <a:ln w="9525">
            <a:noFill/>
            <a:miter lim="800000"/>
            <a:headEnd/>
            <a:tailEnd/>
          </a:ln>
          <a:effectLst/>
        </p:spPr>
        <p:txBody>
          <a:bodyPr wrap="none" lIns="91410" tIns="45706" rIns="91410" bIns="45706">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rPr>
              <a:t>Interlink cables</a:t>
            </a:r>
          </a:p>
        </p:txBody>
      </p:sp>
      <p:sp>
        <p:nvSpPr>
          <p:cNvPr id="22" name="Text Box 15"/>
          <p:cNvSpPr txBox="1">
            <a:spLocks noChangeArrowheads="1"/>
          </p:cNvSpPr>
          <p:nvPr/>
        </p:nvSpPr>
        <p:spPr bwMode="auto">
          <a:xfrm>
            <a:off x="6447377" y="788002"/>
            <a:ext cx="2670585" cy="2308296"/>
          </a:xfrm>
          <a:prstGeom prst="rect">
            <a:avLst/>
          </a:prstGeom>
          <a:noFill/>
          <a:ln w="28575">
            <a:noFill/>
            <a:miter lim="800000"/>
            <a:headEnd/>
            <a:tailEnd/>
          </a:ln>
        </p:spPr>
        <p:txBody>
          <a:bodyPr wrap="square" lIns="91410" tIns="45706" rIns="91410" bIns="45706">
            <a:spAutoFit/>
          </a:body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it-IT" altLang="fr-FR" sz="2400" b="0" i="0" u="none" strike="noStrike" kern="1200" cap="none" spc="0" normalizeH="0" baseline="0" noProof="0" dirty="0" err="1">
                <a:ln>
                  <a:noFill/>
                </a:ln>
                <a:solidFill>
                  <a:srgbClr val="FFFF00"/>
                </a:solidFill>
                <a:effectLst/>
                <a:uLnTx/>
                <a:uFillTx/>
                <a:latin typeface="Calibri"/>
                <a:ea typeface="+mn-ea"/>
                <a:cs typeface="+mn-cs"/>
              </a:rPr>
              <a:t>Running</a:t>
            </a:r>
            <a:r>
              <a:rPr kumimoji="0" lang="it-IT" altLang="fr-FR" sz="2400" b="0" i="0" u="none" strike="noStrike" kern="1200" cap="none" spc="0" normalizeH="0" baseline="0" noProof="0" dirty="0">
                <a:ln>
                  <a:noFill/>
                </a:ln>
                <a:solidFill>
                  <a:srgbClr val="FFFF00"/>
                </a:solidFill>
                <a:effectLst/>
                <a:uLnTx/>
                <a:uFillTx/>
                <a:latin typeface="Calibri"/>
                <a:ea typeface="+mn-ea"/>
                <a:cs typeface="+mn-cs"/>
              </a:rPr>
              <a:t> </a:t>
            </a:r>
            <a:r>
              <a:rPr kumimoji="0" lang="it-IT" altLang="fr-FR" sz="2400" b="0" i="0" u="none" strike="noStrike" kern="1200" cap="none" spc="0" normalizeH="0" baseline="0" noProof="0" dirty="0" err="1">
                <a:ln>
                  <a:noFill/>
                </a:ln>
                <a:solidFill>
                  <a:srgbClr val="FFFF00"/>
                </a:solidFill>
                <a:effectLst/>
                <a:uLnTx/>
                <a:uFillTx/>
                <a:latin typeface="Calibri"/>
                <a:ea typeface="+mn-ea"/>
                <a:cs typeface="+mn-cs"/>
              </a:rPr>
              <a:t>since</a:t>
            </a:r>
            <a:r>
              <a:rPr kumimoji="0" lang="it-IT" altLang="fr-FR" sz="2400" b="0" i="0" u="none" strike="noStrike" kern="1200" cap="none" spc="0" normalizeH="0" baseline="0" noProof="0" dirty="0">
                <a:ln>
                  <a:noFill/>
                </a:ln>
                <a:solidFill>
                  <a:srgbClr val="FFFF00"/>
                </a:solidFill>
                <a:effectLst/>
                <a:uLnTx/>
                <a:uFillTx/>
                <a:latin typeface="Calibri"/>
                <a:ea typeface="+mn-ea"/>
                <a:cs typeface="+mn-cs"/>
              </a:rPr>
              <a:t> 2007</a:t>
            </a:r>
            <a:endParaRPr kumimoji="0" lang="en-US" altLang="fr-FR" sz="24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885 10” PMTs </a:t>
            </a:r>
            <a:br>
              <a:rPr kumimoji="0" lang="en-US" altLang="fr-FR" sz="2400" b="0" i="0" u="none" strike="noStrike" kern="1200" cap="none" spc="0" normalizeH="0" baseline="0" noProof="0" dirty="0">
                <a:ln>
                  <a:noFill/>
                </a:ln>
                <a:solidFill>
                  <a:srgbClr val="FFFF00"/>
                </a:solidFill>
                <a:effectLst/>
                <a:uLnTx/>
                <a:uFillTx/>
                <a:latin typeface="Calibri"/>
                <a:ea typeface="+mn-ea"/>
                <a:cs typeface="+mn-cs"/>
              </a:rPr>
            </a:br>
            <a:r>
              <a:rPr kumimoji="0" lang="en-GB" altLang="fr-FR" sz="2400" b="0" i="0" u="none" strike="noStrike" kern="1200" cap="none" spc="0" normalizeH="0" baseline="0" noProof="0" dirty="0">
                <a:ln>
                  <a:noFill/>
                </a:ln>
                <a:solidFill>
                  <a:srgbClr val="FFFF00"/>
                </a:solidFill>
                <a:effectLst/>
                <a:uLnTx/>
                <a:uFillTx/>
                <a:latin typeface="Calibri"/>
                <a:ea typeface="+mn-ea"/>
                <a:cs typeface="+mn-cs"/>
              </a:rPr>
              <a:t>12</a:t>
            </a: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 lines</a:t>
            </a:r>
            <a:br>
              <a:rPr kumimoji="0" lang="en-US" altLang="fr-FR" sz="2400" b="0" i="0" u="none" strike="noStrike" kern="1200" cap="none" spc="0" normalizeH="0" baseline="0" noProof="0" dirty="0">
                <a:ln>
                  <a:noFill/>
                </a:ln>
                <a:solidFill>
                  <a:srgbClr val="FFFF00"/>
                </a:solidFill>
                <a:effectLst/>
                <a:uLnTx/>
                <a:uFillTx/>
                <a:latin typeface="Calibri"/>
                <a:ea typeface="+mn-ea"/>
                <a:cs typeface="+mn-cs"/>
              </a:rPr>
            </a:b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25 </a:t>
            </a:r>
            <a:r>
              <a:rPr kumimoji="0" lang="en-US" altLang="fr-FR" sz="2400" b="0" i="0" u="none" strike="noStrike" kern="1200" cap="none" spc="0" normalizeH="0" baseline="0" noProof="0" dirty="0" err="1">
                <a:ln>
                  <a:noFill/>
                </a:ln>
                <a:solidFill>
                  <a:srgbClr val="FFFF00"/>
                </a:solidFill>
                <a:effectLst/>
                <a:uLnTx/>
                <a:uFillTx/>
                <a:latin typeface="Calibri"/>
                <a:ea typeface="+mn-ea"/>
                <a:cs typeface="+mn-cs"/>
              </a:rPr>
              <a:t>storeys</a:t>
            </a: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/line</a:t>
            </a:r>
          </a:p>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3 PMTs / </a:t>
            </a:r>
            <a:r>
              <a:rPr kumimoji="0" lang="en-US" altLang="fr-FR" sz="2400" b="0" i="0" u="none" strike="noStrike" kern="1200" cap="none" spc="0" normalizeH="0" baseline="0" noProof="0" dirty="0" err="1">
                <a:ln>
                  <a:noFill/>
                </a:ln>
                <a:solidFill>
                  <a:srgbClr val="FFFF00"/>
                </a:solidFill>
                <a:effectLst/>
                <a:uLnTx/>
                <a:uFillTx/>
                <a:latin typeface="Calibri"/>
                <a:ea typeface="+mn-ea"/>
                <a:cs typeface="+mn-cs"/>
              </a:rPr>
              <a:t>storey</a:t>
            </a:r>
            <a:br>
              <a:rPr kumimoji="0" lang="en-US" altLang="fr-FR" sz="2400" b="0" i="0" u="none" strike="noStrike" kern="1200" cap="none" spc="0" normalizeH="0" baseline="0" noProof="0" dirty="0">
                <a:ln>
                  <a:noFill/>
                </a:ln>
                <a:solidFill>
                  <a:srgbClr val="FFFF00"/>
                </a:solidFill>
                <a:effectLst/>
                <a:uLnTx/>
                <a:uFillTx/>
                <a:latin typeface="Calibri"/>
                <a:ea typeface="+mn-ea"/>
                <a:cs typeface="+mn-cs"/>
              </a:rPr>
            </a:br>
            <a:r>
              <a:rPr kumimoji="0" lang="en-US" altLang="fr-FR" sz="2400" b="0" i="0" u="none" strike="noStrike" kern="1200" cap="none" spc="0" normalizeH="0" baseline="0" noProof="0" dirty="0">
                <a:ln>
                  <a:noFill/>
                </a:ln>
                <a:solidFill>
                  <a:srgbClr val="FFFF00"/>
                </a:solidFill>
                <a:effectLst/>
                <a:uLnTx/>
                <a:uFillTx/>
                <a:latin typeface="Calibri"/>
                <a:ea typeface="+mn-ea"/>
                <a:cs typeface="+mn-cs"/>
              </a:rPr>
              <a:t>2500 m deep</a:t>
            </a:r>
          </a:p>
        </p:txBody>
      </p:sp>
      <p:sp>
        <p:nvSpPr>
          <p:cNvPr id="3" name="Rettangolo 2"/>
          <p:cNvSpPr/>
          <p:nvPr/>
        </p:nvSpPr>
        <p:spPr>
          <a:xfrm>
            <a:off x="6358662" y="-21005"/>
            <a:ext cx="2743123"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5400" b="0" i="0" u="none" strike="noStrike" kern="1200" cap="none" spc="0" normalizeH="0" baseline="0" noProof="0" dirty="0">
                <a:ln w="0">
                  <a:solidFill>
                    <a:srgbClr val="5B9BD5">
                      <a:lumMod val="20000"/>
                      <a:lumOff val="80000"/>
                    </a:srgbClr>
                  </a:solidFill>
                </a:ln>
                <a:gradFill>
                  <a:gsLst>
                    <a:gs pos="0">
                      <a:srgbClr val="4472C4">
                        <a:lumMod val="50000"/>
                      </a:srgbClr>
                    </a:gs>
                    <a:gs pos="50000">
                      <a:srgbClr val="4472C4"/>
                    </a:gs>
                    <a:gs pos="100000">
                      <a:srgbClr val="4472C4">
                        <a:lumMod val="60000"/>
                        <a:lumOff val="40000"/>
                      </a:srgbClr>
                    </a:gs>
                  </a:gsLst>
                  <a:lin ang="5400000"/>
                </a:gradFill>
                <a:effectLst>
                  <a:reflection blurRad="6350" stA="55000" endA="300" endPos="45500" dir="5400000" sy="-100000" algn="bl" rotWithShape="0"/>
                </a:effectLst>
                <a:uLnTx/>
                <a:uFillTx/>
                <a:latin typeface="Calibri"/>
                <a:ea typeface="+mn-ea"/>
                <a:cs typeface="+mn-cs"/>
              </a:rPr>
              <a:t>ANTARES</a:t>
            </a:r>
          </a:p>
        </p:txBody>
      </p:sp>
      <p:grpSp>
        <p:nvGrpSpPr>
          <p:cNvPr id="2" name="Gruppo 1"/>
          <p:cNvGrpSpPr/>
          <p:nvPr/>
        </p:nvGrpSpPr>
        <p:grpSpPr>
          <a:xfrm>
            <a:off x="-140071" y="8244"/>
            <a:ext cx="4645037" cy="2935405"/>
            <a:chOff x="767320" y="1359252"/>
            <a:chExt cx="4645037" cy="2935405"/>
          </a:xfrm>
        </p:grpSpPr>
        <p:pic>
          <p:nvPicPr>
            <p:cNvPr id="24" name="Immagine 23"/>
            <p:cNvPicPr>
              <a:picLocks noChangeAspect="1"/>
            </p:cNvPicPr>
            <p:nvPr/>
          </p:nvPicPr>
          <p:blipFill rotWithShape="1">
            <a:blip r:embed="rId4"/>
            <a:srcRect l="13039" t="15403" r="16373" b="5294"/>
            <a:stretch/>
          </p:blipFill>
          <p:spPr>
            <a:xfrm>
              <a:off x="767320" y="1359252"/>
              <a:ext cx="4645037" cy="2935405"/>
            </a:xfrm>
            <a:prstGeom prst="rect">
              <a:avLst/>
            </a:prstGeom>
            <a:ln w="38100" cmpd="sng">
              <a:solidFill>
                <a:schemeClr val="bg1"/>
              </a:solidFill>
            </a:ln>
          </p:spPr>
        </p:pic>
        <p:sp>
          <p:nvSpPr>
            <p:cNvPr id="25" name="Ovale 24"/>
            <p:cNvSpPr/>
            <p:nvPr/>
          </p:nvSpPr>
          <p:spPr>
            <a:xfrm>
              <a:off x="3044120" y="2616898"/>
              <a:ext cx="45719" cy="45719"/>
            </a:xfrm>
            <a:prstGeom prst="ellipse">
              <a:avLst/>
            </a:prstGeom>
            <a:solidFill>
              <a:srgbClr val="FFFF00"/>
            </a:solidFill>
            <a:ln w="381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050"/>
                </a:solidFill>
                <a:effectLst/>
                <a:uLnTx/>
                <a:uFillTx/>
                <a:latin typeface="Calibri"/>
                <a:ea typeface="+mn-ea"/>
                <a:cs typeface="+mn-cs"/>
              </a:endParaRPr>
            </a:p>
          </p:txBody>
        </p:sp>
        <p:sp>
          <p:nvSpPr>
            <p:cNvPr id="27" name="CasellaDiTesto 26"/>
            <p:cNvSpPr txBox="1"/>
            <p:nvPr/>
          </p:nvSpPr>
          <p:spPr>
            <a:xfrm>
              <a:off x="2468361" y="2634743"/>
              <a:ext cx="964816" cy="338554"/>
            </a:xfrm>
            <a:prstGeom prst="rect">
              <a:avLst/>
            </a:prstGeom>
            <a:noFill/>
            <a:ln w="38100" cmpd="sng">
              <a:no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00"/>
                  </a:solidFill>
                  <a:effectLst/>
                  <a:uLnTx/>
                  <a:uFillTx/>
                  <a:latin typeface="Calibri"/>
                  <a:ea typeface="+mn-ea"/>
                  <a:cs typeface="+mn-cs"/>
                </a:rPr>
                <a:t>ANTARES</a:t>
              </a:r>
              <a:endParaRPr kumimoji="0" lang="en-US" sz="1800" b="1" i="0" u="none" strike="noStrike" kern="1200" cap="none" spc="0" normalizeH="0" baseline="0" noProof="0" dirty="0">
                <a:ln>
                  <a:noFill/>
                </a:ln>
                <a:solidFill>
                  <a:srgbClr val="FFFF00"/>
                </a:solidFill>
                <a:effectLst/>
                <a:uLnTx/>
                <a:uFillTx/>
                <a:latin typeface="Calibri"/>
                <a:ea typeface="+mn-ea"/>
                <a:cs typeface="+mn-cs"/>
              </a:endParaRPr>
            </a:p>
          </p:txBody>
        </p:sp>
      </p:grpSp>
      <p:sp>
        <p:nvSpPr>
          <p:cNvPr id="26" name="Text Box 13"/>
          <p:cNvSpPr txBox="1">
            <a:spLocks noChangeArrowheads="1"/>
          </p:cNvSpPr>
          <p:nvPr/>
        </p:nvSpPr>
        <p:spPr bwMode="auto">
          <a:xfrm>
            <a:off x="7919073" y="3613049"/>
            <a:ext cx="1163014" cy="615846"/>
          </a:xfrm>
          <a:prstGeom prst="rect">
            <a:avLst/>
          </a:prstGeom>
          <a:noFill/>
          <a:ln w="9525">
            <a:noFill/>
            <a:miter lim="800000"/>
            <a:headEnd/>
            <a:tailEnd/>
          </a:ln>
          <a:effectLst/>
        </p:spPr>
        <p:txBody>
          <a:bodyPr wrap="none" lIns="91410" tIns="45706" rIns="91410" bIns="45706">
            <a:spAutoFit/>
          </a:bodyPr>
          <a:lstStyle/>
          <a:p>
            <a:pPr marL="0" marR="0" lvl="0" indent="0" algn="ctr" defTabSz="457200" rtl="0" eaLnBrk="0" fontAlgn="auto" latinLnBrk="0" hangingPunct="0">
              <a:lnSpc>
                <a:spcPct val="8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rPr>
              <a:t>40 km to</a:t>
            </a:r>
          </a:p>
          <a:p>
            <a:pPr marL="0" marR="0" lvl="0" indent="0" algn="ctr" defTabSz="457200" rtl="0" eaLnBrk="0" fontAlgn="auto" latinLnBrk="0" hangingPunct="0">
              <a:lnSpc>
                <a:spcPct val="80000"/>
              </a:lnSpc>
              <a:spcBef>
                <a:spcPts val="0"/>
              </a:spcBef>
              <a:spcAft>
                <a:spcPts val="0"/>
              </a:spcAft>
              <a:buClrTx/>
              <a:buSzTx/>
              <a:buFontTx/>
              <a:buNone/>
              <a:tabLst/>
              <a:defRPr/>
            </a:pPr>
            <a:r>
              <a:rPr kumimoji="0" lang="en-US" altLang="fr-FR" sz="21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rPr>
              <a:t>shore</a:t>
            </a:r>
          </a:p>
        </p:txBody>
      </p:sp>
      <p:pic>
        <p:nvPicPr>
          <p:cNvPr id="28"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11101" y="149131"/>
            <a:ext cx="1346664" cy="2526156"/>
          </a:xfrm>
          <a:prstGeom prst="rect">
            <a:avLst/>
          </a:prstGeom>
          <a:noFill/>
          <a:ln w="38100" cmpd="sng">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spTree>
    <p:extLst>
      <p:ext uri="{BB962C8B-B14F-4D97-AF65-F5344CB8AC3E}">
        <p14:creationId xmlns:p14="http://schemas.microsoft.com/office/powerpoint/2010/main" val="7968531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849CB3-31F3-CE41-9481-8358BDB2EB86}"/>
              </a:ext>
            </a:extLst>
          </p:cNvPr>
          <p:cNvPicPr>
            <a:picLocks noChangeAspect="1"/>
          </p:cNvPicPr>
          <p:nvPr/>
        </p:nvPicPr>
        <p:blipFill>
          <a:blip r:embed="rId2"/>
          <a:stretch>
            <a:fillRect/>
          </a:stretch>
        </p:blipFill>
        <p:spPr>
          <a:xfrm>
            <a:off x="158131" y="955518"/>
            <a:ext cx="2542754" cy="3186918"/>
          </a:xfrm>
          <a:prstGeom prst="rect">
            <a:avLst/>
          </a:prstGeom>
        </p:spPr>
      </p:pic>
      <p:pic>
        <p:nvPicPr>
          <p:cNvPr id="4" name="Picture 3">
            <a:extLst>
              <a:ext uri="{FF2B5EF4-FFF2-40B4-BE49-F238E27FC236}">
                <a16:creationId xmlns:a16="http://schemas.microsoft.com/office/drawing/2014/main" id="{3433DDE6-99B5-964C-B91D-84B959159409}"/>
              </a:ext>
            </a:extLst>
          </p:cNvPr>
          <p:cNvPicPr>
            <a:picLocks noChangeAspect="1"/>
          </p:cNvPicPr>
          <p:nvPr/>
        </p:nvPicPr>
        <p:blipFill>
          <a:blip r:embed="rId3"/>
          <a:stretch>
            <a:fillRect/>
          </a:stretch>
        </p:blipFill>
        <p:spPr>
          <a:xfrm>
            <a:off x="0" y="766011"/>
            <a:ext cx="9144000" cy="6096000"/>
          </a:xfrm>
          <a:prstGeom prst="rect">
            <a:avLst/>
          </a:prstGeom>
        </p:spPr>
      </p:pic>
      <p:sp>
        <p:nvSpPr>
          <p:cNvPr id="6" name="TextBox 5">
            <a:extLst>
              <a:ext uri="{FF2B5EF4-FFF2-40B4-BE49-F238E27FC236}">
                <a16:creationId xmlns:a16="http://schemas.microsoft.com/office/drawing/2014/main" id="{C9DA1337-CDC2-6B4F-A89E-EFD89947247C}"/>
              </a:ext>
            </a:extLst>
          </p:cNvPr>
          <p:cNvSpPr txBox="1"/>
          <p:nvPr/>
        </p:nvSpPr>
        <p:spPr>
          <a:xfrm>
            <a:off x="1591112" y="168267"/>
            <a:ext cx="616066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Lake Baikal experiment reaches 0.35 km</a:t>
            </a:r>
            <a:r>
              <a:rPr kumimoji="0" lang="en-US" sz="24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3</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t>
            </a:r>
          </a:p>
        </p:txBody>
      </p:sp>
    </p:spTree>
    <p:extLst>
      <p:ext uri="{BB962C8B-B14F-4D97-AF65-F5344CB8AC3E}">
        <p14:creationId xmlns:p14="http://schemas.microsoft.com/office/powerpoint/2010/main" val="174697286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519BE-8DBD-0F40-9449-DC1815E5B7E9}"/>
              </a:ext>
            </a:extLst>
          </p:cNvPr>
          <p:cNvPicPr>
            <a:picLocks noChangeAspect="1"/>
          </p:cNvPicPr>
          <p:nvPr/>
        </p:nvPicPr>
        <p:blipFill>
          <a:blip r:embed="rId2"/>
          <a:stretch>
            <a:fillRect/>
          </a:stretch>
        </p:blipFill>
        <p:spPr>
          <a:xfrm>
            <a:off x="158750" y="127259"/>
            <a:ext cx="4792695" cy="3594521"/>
          </a:xfrm>
          <a:prstGeom prst="rect">
            <a:avLst/>
          </a:prstGeom>
        </p:spPr>
      </p:pic>
      <p:pic>
        <p:nvPicPr>
          <p:cNvPr id="8" name="Picture 7">
            <a:extLst>
              <a:ext uri="{FF2B5EF4-FFF2-40B4-BE49-F238E27FC236}">
                <a16:creationId xmlns:a16="http://schemas.microsoft.com/office/drawing/2014/main" id="{BC656EF8-48B9-7147-93E6-D115D57D3C08}"/>
              </a:ext>
            </a:extLst>
          </p:cNvPr>
          <p:cNvPicPr>
            <a:picLocks noChangeAspect="1"/>
          </p:cNvPicPr>
          <p:nvPr/>
        </p:nvPicPr>
        <p:blipFill>
          <a:blip r:embed="rId3"/>
          <a:stretch>
            <a:fillRect/>
          </a:stretch>
        </p:blipFill>
        <p:spPr>
          <a:xfrm>
            <a:off x="158750" y="3974841"/>
            <a:ext cx="8826500" cy="2755900"/>
          </a:xfrm>
          <a:prstGeom prst="rect">
            <a:avLst/>
          </a:prstGeom>
        </p:spPr>
      </p:pic>
      <p:sp>
        <p:nvSpPr>
          <p:cNvPr id="9" name="TextBox 8">
            <a:extLst>
              <a:ext uri="{FF2B5EF4-FFF2-40B4-BE49-F238E27FC236}">
                <a16:creationId xmlns:a16="http://schemas.microsoft.com/office/drawing/2014/main" id="{A925C228-FBA1-FC48-901F-CDDD70614867}"/>
              </a:ext>
            </a:extLst>
          </p:cNvPr>
          <p:cNvSpPr txBox="1"/>
          <p:nvPr/>
        </p:nvSpPr>
        <p:spPr>
          <a:xfrm>
            <a:off x="158750" y="1399591"/>
            <a:ext cx="995785" cy="369332"/>
          </a:xfrm>
          <a:prstGeom prst="rect">
            <a:avLst/>
          </a:prstGeom>
          <a:noFill/>
        </p:spPr>
        <p:txBody>
          <a:bodyPr wrap="none" rtlCol="0">
            <a:spAutoFit/>
          </a:bodyPr>
          <a:lstStyle/>
          <a:p>
            <a:r>
              <a:rPr lang="en-US" dirty="0"/>
              <a:t>KM3NeT</a:t>
            </a:r>
          </a:p>
        </p:txBody>
      </p:sp>
      <p:pic>
        <p:nvPicPr>
          <p:cNvPr id="6" name="Picture 2">
            <a:extLst>
              <a:ext uri="{FF2B5EF4-FFF2-40B4-BE49-F238E27FC236}">
                <a16:creationId xmlns:a16="http://schemas.microsoft.com/office/drawing/2014/main" id="{CCCF275E-EE77-0540-8708-E0D522614E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077" y="119061"/>
            <a:ext cx="2377257" cy="3594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41D0AF89-BF28-2646-8B0A-D104DA2472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7062" y="119062"/>
            <a:ext cx="1470795" cy="3594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01B6B104-B972-F446-B8B8-C0B1DC97A745}"/>
              </a:ext>
            </a:extLst>
          </p:cNvPr>
          <p:cNvSpPr/>
          <p:nvPr/>
        </p:nvSpPr>
        <p:spPr>
          <a:xfrm>
            <a:off x="6749084" y="74194"/>
            <a:ext cx="736933" cy="369332"/>
          </a:xfrm>
          <a:prstGeom prst="rect">
            <a:avLst/>
          </a:prstGeom>
        </p:spPr>
        <p:txBody>
          <a:bodyPr wrap="none">
            <a:spAutoFit/>
          </a:bodyPr>
          <a:lstStyle/>
          <a:p>
            <a:pPr lvl="0"/>
            <a:r>
              <a:rPr lang="en-US" dirty="0">
                <a:solidFill>
                  <a:prstClr val="black"/>
                </a:solidFill>
              </a:rPr>
              <a:t>Baikal</a:t>
            </a:r>
          </a:p>
        </p:txBody>
      </p:sp>
    </p:spTree>
    <p:extLst>
      <p:ext uri="{BB962C8B-B14F-4D97-AF65-F5344CB8AC3E}">
        <p14:creationId xmlns:p14="http://schemas.microsoft.com/office/powerpoint/2010/main" val="7759812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93137" y="0"/>
            <a:ext cx="181094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43" name="Text Box 3"/>
          <p:cNvSpPr txBox="1">
            <a:spLocks noChangeArrowheads="1"/>
          </p:cNvSpPr>
          <p:nvPr/>
        </p:nvSpPr>
        <p:spPr bwMode="auto">
          <a:xfrm>
            <a:off x="1823969" y="566884"/>
            <a:ext cx="7641582" cy="60016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Neutrinos in the Era of </a:t>
            </a: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Multimessenger</a:t>
            </a: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Astronomy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francis</a:t>
            </a: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halzen</a:t>
            </a: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cosmic neutrinos: many independent observations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muon neutrinos through the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sym typeface="Wingdings"/>
              </a:rPr>
              <a:t> </a:t>
            </a: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starting neutrinos: all flavors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the first high-energy cosmic ray accelerator: 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rPr>
              <a:t>    rotating supermassive black hole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lvl="0" indent="-342900" defTabSz="914400" eaLnBrk="1" fontAlgn="base" hangingPunct="1">
              <a:spcBef>
                <a:spcPct val="0"/>
              </a:spcBef>
              <a:spcAft>
                <a:spcPct val="0"/>
              </a:spcAft>
              <a:buFont typeface="Arial" panose="020B0604020202020204" pitchFamily="34" charset="0"/>
              <a:buChar char="•"/>
              <a:defRPr/>
            </a:pPr>
            <a:r>
              <a:rPr lang="en-US" sz="2400" dirty="0">
                <a:solidFill>
                  <a:schemeClr val="bg2">
                    <a:lumMod val="75000"/>
                    <a:lumOff val="25000"/>
                  </a:schemeClr>
                </a:solidFill>
                <a:cs typeface="ＭＳ Ｐゴシック" charset="0"/>
              </a:rPr>
              <a:t>from discovery to astronomy: next-generation</a:t>
            </a:r>
          </a:p>
          <a:p>
            <a:pPr lvl="0" defTabSz="914400" eaLnBrk="1" fontAlgn="base" hangingPunct="1">
              <a:spcBef>
                <a:spcPct val="0"/>
              </a:spcBef>
              <a:spcAft>
                <a:spcPct val="0"/>
              </a:spcAft>
              <a:defRPr/>
            </a:pPr>
            <a:r>
              <a:rPr lang="en-US" sz="2400" dirty="0">
                <a:solidFill>
                  <a:schemeClr val="bg2">
                    <a:lumMod val="75000"/>
                    <a:lumOff val="25000"/>
                  </a:schemeClr>
                </a:solidFill>
                <a:cs typeface="ＭＳ Ｐゴシック" charset="0"/>
              </a:rPr>
              <a:t>    instruments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2">
                  <a:lumMod val="75000"/>
                  <a:lumOff val="25000"/>
                </a:schemeClr>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also, a beam for </a:t>
            </a:r>
            <a:r>
              <a:rPr kumimoji="0" lang="en-US" sz="2400" b="0" i="0" u="none" strike="noStrike" kern="1200" cap="none" spc="0" normalizeH="0" baseline="0" noProof="0" dirty="0" err="1">
                <a:ln>
                  <a:noFill/>
                </a:ln>
                <a:effectLst/>
                <a:uLnTx/>
                <a:uFillTx/>
                <a:latin typeface="Arial" pitchFamily="34" charset="0"/>
                <a:ea typeface="ＭＳ Ｐゴシック" pitchFamily="34" charset="-128"/>
                <a:cs typeface="ＭＳ Ｐゴシック" charset="0"/>
              </a:rPr>
              <a:t>PeV</a:t>
            </a:r>
            <a:r>
              <a:rPr kumimoji="0" lang="en-US" sz="2400" b="0" i="0" u="none" strike="noStrike" kern="1200" cap="none" spc="0" normalizeH="0" baseline="0" noProof="0" dirty="0">
                <a:ln>
                  <a:noFill/>
                </a:ln>
                <a:effectLst/>
                <a:uLnTx/>
                <a:uFillTx/>
                <a:latin typeface="Arial" pitchFamily="34" charset="0"/>
                <a:ea typeface="ＭＳ Ｐゴシック" pitchFamily="34" charset="-128"/>
                <a:cs typeface="ＭＳ Ｐゴシック" charset="0"/>
              </a:rPr>
              <a:t> neutrino physics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    </a:t>
            </a:r>
          </a:p>
        </p:txBody>
      </p:sp>
      <p:sp>
        <p:nvSpPr>
          <p:cNvPr id="522244" name="Text Box 4"/>
          <p:cNvSpPr txBox="1">
            <a:spLocks noChangeArrowheads="1"/>
          </p:cNvSpPr>
          <p:nvPr/>
        </p:nvSpPr>
        <p:spPr bwMode="auto">
          <a:xfrm>
            <a:off x="6677296" y="6261100"/>
            <a:ext cx="213872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75072325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nvGraphicFramePr>
        <p:xfrm>
          <a:off x="-97696" y="-150718"/>
          <a:ext cx="9467121" cy="7105556"/>
        </p:xfrm>
        <a:graphic>
          <a:graphicData uri="http://schemas.openxmlformats.org/presentationml/2006/ole">
            <mc:AlternateContent xmlns:mc="http://schemas.openxmlformats.org/markup-compatibility/2006">
              <mc:Choice xmlns:v="urn:schemas-microsoft-com:vml" Requires="v">
                <p:oleObj spid="_x0000_s119903" r:id="rId3" imgW="12215873" imgH="9168254" progId="">
                  <p:embed/>
                </p:oleObj>
              </mc:Choice>
              <mc:Fallback>
                <p:oleObj r:id="rId3" imgW="12215873" imgH="9168254" progId="">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96" y="-150718"/>
                        <a:ext cx="9467121" cy="7105556"/>
                      </a:xfrm>
                      <a:prstGeom prst="rect">
                        <a:avLst/>
                      </a:prstGeom>
                      <a:solidFill>
                        <a:schemeClr val="bg1"/>
                      </a:solidFill>
                      <a:ln>
                        <a:noFill/>
                      </a:ln>
                      <a:effectLst/>
                    </p:spPr>
                  </p:pic>
                </p:oleObj>
              </mc:Fallback>
            </mc:AlternateContent>
          </a:graphicData>
        </a:graphic>
      </p:graphicFrame>
      <p:sp>
        <p:nvSpPr>
          <p:cNvPr id="3" name="Content Placeholder 2"/>
          <p:cNvSpPr>
            <a:spLocks noGrp="1"/>
          </p:cNvSpPr>
          <p:nvPr>
            <p:ph idx="1"/>
          </p:nvPr>
        </p:nvSpPr>
        <p:spPr>
          <a:xfrm>
            <a:off x="63257" y="2146483"/>
            <a:ext cx="9118843" cy="1680551"/>
          </a:xfrm>
        </p:spPr>
        <p:txBody>
          <a:bodyPr>
            <a:noAutofit/>
          </a:bodyPr>
          <a:lstStyle/>
          <a:p>
            <a:pPr marL="0" indent="0" algn="ctr">
              <a:buNone/>
            </a:pPr>
            <a:r>
              <a:rPr lang="en-US" dirty="0">
                <a:solidFill>
                  <a:schemeClr val="bg1"/>
                </a:solidFill>
                <a:latin typeface="Arial"/>
                <a:cs typeface="Arial"/>
              </a:rPr>
              <a:t>the first Glashow resonance event:</a:t>
            </a:r>
          </a:p>
          <a:p>
            <a:pPr marL="0" indent="0" algn="ctr">
              <a:buNone/>
            </a:pPr>
            <a:r>
              <a:rPr lang="en-US" dirty="0">
                <a:solidFill>
                  <a:schemeClr val="bg1"/>
                </a:solidFill>
                <a:latin typeface="Arial" charset="0"/>
                <a:ea typeface="Arial" charset="0"/>
                <a:cs typeface="Arial" charset="0"/>
              </a:rPr>
              <a:t>anti-</a:t>
            </a:r>
            <a:r>
              <a:rPr lang="en-US" sz="3600" dirty="0">
                <a:solidFill>
                  <a:schemeClr val="bg1"/>
                </a:solidFill>
                <a:latin typeface="Symbol" charset="2"/>
                <a:ea typeface="Symbol" charset="2"/>
                <a:cs typeface="Symbol" charset="2"/>
              </a:rPr>
              <a:t>n</a:t>
            </a:r>
            <a:r>
              <a:rPr lang="en-US" sz="4000" baseline="-25000" dirty="0">
                <a:solidFill>
                  <a:schemeClr val="bg1"/>
                </a:solidFill>
                <a:latin typeface="Arial" charset="0"/>
                <a:ea typeface="Arial" charset="0"/>
                <a:cs typeface="Arial" charset="0"/>
              </a:rPr>
              <a:t>e </a:t>
            </a:r>
            <a:r>
              <a:rPr lang="en-US" dirty="0">
                <a:solidFill>
                  <a:schemeClr val="bg1"/>
                </a:solidFill>
                <a:latin typeface="Arial" charset="0"/>
                <a:ea typeface="Arial" charset="0"/>
                <a:cs typeface="Arial" charset="0"/>
              </a:rPr>
              <a:t>+</a:t>
            </a:r>
            <a:r>
              <a:rPr lang="en-US" sz="4000" dirty="0">
                <a:solidFill>
                  <a:schemeClr val="bg1"/>
                </a:solidFill>
                <a:latin typeface="Arial" charset="0"/>
                <a:ea typeface="Arial" charset="0"/>
                <a:cs typeface="Arial" charset="0"/>
              </a:rPr>
              <a:t> </a:t>
            </a:r>
            <a:r>
              <a:rPr lang="en-US" dirty="0">
                <a:solidFill>
                  <a:schemeClr val="bg1"/>
                </a:solidFill>
                <a:latin typeface="Arial" charset="0"/>
                <a:ea typeface="Arial" charset="0"/>
                <a:cs typeface="Arial" charset="0"/>
              </a:rPr>
              <a:t>atomic electron </a:t>
            </a:r>
            <a:r>
              <a:rPr lang="en-US" dirty="0">
                <a:solidFill>
                  <a:schemeClr val="bg1"/>
                </a:solidFill>
                <a:latin typeface="Arial" charset="0"/>
                <a:ea typeface="Arial" charset="0"/>
                <a:cs typeface="Arial" charset="0"/>
                <a:sym typeface="Wingdings"/>
              </a:rPr>
              <a:t> real W at 6.3 </a:t>
            </a:r>
            <a:r>
              <a:rPr lang="en-US" dirty="0" err="1">
                <a:solidFill>
                  <a:schemeClr val="bg1"/>
                </a:solidFill>
                <a:latin typeface="Arial" charset="0"/>
                <a:ea typeface="Arial" charset="0"/>
                <a:cs typeface="Arial" charset="0"/>
                <a:sym typeface="Wingdings"/>
              </a:rPr>
              <a:t>PeV</a:t>
            </a:r>
            <a:endParaRPr lang="en-US" sz="4000" baseline="-25000" dirty="0">
              <a:solidFill>
                <a:schemeClr val="bg1"/>
              </a:solidFill>
              <a:latin typeface="Arial" charset="0"/>
              <a:ea typeface="Arial" charset="0"/>
              <a:cs typeface="Arial" charset="0"/>
            </a:endParaRPr>
          </a:p>
          <a:p>
            <a:pPr algn="r"/>
            <a:endParaRPr lang="en-US" dirty="0">
              <a:solidFill>
                <a:schemeClr val="bg1"/>
              </a:solidFill>
              <a:latin typeface="Arial"/>
              <a:cs typeface="Arial"/>
            </a:endParaRPr>
          </a:p>
        </p:txBody>
      </p:sp>
      <p:pic>
        <p:nvPicPr>
          <p:cNvPr id="2" name="Picture 1">
            <a:extLst>
              <a:ext uri="{FF2B5EF4-FFF2-40B4-BE49-F238E27FC236}">
                <a16:creationId xmlns:a16="http://schemas.microsoft.com/office/drawing/2014/main" id="{4B98F620-651E-B54A-83DC-01E620194B5E}"/>
              </a:ext>
            </a:extLst>
          </p:cNvPr>
          <p:cNvPicPr>
            <a:picLocks noChangeAspect="1"/>
          </p:cNvPicPr>
          <p:nvPr/>
        </p:nvPicPr>
        <p:blipFill>
          <a:blip r:embed="rId5"/>
          <a:stretch>
            <a:fillRect/>
          </a:stretch>
        </p:blipFill>
        <p:spPr>
          <a:xfrm>
            <a:off x="3333956" y="4330544"/>
            <a:ext cx="2643097" cy="1590753"/>
          </a:xfrm>
          <a:prstGeom prst="rect">
            <a:avLst/>
          </a:prstGeom>
        </p:spPr>
      </p:pic>
      <p:sp>
        <p:nvSpPr>
          <p:cNvPr id="5" name="TextBox 4">
            <a:extLst>
              <a:ext uri="{FF2B5EF4-FFF2-40B4-BE49-F238E27FC236}">
                <a16:creationId xmlns:a16="http://schemas.microsoft.com/office/drawing/2014/main" id="{8D6C0681-D2CF-7C4F-9E96-F04C4C49BDD8}"/>
              </a:ext>
            </a:extLst>
          </p:cNvPr>
          <p:cNvSpPr txBox="1"/>
          <p:nvPr/>
        </p:nvSpPr>
        <p:spPr>
          <a:xfrm>
            <a:off x="5585546" y="4330544"/>
            <a:ext cx="306494"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q</a:t>
            </a:r>
          </a:p>
        </p:txBody>
      </p:sp>
      <p:sp>
        <p:nvSpPr>
          <p:cNvPr id="7" name="Rectangle 6">
            <a:extLst>
              <a:ext uri="{FF2B5EF4-FFF2-40B4-BE49-F238E27FC236}">
                <a16:creationId xmlns:a16="http://schemas.microsoft.com/office/drawing/2014/main" id="{E6716D08-8EBE-A247-BCDA-AF1507ED1AFE}"/>
              </a:ext>
            </a:extLst>
          </p:cNvPr>
          <p:cNvSpPr/>
          <p:nvPr/>
        </p:nvSpPr>
        <p:spPr>
          <a:xfrm>
            <a:off x="5585546" y="5476256"/>
            <a:ext cx="303288"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q</a:t>
            </a:r>
          </a:p>
        </p:txBody>
      </p:sp>
      <p:sp>
        <p:nvSpPr>
          <p:cNvPr id="8" name="TextBox 7">
            <a:extLst>
              <a:ext uri="{FF2B5EF4-FFF2-40B4-BE49-F238E27FC236}">
                <a16:creationId xmlns:a16="http://schemas.microsoft.com/office/drawing/2014/main" id="{A23990D3-F6CD-9548-89F0-83773FE73467}"/>
              </a:ext>
            </a:extLst>
          </p:cNvPr>
          <p:cNvSpPr txBox="1"/>
          <p:nvPr/>
        </p:nvSpPr>
        <p:spPr>
          <a:xfrm>
            <a:off x="5579872" y="5273404"/>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_</a:t>
            </a:r>
          </a:p>
        </p:txBody>
      </p:sp>
    </p:spTree>
    <p:extLst>
      <p:ext uri="{BB962C8B-B14F-4D97-AF65-F5344CB8AC3E}">
        <p14:creationId xmlns:p14="http://schemas.microsoft.com/office/powerpoint/2010/main" val="20964722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1144" y="108458"/>
            <a:ext cx="7420621" cy="523220"/>
          </a:xfrm>
          <a:prstGeom prst="rect">
            <a:avLst/>
          </a:prstGeom>
          <a:solidFill>
            <a:schemeClr val="bg2">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charset="0"/>
                <a:ea typeface="Arial" charset="0"/>
                <a:cs typeface="Arial" charset="0"/>
              </a:rPr>
              <a:t>p</a:t>
            </a:r>
            <a:r>
              <a:rPr kumimoji="0" lang="en-US" sz="2800" b="0" i="0" u="none" strike="noStrike" kern="1200" cap="none" spc="0" normalizeH="0" baseline="0" noProof="0" dirty="0" err="1">
                <a:ln>
                  <a:noFill/>
                </a:ln>
                <a:solidFill>
                  <a:srgbClr val="000000"/>
                </a:solidFill>
                <a:effectLst/>
                <a:uLnTx/>
                <a:uFillTx/>
                <a:latin typeface="Arial" charset="0"/>
                <a:ea typeface="Arial" charset="0"/>
                <a:cs typeface="Arial" charset="0"/>
              </a:rPr>
              <a:t>artially</a:t>
            </a:r>
            <a:r>
              <a:rPr kumimoji="0" lang="en-US" sz="2800" b="0" i="0" u="none" strike="noStrike" kern="1200" cap="none" spc="0" normalizeH="0" baseline="0" noProof="0" dirty="0">
                <a:ln>
                  <a:noFill/>
                </a:ln>
                <a:solidFill>
                  <a:srgbClr val="000000"/>
                </a:solidFill>
                <a:effectLst/>
                <a:uLnTx/>
                <a:uFillTx/>
                <a:latin typeface="Arial" charset="0"/>
                <a:ea typeface="Arial" charset="0"/>
                <a:cs typeface="Arial" charset="0"/>
              </a:rPr>
              <a:t> contained event with energy 6.3 </a:t>
            </a:r>
            <a:r>
              <a:rPr kumimoji="0" lang="en-US" sz="2800" b="0" i="0" u="none" strike="noStrike" kern="1200" cap="none" spc="0" normalizeH="0" baseline="0" noProof="0" dirty="0" err="1">
                <a:ln>
                  <a:noFill/>
                </a:ln>
                <a:solidFill>
                  <a:srgbClr val="000000"/>
                </a:solidFill>
                <a:effectLst/>
                <a:uLnTx/>
                <a:uFillTx/>
                <a:latin typeface="Arial" charset="0"/>
                <a:ea typeface="Arial" charset="0"/>
                <a:cs typeface="Arial" charset="0"/>
              </a:rPr>
              <a:t>PeV</a:t>
            </a:r>
            <a:endParaRPr kumimoji="0" lang="en-US" sz="2800" b="0" i="0" u="none" strike="noStrike" kern="1200" cap="none" spc="0" normalizeH="0" baseline="0" noProof="0" dirty="0">
              <a:ln>
                <a:noFill/>
              </a:ln>
              <a:solidFill>
                <a:srgbClr val="000000"/>
              </a:solidFill>
              <a:effectLst/>
              <a:uLnTx/>
              <a:uFillTx/>
              <a:latin typeface="Arial" charset="0"/>
              <a:ea typeface="Arial" charset="0"/>
              <a:cs typeface="Arial" charset="0"/>
            </a:endParaRPr>
          </a:p>
        </p:txBody>
      </p:sp>
      <p:pic>
        <p:nvPicPr>
          <p:cNvPr id="4" name="Picture 3">
            <a:extLst>
              <a:ext uri="{FF2B5EF4-FFF2-40B4-BE49-F238E27FC236}">
                <a16:creationId xmlns:a16="http://schemas.microsoft.com/office/drawing/2014/main" id="{6EAD00DB-3AE0-6743-B05F-6E93780877AF}"/>
              </a:ext>
            </a:extLst>
          </p:cNvPr>
          <p:cNvPicPr>
            <a:picLocks noChangeAspect="1"/>
          </p:cNvPicPr>
          <p:nvPr/>
        </p:nvPicPr>
        <p:blipFill>
          <a:blip r:embed="rId2"/>
          <a:stretch>
            <a:fillRect/>
          </a:stretch>
        </p:blipFill>
        <p:spPr>
          <a:xfrm>
            <a:off x="3848100" y="2393950"/>
            <a:ext cx="5295900" cy="4356100"/>
          </a:xfrm>
          <a:prstGeom prst="rect">
            <a:avLst/>
          </a:prstGeom>
        </p:spPr>
      </p:pic>
      <p:pic>
        <p:nvPicPr>
          <p:cNvPr id="5" name="Picture 4">
            <a:extLst>
              <a:ext uri="{FF2B5EF4-FFF2-40B4-BE49-F238E27FC236}">
                <a16:creationId xmlns:a16="http://schemas.microsoft.com/office/drawing/2014/main" id="{6B0AF1AE-8D08-8444-A3B9-56FB48DA0B05}"/>
              </a:ext>
            </a:extLst>
          </p:cNvPr>
          <p:cNvPicPr>
            <a:picLocks noChangeAspect="1"/>
          </p:cNvPicPr>
          <p:nvPr/>
        </p:nvPicPr>
        <p:blipFill>
          <a:blip r:embed="rId3"/>
          <a:stretch>
            <a:fillRect/>
          </a:stretch>
        </p:blipFill>
        <p:spPr>
          <a:xfrm>
            <a:off x="104140" y="752602"/>
            <a:ext cx="3928364" cy="2980612"/>
          </a:xfrm>
          <a:prstGeom prst="rect">
            <a:avLst/>
          </a:prstGeom>
        </p:spPr>
      </p:pic>
      <p:pic>
        <p:nvPicPr>
          <p:cNvPr id="6" name="Picture 5">
            <a:extLst>
              <a:ext uri="{FF2B5EF4-FFF2-40B4-BE49-F238E27FC236}">
                <a16:creationId xmlns:a16="http://schemas.microsoft.com/office/drawing/2014/main" id="{AF31ED31-BC9E-574F-90E9-DBB2ADA042B0}"/>
              </a:ext>
            </a:extLst>
          </p:cNvPr>
          <p:cNvPicPr>
            <a:picLocks noChangeAspect="1"/>
          </p:cNvPicPr>
          <p:nvPr/>
        </p:nvPicPr>
        <p:blipFill>
          <a:blip r:embed="rId4"/>
          <a:stretch>
            <a:fillRect/>
          </a:stretch>
        </p:blipFill>
        <p:spPr>
          <a:xfrm>
            <a:off x="360561" y="4381500"/>
            <a:ext cx="3117542" cy="1876298"/>
          </a:xfrm>
          <a:prstGeom prst="rect">
            <a:avLst/>
          </a:prstGeom>
        </p:spPr>
      </p:pic>
      <p:sp>
        <p:nvSpPr>
          <p:cNvPr id="2" name="Rectangle 1">
            <a:extLst>
              <a:ext uri="{FF2B5EF4-FFF2-40B4-BE49-F238E27FC236}">
                <a16:creationId xmlns:a16="http://schemas.microsoft.com/office/drawing/2014/main" id="{622DDA95-C954-474D-A38C-82825D907BB7}"/>
              </a:ext>
            </a:extLst>
          </p:cNvPr>
          <p:cNvSpPr/>
          <p:nvPr/>
        </p:nvSpPr>
        <p:spPr>
          <a:xfrm>
            <a:off x="3022600" y="4226867"/>
            <a:ext cx="382220" cy="461665"/>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q</a:t>
            </a:r>
          </a:p>
        </p:txBody>
      </p:sp>
      <p:sp>
        <p:nvSpPr>
          <p:cNvPr id="8" name="Rectangle 7">
            <a:extLst>
              <a:ext uri="{FF2B5EF4-FFF2-40B4-BE49-F238E27FC236}">
                <a16:creationId xmlns:a16="http://schemas.microsoft.com/office/drawing/2014/main" id="{2718392C-2361-DF44-BBCD-89FC638B22A4}"/>
              </a:ext>
            </a:extLst>
          </p:cNvPr>
          <p:cNvSpPr/>
          <p:nvPr/>
        </p:nvSpPr>
        <p:spPr>
          <a:xfrm>
            <a:off x="3035300" y="5796133"/>
            <a:ext cx="343364" cy="461665"/>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q</a:t>
            </a:r>
          </a:p>
        </p:txBody>
      </p:sp>
      <p:sp>
        <p:nvSpPr>
          <p:cNvPr id="9" name="TextBox 8">
            <a:extLst>
              <a:ext uri="{FF2B5EF4-FFF2-40B4-BE49-F238E27FC236}">
                <a16:creationId xmlns:a16="http://schemas.microsoft.com/office/drawing/2014/main" id="{6340F504-29EB-A440-AF0B-310C398FF2D3}"/>
              </a:ext>
            </a:extLst>
          </p:cNvPr>
          <p:cNvSpPr txBox="1"/>
          <p:nvPr/>
        </p:nvSpPr>
        <p:spPr>
          <a:xfrm>
            <a:off x="3077700" y="5611467"/>
            <a:ext cx="30008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a:ea typeface="+mn-ea"/>
                <a:cs typeface="+mn-cs"/>
              </a:rPr>
              <a:t>_</a:t>
            </a:r>
          </a:p>
        </p:txBody>
      </p:sp>
      <p:sp>
        <p:nvSpPr>
          <p:cNvPr id="11" name="TextBox 10">
            <a:extLst>
              <a:ext uri="{FF2B5EF4-FFF2-40B4-BE49-F238E27FC236}">
                <a16:creationId xmlns:a16="http://schemas.microsoft.com/office/drawing/2014/main" id="{B20ADF0F-8A29-7247-A7E7-0B80BCE4572A}"/>
              </a:ext>
            </a:extLst>
          </p:cNvPr>
          <p:cNvSpPr txBox="1"/>
          <p:nvPr/>
        </p:nvSpPr>
        <p:spPr>
          <a:xfrm>
            <a:off x="4571999" y="1262351"/>
            <a:ext cx="3928365"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resonant production of a weak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intermediate boson by an anti-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electron neutrino interacting with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atomic electron</a:t>
            </a:r>
          </a:p>
        </p:txBody>
      </p:sp>
    </p:spTree>
    <p:extLst>
      <p:ext uri="{BB962C8B-B14F-4D97-AF65-F5344CB8AC3E}">
        <p14:creationId xmlns:p14="http://schemas.microsoft.com/office/powerpoint/2010/main" val="12438666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B995CF-D694-AD47-8904-46D46C381BBA}"/>
              </a:ext>
            </a:extLst>
          </p:cNvPr>
          <p:cNvPicPr>
            <a:picLocks noChangeAspect="1"/>
          </p:cNvPicPr>
          <p:nvPr/>
        </p:nvPicPr>
        <p:blipFill>
          <a:blip r:embed="rId2"/>
          <a:stretch>
            <a:fillRect/>
          </a:stretch>
        </p:blipFill>
        <p:spPr>
          <a:xfrm>
            <a:off x="337494" y="1308847"/>
            <a:ext cx="8403094" cy="5381433"/>
          </a:xfrm>
          <a:prstGeom prst="rect">
            <a:avLst/>
          </a:prstGeom>
        </p:spPr>
      </p:pic>
      <p:pic>
        <p:nvPicPr>
          <p:cNvPr id="3" name="Picture 2">
            <a:extLst>
              <a:ext uri="{FF2B5EF4-FFF2-40B4-BE49-F238E27FC236}">
                <a16:creationId xmlns:a16="http://schemas.microsoft.com/office/drawing/2014/main" id="{EDF7F44E-8771-0D4D-8C23-F4F7B10FDAFC}"/>
              </a:ext>
            </a:extLst>
          </p:cNvPr>
          <p:cNvPicPr>
            <a:picLocks noChangeAspect="1"/>
          </p:cNvPicPr>
          <p:nvPr/>
        </p:nvPicPr>
        <p:blipFill>
          <a:blip r:embed="rId3"/>
          <a:stretch>
            <a:fillRect/>
          </a:stretch>
        </p:blipFill>
        <p:spPr>
          <a:xfrm>
            <a:off x="6327120" y="0"/>
            <a:ext cx="2286626" cy="1376210"/>
          </a:xfrm>
          <a:prstGeom prst="rect">
            <a:avLst/>
          </a:prstGeom>
        </p:spPr>
      </p:pic>
      <p:sp>
        <p:nvSpPr>
          <p:cNvPr id="2" name="TextBox 1">
            <a:extLst>
              <a:ext uri="{FF2B5EF4-FFF2-40B4-BE49-F238E27FC236}">
                <a16:creationId xmlns:a16="http://schemas.microsoft.com/office/drawing/2014/main" id="{0C24866D-8DC9-4D45-8B04-723463234E00}"/>
              </a:ext>
            </a:extLst>
          </p:cNvPr>
          <p:cNvSpPr txBox="1"/>
          <p:nvPr/>
        </p:nvSpPr>
        <p:spPr>
          <a:xfrm>
            <a:off x="367553" y="268942"/>
            <a:ext cx="5804794" cy="830997"/>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energy measurement understood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identification of anti-electron neutrinos </a:t>
            </a:r>
          </a:p>
        </p:txBody>
      </p:sp>
      <p:sp>
        <p:nvSpPr>
          <p:cNvPr id="5" name="Rectangle 4">
            <a:extLst>
              <a:ext uri="{FF2B5EF4-FFF2-40B4-BE49-F238E27FC236}">
                <a16:creationId xmlns:a16="http://schemas.microsoft.com/office/drawing/2014/main" id="{EB179490-EA55-5140-878B-931400207B0C}"/>
              </a:ext>
            </a:extLst>
          </p:cNvPr>
          <p:cNvSpPr/>
          <p:nvPr/>
        </p:nvSpPr>
        <p:spPr>
          <a:xfrm>
            <a:off x="8205288" y="-45051"/>
            <a:ext cx="303288" cy="369332"/>
          </a:xfrm>
          <a:prstGeom prst="rect">
            <a:avLst/>
          </a:prstGeom>
          <a:solidFill>
            <a:schemeClr val="bg1"/>
          </a:solidFill>
        </p:spPr>
        <p:txBody>
          <a:bodyPr wrap="none">
            <a:spAutoFit/>
          </a:bodyPr>
          <a:lstStyle/>
          <a:p>
            <a:pPr lvl="0" defTabSz="914400">
              <a:defRPr/>
            </a:pPr>
            <a:r>
              <a:rPr lang="en-US" i="1" dirty="0">
                <a:solidFill>
                  <a:prstClr val="black"/>
                </a:solidFill>
              </a:rPr>
              <a:t>q</a:t>
            </a:r>
          </a:p>
        </p:txBody>
      </p:sp>
      <p:sp>
        <p:nvSpPr>
          <p:cNvPr id="6" name="Rectangle 5">
            <a:extLst>
              <a:ext uri="{FF2B5EF4-FFF2-40B4-BE49-F238E27FC236}">
                <a16:creationId xmlns:a16="http://schemas.microsoft.com/office/drawing/2014/main" id="{C028933C-0BC5-AC4B-BA46-9BD7631FDC0E}"/>
              </a:ext>
            </a:extLst>
          </p:cNvPr>
          <p:cNvSpPr/>
          <p:nvPr/>
        </p:nvSpPr>
        <p:spPr>
          <a:xfrm>
            <a:off x="8222235" y="1006878"/>
            <a:ext cx="303288" cy="369332"/>
          </a:xfrm>
          <a:prstGeom prst="rect">
            <a:avLst/>
          </a:prstGeom>
          <a:solidFill>
            <a:schemeClr val="bg1"/>
          </a:solidFill>
        </p:spPr>
        <p:txBody>
          <a:bodyPr wrap="square">
            <a:spAutoFit/>
          </a:bodyPr>
          <a:lstStyle/>
          <a:p>
            <a:pPr lvl="0" defTabSz="914400">
              <a:defRPr/>
            </a:pPr>
            <a:r>
              <a:rPr lang="en-US" i="1" dirty="0">
                <a:solidFill>
                  <a:prstClr val="black"/>
                </a:solidFill>
              </a:rPr>
              <a:t>q</a:t>
            </a:r>
          </a:p>
        </p:txBody>
      </p:sp>
      <p:sp>
        <p:nvSpPr>
          <p:cNvPr id="7" name="TextBox 6">
            <a:extLst>
              <a:ext uri="{FF2B5EF4-FFF2-40B4-BE49-F238E27FC236}">
                <a16:creationId xmlns:a16="http://schemas.microsoft.com/office/drawing/2014/main" id="{9C29B2BB-63A1-BA4B-BF20-3ECA2BE6C523}"/>
              </a:ext>
            </a:extLst>
          </p:cNvPr>
          <p:cNvSpPr txBox="1"/>
          <p:nvPr/>
        </p:nvSpPr>
        <p:spPr>
          <a:xfrm>
            <a:off x="8222235" y="822212"/>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_</a:t>
            </a:r>
          </a:p>
        </p:txBody>
      </p:sp>
    </p:spTree>
    <p:extLst>
      <p:ext uri="{BB962C8B-B14F-4D97-AF65-F5344CB8AC3E}">
        <p14:creationId xmlns:p14="http://schemas.microsoft.com/office/powerpoint/2010/main" val="2091030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B2BA6A-765C-6149-8A9C-67757850D469}"/>
              </a:ext>
            </a:extLst>
          </p:cNvPr>
          <p:cNvPicPr>
            <a:picLocks noChangeAspect="1"/>
          </p:cNvPicPr>
          <p:nvPr/>
        </p:nvPicPr>
        <p:blipFill>
          <a:blip r:embed="rId2"/>
          <a:stretch>
            <a:fillRect/>
          </a:stretch>
        </p:blipFill>
        <p:spPr>
          <a:xfrm>
            <a:off x="219319" y="356347"/>
            <a:ext cx="8547100" cy="4584700"/>
          </a:xfrm>
          <a:prstGeom prst="rect">
            <a:avLst/>
          </a:prstGeom>
          <a:solidFill>
            <a:schemeClr val="bg1">
              <a:lumMod val="85000"/>
            </a:schemeClr>
          </a:solidFill>
        </p:spPr>
      </p:pic>
      <p:sp>
        <p:nvSpPr>
          <p:cNvPr id="3" name="TextBox 2">
            <a:extLst>
              <a:ext uri="{FF2B5EF4-FFF2-40B4-BE49-F238E27FC236}">
                <a16:creationId xmlns:a16="http://schemas.microsoft.com/office/drawing/2014/main" id="{5D538BE6-B94F-0C40-B685-83BADF433525}"/>
              </a:ext>
            </a:extLst>
          </p:cNvPr>
          <p:cNvSpPr txBox="1"/>
          <p:nvPr/>
        </p:nvSpPr>
        <p:spPr>
          <a:xfrm>
            <a:off x="298450" y="356347"/>
            <a:ext cx="5782352" cy="523220"/>
          </a:xfrm>
          <a:prstGeom prst="rect">
            <a:avLst/>
          </a:prstGeom>
          <a:solidFill>
            <a:schemeClr val="bg1">
              <a:lumMod val="85000"/>
            </a:schemeClr>
          </a:solidFill>
          <a:ln w="28575">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tau neutrinos at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Fermilab</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DONUT</a:t>
            </a:r>
          </a:p>
        </p:txBody>
      </p:sp>
      <p:sp>
        <p:nvSpPr>
          <p:cNvPr id="6" name="TextBox 5">
            <a:extLst>
              <a:ext uri="{FF2B5EF4-FFF2-40B4-BE49-F238E27FC236}">
                <a16:creationId xmlns:a16="http://schemas.microsoft.com/office/drawing/2014/main" id="{8FD245D5-0A4E-2747-A9CC-1C27B016B05A}"/>
              </a:ext>
            </a:extLst>
          </p:cNvPr>
          <p:cNvSpPr txBox="1"/>
          <p:nvPr/>
        </p:nvSpPr>
        <p:spPr>
          <a:xfrm>
            <a:off x="1811468" y="5503985"/>
            <a:ext cx="5705408" cy="584775"/>
          </a:xfrm>
          <a:prstGeom prst="rect">
            <a:avLst/>
          </a:prstGeom>
          <a:noFill/>
          <a:ln w="19050">
            <a:solidFill>
              <a:schemeClr val="tx1"/>
            </a:solidFill>
          </a:ln>
        </p:spPr>
        <p:txBody>
          <a:bodyPr wrap="none" rtlCol="0">
            <a:spAutoFit/>
          </a:bodyPr>
          <a:lstStyle/>
          <a:p>
            <a:r>
              <a:rPr lang="en-US" sz="2400" dirty="0">
                <a:latin typeface="Arial" panose="020B0604020202020204" pitchFamily="34" charset="0"/>
                <a:cs typeface="Arial" panose="020B0604020202020204" pitchFamily="34" charset="0"/>
              </a:rPr>
              <a:t>tau decay length =</a:t>
            </a:r>
            <a:r>
              <a:rPr lang="en-US" sz="3200" dirty="0">
                <a:latin typeface="Arial" panose="020B0604020202020204" pitchFamily="34" charset="0"/>
                <a:cs typeface="Arial" panose="020B0604020202020204" pitchFamily="34" charset="0"/>
              </a:rPr>
              <a:t> </a:t>
            </a:r>
            <a:r>
              <a:rPr lang="en-US" sz="3200" dirty="0">
                <a:latin typeface="Symbol" pitchFamily="2" charset="2"/>
                <a:cs typeface="Arial" panose="020B0604020202020204" pitchFamily="34" charset="0"/>
              </a:rPr>
              <a:t>g</a:t>
            </a:r>
            <a:r>
              <a:rPr lang="en-US" sz="32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a:t>
            </a:r>
            <a:r>
              <a:rPr lang="en-US" sz="3200" dirty="0">
                <a:latin typeface="Symbol" pitchFamily="2" charset="2"/>
                <a:cs typeface="Arial" panose="020B0604020202020204" pitchFamily="34" charset="0"/>
              </a:rPr>
              <a:t> t </a:t>
            </a:r>
            <a:r>
              <a:rPr lang="en-US" sz="2400" dirty="0">
                <a:latin typeface="Arial" panose="020B0604020202020204" pitchFamily="34" charset="0"/>
                <a:cs typeface="Arial" panose="020B0604020202020204" pitchFamily="34" charset="0"/>
              </a:rPr>
              <a:t>= 50m per </a:t>
            </a:r>
            <a:r>
              <a:rPr lang="en-US" sz="2400" dirty="0" err="1">
                <a:latin typeface="Arial" panose="020B0604020202020204" pitchFamily="34" charset="0"/>
                <a:cs typeface="Arial" panose="020B0604020202020204" pitchFamily="34" charset="0"/>
              </a:rPr>
              <a:t>PeV</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414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210" y="-188360"/>
            <a:ext cx="8672784" cy="857417"/>
          </a:xfrm>
        </p:spPr>
        <p:txBody>
          <a:bodyPr>
            <a:normAutofit/>
          </a:bodyPr>
          <a:lstStyle/>
          <a:p>
            <a:r>
              <a:rPr lang="en-US" sz="2800" b="0" dirty="0">
                <a:latin typeface="Arial" charset="0"/>
                <a:ea typeface="Arial" charset="0"/>
                <a:cs typeface="Arial" charset="0"/>
              </a:rPr>
              <a:t>a cosmic tau neutrino: </a:t>
            </a:r>
            <a:r>
              <a:rPr lang="en-US" sz="2800" b="0" dirty="0" err="1">
                <a:latin typeface="Arial" charset="0"/>
                <a:ea typeface="Arial" charset="0"/>
                <a:cs typeface="Arial" charset="0"/>
              </a:rPr>
              <a:t>livetime</a:t>
            </a:r>
            <a:r>
              <a:rPr lang="en-US" sz="2800" b="0" dirty="0">
                <a:latin typeface="Arial" charset="0"/>
                <a:ea typeface="Arial" charset="0"/>
                <a:cs typeface="Arial" charset="0"/>
              </a:rPr>
              <a:t> 17m </a:t>
            </a:r>
          </a:p>
        </p:txBody>
      </p:sp>
      <p:pic>
        <p:nvPicPr>
          <p:cNvPr id="7" name="Picture 6"/>
          <p:cNvPicPr>
            <a:picLocks noChangeAspect="1"/>
          </p:cNvPicPr>
          <p:nvPr/>
        </p:nvPicPr>
        <p:blipFill>
          <a:blip r:embed="rId2"/>
          <a:stretch>
            <a:fillRect/>
          </a:stretch>
        </p:blipFill>
        <p:spPr>
          <a:xfrm>
            <a:off x="998485" y="523791"/>
            <a:ext cx="7382585" cy="6147168"/>
          </a:xfrm>
          <a:prstGeom prst="rect">
            <a:avLst/>
          </a:prstGeom>
        </p:spPr>
      </p:pic>
    </p:spTree>
    <p:extLst>
      <p:ext uri="{BB962C8B-B14F-4D97-AF65-F5344CB8AC3E}">
        <p14:creationId xmlns:p14="http://schemas.microsoft.com/office/powerpoint/2010/main" val="2143619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190" y="-37131"/>
            <a:ext cx="8229600" cy="1143000"/>
          </a:xfrm>
        </p:spPr>
        <p:txBody>
          <a:bodyPr>
            <a:normAutofit/>
          </a:bodyPr>
          <a:lstStyle/>
          <a:p>
            <a:pPr algn="l"/>
            <a:r>
              <a:rPr lang="en-US" sz="3600" b="0" dirty="0">
                <a:latin typeface="Arial" charset="0"/>
                <a:ea typeface="Arial" charset="0"/>
                <a:cs typeface="Arial" charset="0"/>
              </a:rPr>
              <a:t>high-energy starting events </a:t>
            </a:r>
            <a:r>
              <a:rPr lang="mr-IN" sz="3600" b="0" dirty="0">
                <a:latin typeface="Arial" charset="0"/>
                <a:ea typeface="Arial" charset="0"/>
                <a:cs typeface="Arial" charset="0"/>
              </a:rPr>
              <a:t>–</a:t>
            </a:r>
            <a:r>
              <a:rPr lang="en-US" sz="3600" b="0" dirty="0">
                <a:latin typeface="Arial" charset="0"/>
                <a:ea typeface="Arial" charset="0"/>
                <a:cs typeface="Arial" charset="0"/>
              </a:rPr>
              <a:t> 7.5 </a:t>
            </a:r>
            <a:r>
              <a:rPr lang="en-US" sz="3600" b="0" dirty="0" err="1">
                <a:latin typeface="Arial" charset="0"/>
                <a:ea typeface="Arial" charset="0"/>
                <a:cs typeface="Arial" charset="0"/>
              </a:rPr>
              <a:t>yr</a:t>
            </a:r>
            <a:endParaRPr lang="en-US" sz="3600" b="0" dirty="0">
              <a:latin typeface="Arial" charset="0"/>
              <a:ea typeface="Arial" charset="0"/>
              <a:cs typeface="Arial" charset="0"/>
            </a:endParaRPr>
          </a:p>
        </p:txBody>
      </p:sp>
      <p:pic>
        <p:nvPicPr>
          <p:cNvPr id="4" name="Picture 3" descr="2D_histogram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9688"/>
            <a:ext cx="9144000" cy="3735949"/>
          </a:xfrm>
          <a:prstGeom prst="rect">
            <a:avLst/>
          </a:prstGeom>
        </p:spPr>
      </p:pic>
      <p:pic>
        <p:nvPicPr>
          <p:cNvPr id="5" name="Picture 4" descr="flavor_triang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012" y="1029027"/>
            <a:ext cx="7320385" cy="4662388"/>
          </a:xfrm>
          <a:prstGeom prst="rect">
            <a:avLst/>
          </a:prstGeom>
        </p:spPr>
      </p:pic>
      <p:sp>
        <p:nvSpPr>
          <p:cNvPr id="9" name="Rectangle 8"/>
          <p:cNvSpPr/>
          <p:nvPr/>
        </p:nvSpPr>
        <p:spPr>
          <a:xfrm>
            <a:off x="81341" y="5815378"/>
            <a:ext cx="8978511" cy="978111"/>
          </a:xfrm>
          <a:prstGeom prst="rect">
            <a:avLst/>
          </a:prstGeom>
          <a:solidFill>
            <a:schemeClr val="bg1">
              <a:lumMod val="8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rial"/>
                <a:ea typeface="+mn-ea"/>
                <a:cs typeface="Arial"/>
              </a:rPr>
              <a:t>oscillations of </a:t>
            </a:r>
            <a:r>
              <a:rPr kumimoji="0" lang="en-US" sz="2800" b="0" i="0" u="none" strike="noStrike" kern="1200" cap="none" spc="0" normalizeH="0" baseline="0" noProof="0" dirty="0" err="1">
                <a:ln>
                  <a:noFill/>
                </a:ln>
                <a:effectLst/>
                <a:uLnTx/>
                <a:uFillTx/>
                <a:latin typeface="Arial"/>
                <a:ea typeface="+mn-ea"/>
                <a:cs typeface="Arial"/>
              </a:rPr>
              <a:t>PeV</a:t>
            </a:r>
            <a:r>
              <a:rPr kumimoji="0" lang="en-US" sz="2800" b="0" i="0" u="none" strike="noStrike" kern="1200" cap="none" spc="0" normalizeH="0" baseline="0" noProof="0" dirty="0">
                <a:ln>
                  <a:noFill/>
                </a:ln>
                <a:effectLst/>
                <a:uLnTx/>
                <a:uFillTx/>
                <a:latin typeface="Arial"/>
                <a:ea typeface="+mn-ea"/>
                <a:cs typeface="Arial"/>
              </a:rPr>
              <a:t> neutrinos over cosmic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Arial"/>
                <a:ea typeface="+mn-ea"/>
                <a:cs typeface="Arial"/>
              </a:rPr>
              <a:t>distances to 1:1:1</a:t>
            </a:r>
          </a:p>
        </p:txBody>
      </p:sp>
    </p:spTree>
    <p:extLst>
      <p:ext uri="{BB962C8B-B14F-4D97-AF65-F5344CB8AC3E}">
        <p14:creationId xmlns:p14="http://schemas.microsoft.com/office/powerpoint/2010/main" val="29281897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Arial" pitchFamily="34" charset="0"/>
                <a:ea typeface="ＭＳ Ｐゴシック" pitchFamily="34" charset="-128"/>
                <a:cs typeface="ＭＳ Ｐゴシック" charset="0"/>
              </a:rPr>
              <a:t>icecube.wisc.edu</a:t>
            </a:r>
            <a:endParaRPr kumimoji="0" lang="en-US" sz="20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
        <p:nvSpPr>
          <p:cNvPr id="2" name="Rectangle 1">
            <a:extLst>
              <a:ext uri="{FF2B5EF4-FFF2-40B4-BE49-F238E27FC236}">
                <a16:creationId xmlns:a16="http://schemas.microsoft.com/office/drawing/2014/main" id="{25020D64-D0DC-3A44-B88C-7EA09A4FAF1B}"/>
              </a:ext>
            </a:extLst>
          </p:cNvPr>
          <p:cNvSpPr/>
          <p:nvPr/>
        </p:nvSpPr>
        <p:spPr>
          <a:xfrm>
            <a:off x="3218149" y="1673334"/>
            <a:ext cx="3645244" cy="378565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neutrino astronomy 2020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it exists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more neutrinos, better neutrinos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rPr>
              <a:t>closing in on cosmic ray sources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27641080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3860-E1F2-354B-9183-A49052D9688C}"/>
              </a:ext>
            </a:extLst>
          </p:cNvPr>
          <p:cNvSpPr>
            <a:spLocks noGrp="1"/>
          </p:cNvSpPr>
          <p:nvPr>
            <p:ph type="ctrTitle"/>
          </p:nvPr>
        </p:nvSpPr>
        <p:spPr>
          <a:xfrm>
            <a:off x="685800" y="238892"/>
            <a:ext cx="7772400" cy="2387600"/>
          </a:xfrm>
        </p:spPr>
        <p:txBody>
          <a:bodyPr>
            <a:normAutofit/>
          </a:bodyPr>
          <a:lstStyle/>
          <a:p>
            <a:r>
              <a:rPr lang="en-US" sz="3200" dirty="0">
                <a:latin typeface="Arial" panose="020B0604020202020204" pitchFamily="34" charset="0"/>
                <a:cs typeface="Arial" panose="020B0604020202020204" pitchFamily="34" charset="0"/>
              </a:rPr>
              <a:t>Th</a:t>
            </a:r>
          </a:p>
        </p:txBody>
      </p:sp>
      <p:sp>
        <p:nvSpPr>
          <p:cNvPr id="3" name="Subtitle 2">
            <a:extLst>
              <a:ext uri="{FF2B5EF4-FFF2-40B4-BE49-F238E27FC236}">
                <a16:creationId xmlns:a16="http://schemas.microsoft.com/office/drawing/2014/main" id="{73FE940B-9255-B94D-9678-AABE995E626D}"/>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42770D7E-FF63-8545-9D02-E69DF40930EE}"/>
              </a:ext>
            </a:extLst>
          </p:cNvPr>
          <p:cNvPicPr>
            <a:picLocks noChangeAspect="1"/>
          </p:cNvPicPr>
          <p:nvPr/>
        </p:nvPicPr>
        <p:blipFill>
          <a:blip r:embed="rId2"/>
          <a:stretch>
            <a:fillRect/>
          </a:stretch>
        </p:blipFill>
        <p:spPr>
          <a:xfrm>
            <a:off x="69855" y="2096933"/>
            <a:ext cx="9004290" cy="3941380"/>
          </a:xfrm>
          <a:prstGeom prst="rect">
            <a:avLst/>
          </a:prstGeom>
        </p:spPr>
      </p:pic>
      <p:sp>
        <p:nvSpPr>
          <p:cNvPr id="5" name="TextBox 4">
            <a:extLst>
              <a:ext uri="{FF2B5EF4-FFF2-40B4-BE49-F238E27FC236}">
                <a16:creationId xmlns:a16="http://schemas.microsoft.com/office/drawing/2014/main" id="{765CCAE0-1BBC-5F4A-B2A2-AF6C84804D65}"/>
              </a:ext>
            </a:extLst>
          </p:cNvPr>
          <p:cNvSpPr txBox="1"/>
          <p:nvPr/>
        </p:nvSpPr>
        <p:spPr>
          <a:xfrm>
            <a:off x="1561946" y="674247"/>
            <a:ext cx="651652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ICECUBE COLLABORATION</a:t>
            </a:r>
          </a:p>
        </p:txBody>
      </p:sp>
    </p:spTree>
    <p:extLst>
      <p:ext uri="{BB962C8B-B14F-4D97-AF65-F5344CB8AC3E}">
        <p14:creationId xmlns:p14="http://schemas.microsoft.com/office/powerpoint/2010/main" val="36746872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ln>
            <a:noFill/>
          </a:ln>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3287949" y="-797668"/>
            <a:ext cx="5325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UU </a:t>
            </a:r>
          </a:p>
        </p:txBody>
      </p:sp>
      <p:pic>
        <p:nvPicPr>
          <p:cNvPr id="6" name="Picture 5"/>
          <p:cNvPicPr>
            <a:picLocks noChangeAspect="1"/>
          </p:cNvPicPr>
          <p:nvPr/>
        </p:nvPicPr>
        <p:blipFill>
          <a:blip r:embed="rId2"/>
          <a:stretch>
            <a:fillRect/>
          </a:stretch>
        </p:blipFill>
        <p:spPr>
          <a:xfrm>
            <a:off x="0" y="368300"/>
            <a:ext cx="9144000" cy="6099123"/>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6315"/>
          <a:stretch/>
        </p:blipFill>
        <p:spPr>
          <a:xfrm>
            <a:off x="-252536" y="1268760"/>
            <a:ext cx="9577064" cy="5343044"/>
          </a:xfrm>
          <a:prstGeom prst="ellipse">
            <a:avLst/>
          </a:prstGeom>
        </p:spPr>
      </p:pic>
    </p:spTree>
    <p:extLst>
      <p:ext uri="{BB962C8B-B14F-4D97-AF65-F5344CB8AC3E}">
        <p14:creationId xmlns:p14="http://schemas.microsoft.com/office/powerpoint/2010/main" val="84631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BCF7B-0DA2-CF4F-A0AA-469793B37AEA}"/>
              </a:ext>
            </a:extLst>
          </p:cNvPr>
          <p:cNvSpPr>
            <a:spLocks noGrp="1"/>
          </p:cNvSpPr>
          <p:nvPr>
            <p:ph type="title"/>
          </p:nvPr>
        </p:nvSpPr>
        <p:spPr/>
        <p:txBody>
          <a:bodyPr/>
          <a:lstStyle/>
          <a:p>
            <a:r>
              <a:rPr lang="en-US" dirty="0"/>
              <a:t>overflow sides</a:t>
            </a:r>
          </a:p>
        </p:txBody>
      </p:sp>
    </p:spTree>
    <p:extLst>
      <p:ext uri="{BB962C8B-B14F-4D97-AF65-F5344CB8AC3E}">
        <p14:creationId xmlns:p14="http://schemas.microsoft.com/office/powerpoint/2010/main" val="3463707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4C4DCB-47D1-374D-B358-9365CF8DF22C}"/>
              </a:ext>
            </a:extLst>
          </p:cNvPr>
          <p:cNvPicPr>
            <a:picLocks noChangeAspect="1"/>
          </p:cNvPicPr>
          <p:nvPr/>
        </p:nvPicPr>
        <p:blipFill>
          <a:blip r:embed="rId2"/>
          <a:stretch>
            <a:fillRect/>
          </a:stretch>
        </p:blipFill>
        <p:spPr>
          <a:xfrm>
            <a:off x="0" y="839081"/>
            <a:ext cx="9144000" cy="5179838"/>
          </a:xfrm>
          <a:prstGeom prst="rect">
            <a:avLst/>
          </a:prstGeom>
        </p:spPr>
      </p:pic>
    </p:spTree>
    <p:extLst>
      <p:ext uri="{BB962C8B-B14F-4D97-AF65-F5344CB8AC3E}">
        <p14:creationId xmlns:p14="http://schemas.microsoft.com/office/powerpoint/2010/main" val="10088789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C4B5C1-98CE-1B4E-A88B-C571382A6768}"/>
              </a:ext>
            </a:extLst>
          </p:cNvPr>
          <p:cNvPicPr>
            <a:picLocks noChangeAspect="1"/>
          </p:cNvPicPr>
          <p:nvPr/>
        </p:nvPicPr>
        <p:blipFill>
          <a:blip r:embed="rId2"/>
          <a:stretch>
            <a:fillRect/>
          </a:stretch>
        </p:blipFill>
        <p:spPr>
          <a:xfrm rot="5400000">
            <a:off x="1067147" y="-747103"/>
            <a:ext cx="7041359" cy="9112346"/>
          </a:xfrm>
          <a:prstGeom prst="rect">
            <a:avLst/>
          </a:prstGeom>
        </p:spPr>
      </p:pic>
      <p:sp>
        <p:nvSpPr>
          <p:cNvPr id="2" name="TextBox 1">
            <a:extLst>
              <a:ext uri="{FF2B5EF4-FFF2-40B4-BE49-F238E27FC236}">
                <a16:creationId xmlns:a16="http://schemas.microsoft.com/office/drawing/2014/main" id="{52493E23-7279-2B46-A98E-5CE3A8688A53}"/>
              </a:ext>
            </a:extLst>
          </p:cNvPr>
          <p:cNvSpPr txBox="1"/>
          <p:nvPr/>
        </p:nvSpPr>
        <p:spPr>
          <a:xfrm>
            <a:off x="964279" y="437684"/>
            <a:ext cx="7202614" cy="830997"/>
          </a:xfrm>
          <a:prstGeom prst="rect">
            <a:avLst/>
          </a:prstGeom>
          <a:solidFill>
            <a:schemeClr val="bg1">
              <a:lumMod val="75000"/>
            </a:scheme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 years of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IceCube</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data: evidence for non-uniform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skymap</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mostly resulting from 4 source candidates</a:t>
            </a:r>
          </a:p>
        </p:txBody>
      </p:sp>
      <p:sp>
        <p:nvSpPr>
          <p:cNvPr id="3" name="Rectangle 2">
            <a:extLst>
              <a:ext uri="{FF2B5EF4-FFF2-40B4-BE49-F238E27FC236}">
                <a16:creationId xmlns:a16="http://schemas.microsoft.com/office/drawing/2014/main" id="{3B2CC170-2D23-D749-A536-8D783BD0B7D8}"/>
              </a:ext>
            </a:extLst>
          </p:cNvPr>
          <p:cNvSpPr/>
          <p:nvPr/>
        </p:nvSpPr>
        <p:spPr>
          <a:xfrm>
            <a:off x="2301826" y="6042627"/>
            <a:ext cx="4572000" cy="461665"/>
          </a:xfrm>
          <a:prstGeom prst="rect">
            <a:avLst/>
          </a:prstGeom>
          <a:solidFill>
            <a:schemeClr val="bg1">
              <a:lumMod val="75000"/>
            </a:schemeClr>
          </a:solidFill>
        </p:spPr>
        <p:txBody>
          <a:bodyPr>
            <a:spAutoFit/>
          </a:bodyPr>
          <a:lstStyle/>
          <a:p>
            <a:pPr lvl="0" algn="ctr" defTabSz="914400">
              <a:defRPr/>
            </a:pPr>
            <a:r>
              <a:rPr lang="en-US" sz="2400" dirty="0">
                <a:solidFill>
                  <a:srgbClr val="000000"/>
                </a:solidFill>
                <a:latin typeface="Arial" panose="020B0604020202020204" pitchFamily="34" charset="0"/>
                <a:cs typeface="Arial" panose="020B0604020202020204" pitchFamily="34" charset="0"/>
              </a:rPr>
              <a:t>why not seen before?</a:t>
            </a:r>
          </a:p>
        </p:txBody>
      </p:sp>
    </p:spTree>
    <p:extLst>
      <p:ext uri="{BB962C8B-B14F-4D97-AF65-F5344CB8AC3E}">
        <p14:creationId xmlns:p14="http://schemas.microsoft.com/office/powerpoint/2010/main" val="31875586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FB9CDD-BA6F-0F43-92AE-396AFF89D619}"/>
              </a:ext>
            </a:extLst>
          </p:cNvPr>
          <p:cNvPicPr>
            <a:picLocks noChangeAspect="1"/>
          </p:cNvPicPr>
          <p:nvPr/>
        </p:nvPicPr>
        <p:blipFill>
          <a:blip r:embed="rId2"/>
          <a:stretch>
            <a:fillRect/>
          </a:stretch>
        </p:blipFill>
        <p:spPr>
          <a:xfrm>
            <a:off x="0" y="1"/>
            <a:ext cx="9144000" cy="1836295"/>
          </a:xfrm>
          <a:prstGeom prst="rect">
            <a:avLst/>
          </a:prstGeom>
        </p:spPr>
      </p:pic>
      <p:pic>
        <p:nvPicPr>
          <p:cNvPr id="5" name="Picture 4">
            <a:extLst>
              <a:ext uri="{FF2B5EF4-FFF2-40B4-BE49-F238E27FC236}">
                <a16:creationId xmlns:a16="http://schemas.microsoft.com/office/drawing/2014/main" id="{2AA388C0-1379-4848-888F-635D7748B9CE}"/>
              </a:ext>
            </a:extLst>
          </p:cNvPr>
          <p:cNvPicPr>
            <a:picLocks noChangeAspect="1"/>
          </p:cNvPicPr>
          <p:nvPr/>
        </p:nvPicPr>
        <p:blipFill>
          <a:blip r:embed="rId3"/>
          <a:stretch>
            <a:fillRect/>
          </a:stretch>
        </p:blipFill>
        <p:spPr>
          <a:xfrm>
            <a:off x="8963" y="1836296"/>
            <a:ext cx="9144000" cy="1577662"/>
          </a:xfrm>
          <a:prstGeom prst="rect">
            <a:avLst/>
          </a:prstGeom>
        </p:spPr>
      </p:pic>
      <p:pic>
        <p:nvPicPr>
          <p:cNvPr id="6" name="Picture 5">
            <a:extLst>
              <a:ext uri="{FF2B5EF4-FFF2-40B4-BE49-F238E27FC236}">
                <a16:creationId xmlns:a16="http://schemas.microsoft.com/office/drawing/2014/main" id="{D138809F-2741-7F4A-B341-BBD6957A8D96}"/>
              </a:ext>
            </a:extLst>
          </p:cNvPr>
          <p:cNvPicPr>
            <a:picLocks noChangeAspect="1"/>
          </p:cNvPicPr>
          <p:nvPr/>
        </p:nvPicPr>
        <p:blipFill>
          <a:blip r:embed="rId4"/>
          <a:stretch>
            <a:fillRect/>
          </a:stretch>
        </p:blipFill>
        <p:spPr>
          <a:xfrm>
            <a:off x="0" y="3413958"/>
            <a:ext cx="4554069" cy="3415552"/>
          </a:xfrm>
          <a:prstGeom prst="rect">
            <a:avLst/>
          </a:prstGeom>
        </p:spPr>
      </p:pic>
      <p:pic>
        <p:nvPicPr>
          <p:cNvPr id="7" name="Picture 6">
            <a:extLst>
              <a:ext uri="{FF2B5EF4-FFF2-40B4-BE49-F238E27FC236}">
                <a16:creationId xmlns:a16="http://schemas.microsoft.com/office/drawing/2014/main" id="{4F703C2C-D109-894F-ADE2-3A841B850FFB}"/>
              </a:ext>
            </a:extLst>
          </p:cNvPr>
          <p:cNvPicPr>
            <a:picLocks noChangeAspect="1"/>
          </p:cNvPicPr>
          <p:nvPr/>
        </p:nvPicPr>
        <p:blipFill>
          <a:blip r:embed="rId5"/>
          <a:stretch>
            <a:fillRect/>
          </a:stretch>
        </p:blipFill>
        <p:spPr>
          <a:xfrm>
            <a:off x="6248770" y="3413958"/>
            <a:ext cx="2886267" cy="3444042"/>
          </a:xfrm>
          <a:prstGeom prst="rect">
            <a:avLst/>
          </a:prstGeom>
        </p:spPr>
      </p:pic>
      <p:cxnSp>
        <p:nvCxnSpPr>
          <p:cNvPr id="3" name="Straight Arrow Connector 2">
            <a:extLst>
              <a:ext uri="{FF2B5EF4-FFF2-40B4-BE49-F238E27FC236}">
                <a16:creationId xmlns:a16="http://schemas.microsoft.com/office/drawing/2014/main" id="{3EFE9170-5D07-9F4B-8A1C-D3BBDFD35A18}"/>
              </a:ext>
            </a:extLst>
          </p:cNvPr>
          <p:cNvCxnSpPr>
            <a:cxnSpLocks/>
          </p:cNvCxnSpPr>
          <p:nvPr/>
        </p:nvCxnSpPr>
        <p:spPr bwMode="auto">
          <a:xfrm>
            <a:off x="6460434" y="129209"/>
            <a:ext cx="0" cy="752385"/>
          </a:xfrm>
          <a:prstGeom prst="straightConnector1">
            <a:avLst/>
          </a:prstGeom>
          <a:solidFill>
            <a:schemeClr val="accent1"/>
          </a:solidFill>
          <a:ln w="76200" cap="flat" cmpd="sng" algn="ctr">
            <a:solidFill>
              <a:schemeClr val="accent2"/>
            </a:solidFill>
            <a:prstDash val="solid"/>
            <a:round/>
            <a:headEnd type="none" w="med" len="med"/>
            <a:tailEnd type="triangle"/>
          </a:ln>
          <a:effectLst/>
        </p:spPr>
      </p:cxnSp>
      <p:sp>
        <p:nvSpPr>
          <p:cNvPr id="14" name="TextBox 13">
            <a:extLst>
              <a:ext uri="{FF2B5EF4-FFF2-40B4-BE49-F238E27FC236}">
                <a16:creationId xmlns:a16="http://schemas.microsoft.com/office/drawing/2014/main" id="{36201572-13D0-BD40-BD88-F9C366C09181}"/>
              </a:ext>
            </a:extLst>
          </p:cNvPr>
          <p:cNvSpPr txBox="1"/>
          <p:nvPr/>
        </p:nvSpPr>
        <p:spPr>
          <a:xfrm>
            <a:off x="669606" y="225651"/>
            <a:ext cx="5777944" cy="461665"/>
          </a:xfrm>
          <a:prstGeom prst="rect">
            <a:avLst/>
          </a:prstGeom>
          <a:noFill/>
        </p:spPr>
        <p:txBody>
          <a:bodyPr wrap="square" rtlCol="0">
            <a:spAutoFit/>
          </a:bodyPr>
          <a:lstStyle/>
          <a:p>
            <a:r>
              <a:rPr lang="en-US" sz="2400" dirty="0">
                <a:solidFill>
                  <a:schemeClr val="accent2"/>
                </a:solidFill>
                <a:latin typeface="Arial" panose="020B0604020202020204" pitchFamily="34" charset="0"/>
                <a:cs typeface="Arial" panose="020B0604020202020204" pitchFamily="34" charset="0"/>
              </a:rPr>
              <a:t>one of 3 prominent sources at 100 </a:t>
            </a:r>
            <a:r>
              <a:rPr lang="en-US" sz="2400" dirty="0" err="1">
                <a:solidFill>
                  <a:schemeClr val="accent2"/>
                </a:solidFill>
                <a:latin typeface="Arial" panose="020B0604020202020204" pitchFamily="34" charset="0"/>
                <a:cs typeface="Arial" panose="020B0604020202020204" pitchFamily="34" charset="0"/>
              </a:rPr>
              <a:t>TeV</a:t>
            </a:r>
            <a:endParaRPr lang="en-US" dirty="0">
              <a:solidFill>
                <a:schemeClr val="accent2"/>
              </a:solidFill>
            </a:endParaRPr>
          </a:p>
        </p:txBody>
      </p:sp>
      <p:cxnSp>
        <p:nvCxnSpPr>
          <p:cNvPr id="15" name="Straight Arrow Connector 14">
            <a:extLst>
              <a:ext uri="{FF2B5EF4-FFF2-40B4-BE49-F238E27FC236}">
                <a16:creationId xmlns:a16="http://schemas.microsoft.com/office/drawing/2014/main" id="{B5ED631E-F6B4-294F-8175-DEBA10B38172}"/>
              </a:ext>
            </a:extLst>
          </p:cNvPr>
          <p:cNvCxnSpPr>
            <a:cxnSpLocks/>
          </p:cNvCxnSpPr>
          <p:nvPr/>
        </p:nvCxnSpPr>
        <p:spPr bwMode="auto">
          <a:xfrm>
            <a:off x="7497417" y="3303105"/>
            <a:ext cx="0" cy="752385"/>
          </a:xfrm>
          <a:prstGeom prst="straightConnector1">
            <a:avLst/>
          </a:prstGeom>
          <a:solidFill>
            <a:schemeClr val="accent1"/>
          </a:solidFill>
          <a:ln w="76200" cap="flat" cmpd="sng" algn="ctr">
            <a:solidFill>
              <a:schemeClr val="accent2"/>
            </a:solidFill>
            <a:prstDash val="solid"/>
            <a:round/>
            <a:headEnd type="none" w="med" len="med"/>
            <a:tailEnd type="triangle"/>
          </a:ln>
          <a:effectLst/>
        </p:spPr>
      </p:cxnSp>
    </p:spTree>
    <p:extLst>
      <p:ext uri="{BB962C8B-B14F-4D97-AF65-F5344CB8AC3E}">
        <p14:creationId xmlns:p14="http://schemas.microsoft.com/office/powerpoint/2010/main" val="3320829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8104" y="439521"/>
            <a:ext cx="8017507" cy="5732202"/>
          </a:xfrm>
          <a:prstGeom prst="rect">
            <a:avLst/>
          </a:prstGeom>
        </p:spPr>
      </p:pic>
      <p:sp>
        <p:nvSpPr>
          <p:cNvPr id="3" name="TextBox 2"/>
          <p:cNvSpPr txBox="1"/>
          <p:nvPr/>
        </p:nvSpPr>
        <p:spPr>
          <a:xfrm>
            <a:off x="13512" y="6144703"/>
            <a:ext cx="9114094" cy="461665"/>
          </a:xfrm>
          <a:prstGeom prst="rect">
            <a:avLst/>
          </a:prstGeom>
          <a:solidFill>
            <a:schemeClr val="bg1">
              <a:lumMod val="6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ＭＳ Ｐゴシック"/>
                <a:cs typeface="Arial"/>
              </a:rPr>
              <a:t>energy in the Universe in gamma rays, neutrinos and cosmic rays</a:t>
            </a:r>
          </a:p>
        </p:txBody>
      </p:sp>
      <p:cxnSp>
        <p:nvCxnSpPr>
          <p:cNvPr id="5" name="Straight Connector 4"/>
          <p:cNvCxnSpPr/>
          <p:nvPr/>
        </p:nvCxnSpPr>
        <p:spPr bwMode="auto">
          <a:xfrm>
            <a:off x="4039979" y="2972194"/>
            <a:ext cx="1688955" cy="0"/>
          </a:xfrm>
          <a:prstGeom prst="line">
            <a:avLst/>
          </a:prstGeom>
          <a:solidFill>
            <a:schemeClr val="accent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 name="Straight Connector 5"/>
          <p:cNvCxnSpPr/>
          <p:nvPr/>
        </p:nvCxnSpPr>
        <p:spPr bwMode="auto">
          <a:xfrm>
            <a:off x="1872335" y="2972194"/>
            <a:ext cx="6481160" cy="0"/>
          </a:xfrm>
          <a:prstGeom prst="line">
            <a:avLst/>
          </a:prstGeom>
          <a:solidFill>
            <a:schemeClr val="accent1"/>
          </a:solidFill>
          <a:ln w="38100" cap="flat" cmpd="sng" algn="ctr">
            <a:solidFill>
              <a:schemeClr val="tx1"/>
            </a:solidFill>
            <a:prstDash val="dash"/>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7" name="Oval 6"/>
          <p:cNvSpPr/>
          <p:nvPr/>
        </p:nvSpPr>
        <p:spPr bwMode="auto">
          <a:xfrm>
            <a:off x="261873" y="3993681"/>
            <a:ext cx="914400" cy="9144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1"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charset="0"/>
              <a:ea typeface="ＭＳ Ｐゴシック" charset="0"/>
              <a:cs typeface="+mn-cs"/>
            </a:endParaRPr>
          </a:p>
        </p:txBody>
      </p:sp>
    </p:spTree>
    <p:extLst>
      <p:ext uri="{BB962C8B-B14F-4D97-AF65-F5344CB8AC3E}">
        <p14:creationId xmlns:p14="http://schemas.microsoft.com/office/powerpoint/2010/main" val="376443421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2DCD03-02BC-2C4E-B7BD-C92DB54CD9C8}"/>
              </a:ext>
            </a:extLst>
          </p:cNvPr>
          <p:cNvPicPr>
            <a:picLocks noChangeAspect="1"/>
          </p:cNvPicPr>
          <p:nvPr/>
        </p:nvPicPr>
        <p:blipFill>
          <a:blip r:embed="rId2"/>
          <a:stretch>
            <a:fillRect/>
          </a:stretch>
        </p:blipFill>
        <p:spPr>
          <a:xfrm>
            <a:off x="1550503" y="-2352"/>
            <a:ext cx="6040921" cy="6860352"/>
          </a:xfrm>
          <a:prstGeom prst="rect">
            <a:avLst/>
          </a:prstGeom>
        </p:spPr>
      </p:pic>
    </p:spTree>
    <p:extLst>
      <p:ext uri="{BB962C8B-B14F-4D97-AF65-F5344CB8AC3E}">
        <p14:creationId xmlns:p14="http://schemas.microsoft.com/office/powerpoint/2010/main" val="40572304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41422E-1570-C84B-B310-F298758644B5}"/>
              </a:ext>
            </a:extLst>
          </p:cNvPr>
          <p:cNvPicPr>
            <a:picLocks noChangeAspect="1"/>
          </p:cNvPicPr>
          <p:nvPr/>
        </p:nvPicPr>
        <p:blipFill>
          <a:blip r:embed="rId3"/>
          <a:stretch>
            <a:fillRect/>
          </a:stretch>
        </p:blipFill>
        <p:spPr>
          <a:xfrm>
            <a:off x="57035" y="3658646"/>
            <a:ext cx="2215286" cy="2867684"/>
          </a:xfrm>
          <a:prstGeom prst="rect">
            <a:avLst/>
          </a:prstGeom>
        </p:spPr>
      </p:pic>
      <p:pic>
        <p:nvPicPr>
          <p:cNvPr id="8" name="Picture 7">
            <a:extLst>
              <a:ext uri="{FF2B5EF4-FFF2-40B4-BE49-F238E27FC236}">
                <a16:creationId xmlns:a16="http://schemas.microsoft.com/office/drawing/2014/main" id="{92C39082-2894-E442-B5CC-D7BDD230AAB7}"/>
              </a:ext>
            </a:extLst>
          </p:cNvPr>
          <p:cNvPicPr>
            <a:picLocks noChangeAspect="1"/>
          </p:cNvPicPr>
          <p:nvPr/>
        </p:nvPicPr>
        <p:blipFill>
          <a:blip r:embed="rId4"/>
          <a:stretch>
            <a:fillRect/>
          </a:stretch>
        </p:blipFill>
        <p:spPr>
          <a:xfrm>
            <a:off x="2310974" y="58577"/>
            <a:ext cx="6836759" cy="6803136"/>
          </a:xfrm>
          <a:prstGeom prst="rect">
            <a:avLst/>
          </a:prstGeom>
        </p:spPr>
      </p:pic>
      <p:pic>
        <p:nvPicPr>
          <p:cNvPr id="9" name="Picture 8">
            <a:extLst>
              <a:ext uri="{FF2B5EF4-FFF2-40B4-BE49-F238E27FC236}">
                <a16:creationId xmlns:a16="http://schemas.microsoft.com/office/drawing/2014/main" id="{5704CF82-C876-6541-8A37-F4DDA83AFC00}"/>
              </a:ext>
            </a:extLst>
          </p:cNvPr>
          <p:cNvPicPr>
            <a:picLocks noChangeAspect="1"/>
          </p:cNvPicPr>
          <p:nvPr/>
        </p:nvPicPr>
        <p:blipFill>
          <a:blip r:embed="rId5"/>
          <a:stretch>
            <a:fillRect/>
          </a:stretch>
        </p:blipFill>
        <p:spPr>
          <a:xfrm>
            <a:off x="57034" y="3720534"/>
            <a:ext cx="2215285" cy="3087973"/>
          </a:xfrm>
          <a:prstGeom prst="rect">
            <a:avLst/>
          </a:prstGeom>
        </p:spPr>
      </p:pic>
      <p:sp>
        <p:nvSpPr>
          <p:cNvPr id="6" name="TextBox 5">
            <a:extLst>
              <a:ext uri="{FF2B5EF4-FFF2-40B4-BE49-F238E27FC236}">
                <a16:creationId xmlns:a16="http://schemas.microsoft.com/office/drawing/2014/main" id="{6D0C0B54-EE68-6245-8D07-B7CA42337F2D}"/>
              </a:ext>
            </a:extLst>
          </p:cNvPr>
          <p:cNvSpPr txBox="1"/>
          <p:nvPr/>
        </p:nvSpPr>
        <p:spPr>
          <a:xfrm>
            <a:off x="95933" y="91045"/>
            <a:ext cx="2147511" cy="3785652"/>
          </a:xfrm>
          <a:prstGeom prst="rect">
            <a:avLst/>
          </a:prstGeom>
          <a:solidFill>
            <a:schemeClr val="tx1">
              <a:lumMod val="75000"/>
            </a:schemeClr>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TXS 0506+056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“beyond 5 mas the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core loses its tight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collimation…”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jet found a target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after ~tens of pc</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cs typeface="Arial" panose="020B0604020202020204" pitchFamily="34" charset="0"/>
              </a:rPr>
              <a:t>jet star interaction?</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theory confirms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observation?</a:t>
            </a:r>
          </a:p>
        </p:txBody>
      </p:sp>
    </p:spTree>
    <p:extLst>
      <p:ext uri="{BB962C8B-B14F-4D97-AF65-F5344CB8AC3E}">
        <p14:creationId xmlns:p14="http://schemas.microsoft.com/office/powerpoint/2010/main" val="9135551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0D7FFE-3548-1447-AECA-7A2D2E8930B4}"/>
              </a:ext>
            </a:extLst>
          </p:cNvPr>
          <p:cNvPicPr>
            <a:picLocks noChangeAspect="1"/>
          </p:cNvPicPr>
          <p:nvPr/>
        </p:nvPicPr>
        <p:blipFill>
          <a:blip r:embed="rId2"/>
          <a:stretch>
            <a:fillRect/>
          </a:stretch>
        </p:blipFill>
        <p:spPr>
          <a:xfrm>
            <a:off x="-1" y="808973"/>
            <a:ext cx="9133467" cy="5234018"/>
          </a:xfrm>
          <a:prstGeom prst="rect">
            <a:avLst/>
          </a:prstGeom>
        </p:spPr>
      </p:pic>
    </p:spTree>
    <p:extLst>
      <p:ext uri="{BB962C8B-B14F-4D97-AF65-F5344CB8AC3E}">
        <p14:creationId xmlns:p14="http://schemas.microsoft.com/office/powerpoint/2010/main" val="18109524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u_decay_triangl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659" y="1119374"/>
            <a:ext cx="6341799" cy="5559551"/>
          </a:xfrm>
          <a:prstGeom prst="rect">
            <a:avLst/>
          </a:prstGeom>
        </p:spPr>
      </p:pic>
      <p:sp>
        <p:nvSpPr>
          <p:cNvPr id="3" name="TextBox 2"/>
          <p:cNvSpPr txBox="1"/>
          <p:nvPr/>
        </p:nvSpPr>
        <p:spPr>
          <a:xfrm>
            <a:off x="536172" y="423664"/>
            <a:ext cx="3403496" cy="3539430"/>
          </a:xfrm>
          <a:prstGeom prst="rect">
            <a:avLst/>
          </a:prstGeom>
          <a:solidFill>
            <a:schemeClr val="bg1">
              <a:lumMod val="85000"/>
            </a:schemeClr>
          </a:solidFill>
          <a:effectLst>
            <a:softEdge rad="63500"/>
          </a:effectLst>
        </p:spPr>
        <p:txBody>
          <a:bodyPr wrap="non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new physics ?</a:t>
            </a:r>
          </a:p>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if not…</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 </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every model</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for the astrophysical</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source ends up in</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the triangle</a:t>
            </a:r>
          </a:p>
        </p:txBody>
      </p:sp>
    </p:spTree>
    <p:extLst>
      <p:ext uri="{BB962C8B-B14F-4D97-AF65-F5344CB8AC3E}">
        <p14:creationId xmlns:p14="http://schemas.microsoft.com/office/powerpoint/2010/main" val="721681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051BCB-CAF6-A84C-A8C0-DD37D6861E1E}"/>
              </a:ext>
            </a:extLst>
          </p:cNvPr>
          <p:cNvSpPr txBox="1"/>
          <p:nvPr/>
        </p:nvSpPr>
        <p:spPr>
          <a:xfrm>
            <a:off x="276157" y="197107"/>
            <a:ext cx="2916183" cy="584775"/>
          </a:xfrm>
          <a:prstGeom prst="rect">
            <a:avLst/>
          </a:prstGeom>
          <a:solidFill>
            <a:schemeClr val="bg1">
              <a:lumMod val="8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upgrade/Gen2</a:t>
            </a:r>
          </a:p>
        </p:txBody>
      </p:sp>
      <p:sp>
        <p:nvSpPr>
          <p:cNvPr id="4" name="TextBox 3">
            <a:extLst>
              <a:ext uri="{FF2B5EF4-FFF2-40B4-BE49-F238E27FC236}">
                <a16:creationId xmlns:a16="http://schemas.microsoft.com/office/drawing/2014/main" id="{A917B4CE-D08A-3149-A0C2-361999628AD8}"/>
              </a:ext>
            </a:extLst>
          </p:cNvPr>
          <p:cNvSpPr txBox="1"/>
          <p:nvPr/>
        </p:nvSpPr>
        <p:spPr>
          <a:xfrm>
            <a:off x="4138753" y="41628"/>
            <a:ext cx="4365975" cy="103461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neutrino oscillation at </a:t>
            </a: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PeV</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energy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test of the 3-neutrino scenario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neutrino physics BSM</a:t>
            </a:r>
          </a:p>
        </p:txBody>
      </p:sp>
      <p:pic>
        <p:nvPicPr>
          <p:cNvPr id="3" name="Picture 2">
            <a:extLst>
              <a:ext uri="{FF2B5EF4-FFF2-40B4-BE49-F238E27FC236}">
                <a16:creationId xmlns:a16="http://schemas.microsoft.com/office/drawing/2014/main" id="{B355218E-706A-1E4B-BAA1-B06270F91105}"/>
              </a:ext>
            </a:extLst>
          </p:cNvPr>
          <p:cNvPicPr>
            <a:picLocks noChangeAspect="1"/>
          </p:cNvPicPr>
          <p:nvPr/>
        </p:nvPicPr>
        <p:blipFill>
          <a:blip r:embed="rId2"/>
          <a:stretch>
            <a:fillRect/>
          </a:stretch>
        </p:blipFill>
        <p:spPr>
          <a:xfrm>
            <a:off x="1854200" y="1532592"/>
            <a:ext cx="5435600" cy="4940300"/>
          </a:xfrm>
          <a:prstGeom prst="rect">
            <a:avLst/>
          </a:prstGeom>
        </p:spPr>
      </p:pic>
    </p:spTree>
    <p:extLst>
      <p:ext uri="{BB962C8B-B14F-4D97-AF65-F5344CB8AC3E}">
        <p14:creationId xmlns:p14="http://schemas.microsoft.com/office/powerpoint/2010/main" val="2360791583"/>
      </p:ext>
    </p:extLst>
  </p:cSld>
  <p:clrMapOvr>
    <a:masterClrMapping/>
  </p:clrMapOvr>
</p:sld>
</file>

<file path=ppt/theme/theme1.xml><?xml version="1.0" encoding="utf-8"?>
<a:theme xmlns:a="http://schemas.openxmlformats.org/drawingml/2006/main" name="5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9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itle, Bullets &amp; Photo">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Bullets &amp; Photo">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6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4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DESY_template">
  <a:themeElements>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fontScheme name="2_DESY_Vortrag_3-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2_DESY_Vortrag_3-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SY_Vortrag_3-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SY_Vortrag_3-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SY_Vortrag_3-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SY_Vortrag_3-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SY_Vortrag_3-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SY_Vortrag_3-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SY_Vortrag_3-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SY_Vortrag_3-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SY_Vortrag_3-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SY_Vortrag_3-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SY_Vortrag_3-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SY_Vortrag_3-1 13">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99CC00"/>
        </a:folHlink>
      </a:clrScheme>
      <a:clrMap bg1="lt1" tx1="dk1" bg2="lt2" tx2="dk2" accent1="accent1" accent2="accent2" accent3="accent3" accent4="accent4" accent5="accent5" accent6="accent6" hlink="hlink" folHlink="folHlink"/>
    </a:extraClrScheme>
    <a:extraClrScheme>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1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2_Default Design">
  <a:themeElements>
    <a:clrScheme name="7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Default Design">
      <a:majorFont>
        <a:latin typeface="Times New Roman"/>
        <a:ea typeface="ＭＳ Ｐゴシック"/>
        <a:cs typeface="ＭＳ Ｐゴシック"/>
      </a:majorFont>
      <a:minorFont>
        <a:latin typeface="Times New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7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6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4_DESY_template">
  <a:themeElements>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fontScheme name="2_DESY_Vortrag_3-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2_DESY_Vortrag_3-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SY_Vortrag_3-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SY_Vortrag_3-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SY_Vortrag_3-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SY_Vortrag_3-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SY_Vortrag_3-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SY_Vortrag_3-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SY_Vortrag_3-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SY_Vortrag_3-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SY_Vortrag_3-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SY_Vortrag_3-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SY_Vortrag_3-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DESY_Vortrag_3-1 13">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99CC00"/>
        </a:folHlink>
      </a:clrScheme>
      <a:clrMap bg1="lt1" tx1="dk1" bg2="lt2" tx2="dk2" accent1="accent1" accent2="accent2" accent3="accent3" accent4="accent4" accent5="accent5" accent6="accent6" hlink="hlink" folHlink="folHlink"/>
    </a:extraClrScheme>
    <a:extraClrScheme>
      <a:clrScheme name="2_DESY_Vortrag_3-1 14">
        <a:dk1>
          <a:srgbClr val="000000"/>
        </a:dk1>
        <a:lt1>
          <a:srgbClr val="FFFFFF"/>
        </a:lt1>
        <a:dk2>
          <a:srgbClr val="FFFFFF"/>
        </a:dk2>
        <a:lt2>
          <a:srgbClr val="808080"/>
        </a:lt2>
        <a:accent1>
          <a:srgbClr val="00A5EB"/>
        </a:accent1>
        <a:accent2>
          <a:srgbClr val="F28E00"/>
        </a:accent2>
        <a:accent3>
          <a:srgbClr val="FFFFFF"/>
        </a:accent3>
        <a:accent4>
          <a:srgbClr val="000000"/>
        </a:accent4>
        <a:accent5>
          <a:srgbClr val="AACFF3"/>
        </a:accent5>
        <a:accent6>
          <a:srgbClr val="DB8000"/>
        </a:accent6>
        <a:hlink>
          <a:srgbClr val="00A5EB"/>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3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Slides5x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22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1714</TotalTime>
  <Words>2027</Words>
  <Application>Microsoft Macintosh PowerPoint</Application>
  <PresentationFormat>On-screen Show (4:3)</PresentationFormat>
  <Paragraphs>550</Paragraphs>
  <Slides>79</Slides>
  <Notes>26</Notes>
  <HiddenSlides>0</HiddenSlides>
  <MMClips>1</MMClips>
  <ScaleCrop>false</ScaleCrop>
  <HeadingPairs>
    <vt:vector size="8" baseType="variant">
      <vt:variant>
        <vt:lpstr>Fonts Used</vt:lpstr>
      </vt:variant>
      <vt:variant>
        <vt:i4>14</vt:i4>
      </vt:variant>
      <vt:variant>
        <vt:lpstr>Theme</vt:lpstr>
      </vt:variant>
      <vt:variant>
        <vt:i4>27</vt:i4>
      </vt:variant>
      <vt:variant>
        <vt:lpstr>Embedded OLE Servers</vt:lpstr>
      </vt:variant>
      <vt:variant>
        <vt:i4>1</vt:i4>
      </vt:variant>
      <vt:variant>
        <vt:lpstr>Slide Titles</vt:lpstr>
      </vt:variant>
      <vt:variant>
        <vt:i4>79</vt:i4>
      </vt:variant>
    </vt:vector>
  </HeadingPairs>
  <TitlesOfParts>
    <vt:vector size="121" baseType="lpstr">
      <vt:lpstr>Arial</vt:lpstr>
      <vt:lpstr>Arial Black</vt:lpstr>
      <vt:lpstr>Arial Regular</vt:lpstr>
      <vt:lpstr>Calibri</vt:lpstr>
      <vt:lpstr>Calibri Light</vt:lpstr>
      <vt:lpstr>Century Gothic</vt:lpstr>
      <vt:lpstr>Gill Sans Light</vt:lpstr>
      <vt:lpstr>Helvetica Neue</vt:lpstr>
      <vt:lpstr>Impact</vt:lpstr>
      <vt:lpstr>Lucida Grande</vt:lpstr>
      <vt:lpstr>Symbol</vt:lpstr>
      <vt:lpstr>Times</vt:lpstr>
      <vt:lpstr>Times New Roman</vt:lpstr>
      <vt:lpstr>Wingdings</vt:lpstr>
      <vt:lpstr>5_Office Theme</vt:lpstr>
      <vt:lpstr>7_Office Theme</vt:lpstr>
      <vt:lpstr>9_Office Theme</vt:lpstr>
      <vt:lpstr>2_Title, Bullets &amp; Photo</vt:lpstr>
      <vt:lpstr>8_Default Design</vt:lpstr>
      <vt:lpstr>10_Office Theme</vt:lpstr>
      <vt:lpstr>2_Office Theme</vt:lpstr>
      <vt:lpstr>16_Office Theme</vt:lpstr>
      <vt:lpstr>2_kallen_halzen</vt:lpstr>
      <vt:lpstr>9_Default Design</vt:lpstr>
      <vt:lpstr>24_Office Theme</vt:lpstr>
      <vt:lpstr>1_DESY_template</vt:lpstr>
      <vt:lpstr>3_Default Design</vt:lpstr>
      <vt:lpstr>11_Office Theme</vt:lpstr>
      <vt:lpstr>Office Theme</vt:lpstr>
      <vt:lpstr>31_Office Theme</vt:lpstr>
      <vt:lpstr>3_Office Theme</vt:lpstr>
      <vt:lpstr>12_Default Design</vt:lpstr>
      <vt:lpstr>16_Default Design</vt:lpstr>
      <vt:lpstr>32_Office Theme</vt:lpstr>
      <vt:lpstr>4_DESY_template</vt:lpstr>
      <vt:lpstr>13_Default Design</vt:lpstr>
      <vt:lpstr>12_Office Theme</vt:lpstr>
      <vt:lpstr>Slides5x4</vt:lpstr>
      <vt:lpstr>22_Default Design</vt:lpstr>
      <vt:lpstr>4_Office Theme</vt:lpstr>
      <vt:lpstr>13_Office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multimessenger astronomy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efficient neutrino source is opaque to gamma rays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cosmic tau neutrino: livetime 17m </vt:lpstr>
      <vt:lpstr>high-energy starting events – 7.5 yr</vt:lpstr>
      <vt:lpstr>PowerPoint Presentation</vt:lpstr>
      <vt:lpstr>Th</vt:lpstr>
      <vt:lpstr>PowerPoint Presentation</vt:lpstr>
      <vt:lpstr>overflow sides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L HALZEN</dc:creator>
  <cp:lastModifiedBy>FRANCIS L HALZEN</cp:lastModifiedBy>
  <cp:revision>278</cp:revision>
  <dcterms:created xsi:type="dcterms:W3CDTF">2020-03-09T14:52:14Z</dcterms:created>
  <dcterms:modified xsi:type="dcterms:W3CDTF">2020-06-18T17:00:00Z</dcterms:modified>
</cp:coreProperties>
</file>