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2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3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4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5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6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7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8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9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20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21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2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3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4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5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6.xml" ContentType="application/vnd.openxmlformats-officedocument.theme+xml"/>
  <Override PartName="/ppt/slideLayouts/slideLayout258.xml" ContentType="application/vnd.openxmlformats-officedocument.presentationml.slideLayout+xml"/>
  <Override PartName="/ppt/theme/theme27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28.xml" ContentType="application/vnd.openxmlformats-officedocument.theme+xml"/>
  <Override PartName="/ppt/slideLayouts/slideLayout270.xml" ContentType="application/vnd.openxmlformats-officedocument.presentationml.slideLayout+xml"/>
  <Override PartName="/ppt/theme/theme29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30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31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32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33.xml" ContentType="application/vnd.openxmlformats-officedocument.theme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34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theme/theme35.xml" ContentType="application/vnd.openxmlformats-officedocument.theme+xml"/>
  <Override PartName="/ppt/slideLayouts/slideLayout338.xml" ContentType="application/vnd.openxmlformats-officedocument.presentationml.slideLayout+xml"/>
  <Override PartName="/ppt/theme/theme36.xml" ContentType="application/vnd.openxmlformats-officedocument.theme+xml"/>
  <Override PartName="/ppt/slideLayouts/slideLayout339.xml" ContentType="application/vnd.openxmlformats-officedocument.presentationml.slideLayout+xml"/>
  <Override PartName="/ppt/theme/theme37.xml" ContentType="application/vnd.openxmlformats-officedocument.theme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38.xml" ContentType="application/vnd.openxmlformats-officedocument.theme+xml"/>
  <Override PartName="/ppt/theme/theme39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Microsoft_Equation1.bin" ContentType="application/vnd.openxmlformats-officedocument.oleObject"/>
  <Override PartName="/ppt/notesSlides/notesSlide3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Microsoft_Equation2.bin" ContentType="application/vnd.openxmlformats-officedocument.oleObject"/>
  <Override PartName="/ppt/notesSlides/notesSlide4.xml" ContentType="application/vnd.openxmlformats-officedocument.presentationml.notesSlide+xml"/>
  <Override PartName="/ppt/embeddings/oleObject8.bin" ContentType="application/vnd.openxmlformats-officedocument.oleObject"/>
  <Override PartName="/ppt/embeddings/Microsoft_Equation3.bin" ContentType="application/vnd.openxmlformats-officedocument.oleObject"/>
  <Override PartName="/ppt/notesSlides/notesSlide5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notesSlides/notesSlide6.xml" ContentType="application/vnd.openxmlformats-officedocument.presentationml.notesSlide+xml"/>
  <Override PartName="/ppt/embeddings/oleObject11.bin" ContentType="application/vnd.openxmlformats-officedocument.oleObject"/>
  <Override PartName="/ppt/notesSlides/notesSlide7.xml" ContentType="application/vnd.openxmlformats-officedocument.presentationml.notesSlide+xml"/>
  <Override PartName="/ppt/embeddings/oleObject12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13.bin" ContentType="application/vnd.openxmlformats-officedocument.oleObject"/>
  <Override PartName="/ppt/notesSlides/notesSlide10.xml" ContentType="application/vnd.openxmlformats-officedocument.presentationml.notesSlide+xml"/>
  <Override PartName="/ppt/embeddings/oleObject14.bin" ContentType="application/vnd.openxmlformats-officedocument.oleObject"/>
  <Override PartName="/ppt/embeddings/Microsoft_Equation4.bin" ContentType="application/vnd.openxmlformats-officedocument.oleObject"/>
  <Override PartName="/ppt/notesSlides/notesSlide11.xml" ContentType="application/vnd.openxmlformats-officedocument.presentationml.notesSlide+xml"/>
  <Override PartName="/ppt/embeddings/oleObject15.bin" ContentType="application/vnd.openxmlformats-officedocument.oleObject"/>
  <Override PartName="/ppt/notesSlides/notesSlide12.xml" ContentType="application/vnd.openxmlformats-officedocument.presentationml.notesSlide+xml"/>
  <Override PartName="/ppt/embeddings/oleObject16.bin" ContentType="application/vnd.openxmlformats-officedocument.oleObject"/>
  <Override PartName="/ppt/embeddings/Microsoft_Equation5.bin" ContentType="application/vnd.openxmlformats-officedocument.oleObject"/>
  <Override PartName="/ppt/notesSlides/notesSlide13.xml" ContentType="application/vnd.openxmlformats-officedocument.presentationml.notesSlide+xml"/>
  <Override PartName="/ppt/embeddings/Microsoft_Equation6.bin" ContentType="application/vnd.openxmlformats-officedocument.oleObject"/>
  <Override PartName="/ppt/notesSlides/notesSlide14.xml" ContentType="application/vnd.openxmlformats-officedocument.presentationml.notesSlide+xml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15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16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17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Microsoft_Equation7.bin" ContentType="application/vnd.openxmlformats-officedocument.oleObject"/>
  <Override PartName="/ppt/embeddings/oleObject30.bin" ContentType="application/vnd.openxmlformats-officedocument.oleObject"/>
  <Override PartName="/ppt/embeddings/Microsoft_Equation8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notesSlides/notesSlide18.xml" ContentType="application/vnd.openxmlformats-officedocument.presentationml.notesSlide+xml"/>
  <Override PartName="/ppt/embeddings/Microsoft_Equation9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5" r:id="rId3"/>
    <p:sldMasterId id="2147483698" r:id="rId4"/>
    <p:sldMasterId id="2147483700" r:id="rId5"/>
    <p:sldMasterId id="2147483703" r:id="rId6"/>
    <p:sldMasterId id="2147483722" r:id="rId7"/>
    <p:sldMasterId id="2147483736" r:id="rId8"/>
    <p:sldMasterId id="2147483748" r:id="rId9"/>
    <p:sldMasterId id="2147483750" r:id="rId10"/>
    <p:sldMasterId id="2147483762" r:id="rId11"/>
    <p:sldMasterId id="2147483775" r:id="rId12"/>
    <p:sldMasterId id="2147483787" r:id="rId13"/>
    <p:sldMasterId id="2147483799" r:id="rId14"/>
    <p:sldMasterId id="2147483802" r:id="rId15"/>
    <p:sldMasterId id="2147483814" r:id="rId16"/>
    <p:sldMasterId id="2147483826" r:id="rId17"/>
    <p:sldMasterId id="2147483838" r:id="rId18"/>
    <p:sldMasterId id="2147483851" r:id="rId19"/>
    <p:sldMasterId id="2147483865" r:id="rId20"/>
    <p:sldMasterId id="2147483877" r:id="rId21"/>
    <p:sldMasterId id="2147483889" r:id="rId22"/>
    <p:sldMasterId id="2147483903" r:id="rId23"/>
    <p:sldMasterId id="2147483906" r:id="rId24"/>
    <p:sldMasterId id="2147483918" r:id="rId25"/>
    <p:sldMasterId id="2147483930" r:id="rId26"/>
    <p:sldMasterId id="2147483943" r:id="rId27"/>
    <p:sldMasterId id="2147483945" r:id="rId28"/>
    <p:sldMasterId id="2147483957" r:id="rId29"/>
    <p:sldMasterId id="2147483959" r:id="rId30"/>
    <p:sldMasterId id="2147483972" r:id="rId31"/>
    <p:sldMasterId id="2147483984" r:id="rId32"/>
    <p:sldMasterId id="2147483996" r:id="rId33"/>
    <p:sldMasterId id="2147484008" r:id="rId34"/>
    <p:sldMasterId id="2147484020" r:id="rId35"/>
    <p:sldMasterId id="2147484032" r:id="rId36"/>
    <p:sldMasterId id="2147484034" r:id="rId37"/>
    <p:sldMasterId id="2147484036" r:id="rId38"/>
  </p:sldMasterIdLst>
  <p:notesMasterIdLst>
    <p:notesMasterId r:id="rId107"/>
  </p:notesMasterIdLst>
  <p:sldIdLst>
    <p:sldId id="257" r:id="rId39"/>
    <p:sldId id="258" r:id="rId40"/>
    <p:sldId id="259" r:id="rId41"/>
    <p:sldId id="260" r:id="rId42"/>
    <p:sldId id="261" r:id="rId43"/>
    <p:sldId id="262" r:id="rId44"/>
    <p:sldId id="263" r:id="rId45"/>
    <p:sldId id="264" r:id="rId46"/>
    <p:sldId id="265" r:id="rId47"/>
    <p:sldId id="266" r:id="rId48"/>
    <p:sldId id="267" r:id="rId49"/>
    <p:sldId id="268" r:id="rId50"/>
    <p:sldId id="269" r:id="rId51"/>
    <p:sldId id="270" r:id="rId52"/>
    <p:sldId id="271" r:id="rId53"/>
    <p:sldId id="272" r:id="rId54"/>
    <p:sldId id="273" r:id="rId55"/>
    <p:sldId id="274" r:id="rId56"/>
    <p:sldId id="275" r:id="rId57"/>
    <p:sldId id="276" r:id="rId58"/>
    <p:sldId id="277" r:id="rId59"/>
    <p:sldId id="278" r:id="rId60"/>
    <p:sldId id="279" r:id="rId61"/>
    <p:sldId id="280" r:id="rId62"/>
    <p:sldId id="281" r:id="rId63"/>
    <p:sldId id="282" r:id="rId64"/>
    <p:sldId id="283" r:id="rId65"/>
    <p:sldId id="284" r:id="rId66"/>
    <p:sldId id="285" r:id="rId67"/>
    <p:sldId id="286" r:id="rId68"/>
    <p:sldId id="287" r:id="rId69"/>
    <p:sldId id="288" r:id="rId70"/>
    <p:sldId id="289" r:id="rId71"/>
    <p:sldId id="290" r:id="rId72"/>
    <p:sldId id="291" r:id="rId73"/>
    <p:sldId id="292" r:id="rId74"/>
    <p:sldId id="293" r:id="rId75"/>
    <p:sldId id="294" r:id="rId76"/>
    <p:sldId id="295" r:id="rId77"/>
    <p:sldId id="296" r:id="rId78"/>
    <p:sldId id="297" r:id="rId79"/>
    <p:sldId id="298" r:id="rId80"/>
    <p:sldId id="299" r:id="rId81"/>
    <p:sldId id="300" r:id="rId82"/>
    <p:sldId id="301" r:id="rId83"/>
    <p:sldId id="302" r:id="rId84"/>
    <p:sldId id="303" r:id="rId85"/>
    <p:sldId id="304" r:id="rId86"/>
    <p:sldId id="305" r:id="rId87"/>
    <p:sldId id="306" r:id="rId88"/>
    <p:sldId id="307" r:id="rId89"/>
    <p:sldId id="308" r:id="rId90"/>
    <p:sldId id="309" r:id="rId91"/>
    <p:sldId id="310" r:id="rId92"/>
    <p:sldId id="311" r:id="rId93"/>
    <p:sldId id="312" r:id="rId94"/>
    <p:sldId id="313" r:id="rId95"/>
    <p:sldId id="314" r:id="rId96"/>
    <p:sldId id="315" r:id="rId97"/>
    <p:sldId id="316" r:id="rId98"/>
    <p:sldId id="317" r:id="rId99"/>
    <p:sldId id="318" r:id="rId100"/>
    <p:sldId id="319" r:id="rId101"/>
    <p:sldId id="320" r:id="rId102"/>
    <p:sldId id="321" r:id="rId103"/>
    <p:sldId id="322" r:id="rId104"/>
    <p:sldId id="323" r:id="rId105"/>
    <p:sldId id="324" r:id="rId10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3" d="100"/>
          <a:sy n="173" d="100"/>
        </p:scale>
        <p:origin x="-104" y="-8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63.xml"/><Relationship Id="rId102" Type="http://schemas.openxmlformats.org/officeDocument/2006/relationships/slide" Target="slides/slide64.xml"/><Relationship Id="rId103" Type="http://schemas.openxmlformats.org/officeDocument/2006/relationships/slide" Target="slides/slide65.xml"/><Relationship Id="rId104" Type="http://schemas.openxmlformats.org/officeDocument/2006/relationships/slide" Target="slides/slide66.xml"/><Relationship Id="rId105" Type="http://schemas.openxmlformats.org/officeDocument/2006/relationships/slide" Target="slides/slide67.xml"/><Relationship Id="rId106" Type="http://schemas.openxmlformats.org/officeDocument/2006/relationships/slide" Target="slides/slide68.xml"/><Relationship Id="rId107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8" Type="http://schemas.openxmlformats.org/officeDocument/2006/relationships/printerSettings" Target="printerSettings/printerSettings1.bin"/><Relationship Id="rId10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" Target="slides/slide1.xml"/><Relationship Id="rId50" Type="http://schemas.openxmlformats.org/officeDocument/2006/relationships/slide" Target="slides/slide12.xml"/><Relationship Id="rId51" Type="http://schemas.openxmlformats.org/officeDocument/2006/relationships/slide" Target="slides/slide13.xml"/><Relationship Id="rId52" Type="http://schemas.openxmlformats.org/officeDocument/2006/relationships/slide" Target="slides/slide14.xml"/><Relationship Id="rId53" Type="http://schemas.openxmlformats.org/officeDocument/2006/relationships/slide" Target="slides/slide15.xml"/><Relationship Id="rId54" Type="http://schemas.openxmlformats.org/officeDocument/2006/relationships/slide" Target="slides/slide16.xml"/><Relationship Id="rId55" Type="http://schemas.openxmlformats.org/officeDocument/2006/relationships/slide" Target="slides/slide17.xml"/><Relationship Id="rId56" Type="http://schemas.openxmlformats.org/officeDocument/2006/relationships/slide" Target="slides/slide18.xml"/><Relationship Id="rId57" Type="http://schemas.openxmlformats.org/officeDocument/2006/relationships/slide" Target="slides/slide19.xml"/><Relationship Id="rId58" Type="http://schemas.openxmlformats.org/officeDocument/2006/relationships/slide" Target="slides/slide20.xml"/><Relationship Id="rId59" Type="http://schemas.openxmlformats.org/officeDocument/2006/relationships/slide" Target="slides/slide21.xml"/><Relationship Id="rId70" Type="http://schemas.openxmlformats.org/officeDocument/2006/relationships/slide" Target="slides/slide32.xml"/><Relationship Id="rId71" Type="http://schemas.openxmlformats.org/officeDocument/2006/relationships/slide" Target="slides/slide33.xml"/><Relationship Id="rId72" Type="http://schemas.openxmlformats.org/officeDocument/2006/relationships/slide" Target="slides/slide34.xml"/><Relationship Id="rId73" Type="http://schemas.openxmlformats.org/officeDocument/2006/relationships/slide" Target="slides/slide35.xml"/><Relationship Id="rId74" Type="http://schemas.openxmlformats.org/officeDocument/2006/relationships/slide" Target="slides/slide36.xml"/><Relationship Id="rId75" Type="http://schemas.openxmlformats.org/officeDocument/2006/relationships/slide" Target="slides/slide37.xml"/><Relationship Id="rId76" Type="http://schemas.openxmlformats.org/officeDocument/2006/relationships/slide" Target="slides/slide38.xml"/><Relationship Id="rId77" Type="http://schemas.openxmlformats.org/officeDocument/2006/relationships/slide" Target="slides/slide39.xml"/><Relationship Id="rId78" Type="http://schemas.openxmlformats.org/officeDocument/2006/relationships/slide" Target="slides/slide40.xml"/><Relationship Id="rId79" Type="http://schemas.openxmlformats.org/officeDocument/2006/relationships/slide" Target="slides/slide41.xml"/><Relationship Id="rId110" Type="http://schemas.openxmlformats.org/officeDocument/2006/relationships/viewProps" Target="viewProps.xml"/><Relationship Id="rId90" Type="http://schemas.openxmlformats.org/officeDocument/2006/relationships/slide" Target="slides/slide52.xml"/><Relationship Id="rId91" Type="http://schemas.openxmlformats.org/officeDocument/2006/relationships/slide" Target="slides/slide53.xml"/><Relationship Id="rId92" Type="http://schemas.openxmlformats.org/officeDocument/2006/relationships/slide" Target="slides/slide54.xml"/><Relationship Id="rId93" Type="http://schemas.openxmlformats.org/officeDocument/2006/relationships/slide" Target="slides/slide55.xml"/><Relationship Id="rId94" Type="http://schemas.openxmlformats.org/officeDocument/2006/relationships/slide" Target="slides/slide56.xml"/><Relationship Id="rId95" Type="http://schemas.openxmlformats.org/officeDocument/2006/relationships/slide" Target="slides/slide57.xml"/><Relationship Id="rId96" Type="http://schemas.openxmlformats.org/officeDocument/2006/relationships/slide" Target="slides/slide58.xml"/><Relationship Id="rId97" Type="http://schemas.openxmlformats.org/officeDocument/2006/relationships/slide" Target="slides/slide59.xml"/><Relationship Id="rId98" Type="http://schemas.openxmlformats.org/officeDocument/2006/relationships/slide" Target="slides/slide60.xml"/><Relationship Id="rId99" Type="http://schemas.openxmlformats.org/officeDocument/2006/relationships/slide" Target="slides/slide61.xml"/><Relationship Id="rId111" Type="http://schemas.openxmlformats.org/officeDocument/2006/relationships/theme" Target="theme/theme1.xml"/><Relationship Id="rId112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40" Type="http://schemas.openxmlformats.org/officeDocument/2006/relationships/slide" Target="slides/slide2.xml"/><Relationship Id="rId41" Type="http://schemas.openxmlformats.org/officeDocument/2006/relationships/slide" Target="slides/slide3.xml"/><Relationship Id="rId42" Type="http://schemas.openxmlformats.org/officeDocument/2006/relationships/slide" Target="slides/slide4.xml"/><Relationship Id="rId43" Type="http://schemas.openxmlformats.org/officeDocument/2006/relationships/slide" Target="slides/slide5.xml"/><Relationship Id="rId44" Type="http://schemas.openxmlformats.org/officeDocument/2006/relationships/slide" Target="slides/slide6.xml"/><Relationship Id="rId45" Type="http://schemas.openxmlformats.org/officeDocument/2006/relationships/slide" Target="slides/slide7.xml"/><Relationship Id="rId46" Type="http://schemas.openxmlformats.org/officeDocument/2006/relationships/slide" Target="slides/slide8.xml"/><Relationship Id="rId47" Type="http://schemas.openxmlformats.org/officeDocument/2006/relationships/slide" Target="slides/slide9.xml"/><Relationship Id="rId48" Type="http://schemas.openxmlformats.org/officeDocument/2006/relationships/slide" Target="slides/slide10.xml"/><Relationship Id="rId49" Type="http://schemas.openxmlformats.org/officeDocument/2006/relationships/slide" Target="slides/slide11.xml"/><Relationship Id="rId60" Type="http://schemas.openxmlformats.org/officeDocument/2006/relationships/slide" Target="slides/slide22.xml"/><Relationship Id="rId61" Type="http://schemas.openxmlformats.org/officeDocument/2006/relationships/slide" Target="slides/slide23.xml"/><Relationship Id="rId62" Type="http://schemas.openxmlformats.org/officeDocument/2006/relationships/slide" Target="slides/slide24.xml"/><Relationship Id="rId63" Type="http://schemas.openxmlformats.org/officeDocument/2006/relationships/slide" Target="slides/slide25.xml"/><Relationship Id="rId64" Type="http://schemas.openxmlformats.org/officeDocument/2006/relationships/slide" Target="slides/slide26.xml"/><Relationship Id="rId65" Type="http://schemas.openxmlformats.org/officeDocument/2006/relationships/slide" Target="slides/slide27.xml"/><Relationship Id="rId66" Type="http://schemas.openxmlformats.org/officeDocument/2006/relationships/slide" Target="slides/slide28.xml"/><Relationship Id="rId67" Type="http://schemas.openxmlformats.org/officeDocument/2006/relationships/slide" Target="slides/slide29.xml"/><Relationship Id="rId68" Type="http://schemas.openxmlformats.org/officeDocument/2006/relationships/slide" Target="slides/slide30.xml"/><Relationship Id="rId69" Type="http://schemas.openxmlformats.org/officeDocument/2006/relationships/slide" Target="slides/slide31.xml"/><Relationship Id="rId100" Type="http://schemas.openxmlformats.org/officeDocument/2006/relationships/slide" Target="slides/slide62.xml"/><Relationship Id="rId80" Type="http://schemas.openxmlformats.org/officeDocument/2006/relationships/slide" Target="slides/slide42.xml"/><Relationship Id="rId81" Type="http://schemas.openxmlformats.org/officeDocument/2006/relationships/slide" Target="slides/slide43.xml"/><Relationship Id="rId82" Type="http://schemas.openxmlformats.org/officeDocument/2006/relationships/slide" Target="slides/slide44.xml"/><Relationship Id="rId83" Type="http://schemas.openxmlformats.org/officeDocument/2006/relationships/slide" Target="slides/slide45.xml"/><Relationship Id="rId84" Type="http://schemas.openxmlformats.org/officeDocument/2006/relationships/slide" Target="slides/slide46.xml"/><Relationship Id="rId85" Type="http://schemas.openxmlformats.org/officeDocument/2006/relationships/slide" Target="slides/slide47.xml"/><Relationship Id="rId86" Type="http://schemas.openxmlformats.org/officeDocument/2006/relationships/slide" Target="slides/slide48.xml"/><Relationship Id="rId87" Type="http://schemas.openxmlformats.org/officeDocument/2006/relationships/slide" Target="slides/slide49.xml"/><Relationship Id="rId88" Type="http://schemas.openxmlformats.org/officeDocument/2006/relationships/slide" Target="slides/slide50.xml"/><Relationship Id="rId89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wmf"/><Relationship Id="rId5" Type="http://schemas.openxmlformats.org/officeDocument/2006/relationships/image" Target="../media/image12.wmf"/><Relationship Id="rId1" Type="http://schemas.openxmlformats.org/officeDocument/2006/relationships/image" Target="../media/image8.png"/><Relationship Id="rId2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wmf"/><Relationship Id="rId5" Type="http://schemas.openxmlformats.org/officeDocument/2006/relationships/image" Target="../media/image12.wmf"/><Relationship Id="rId1" Type="http://schemas.openxmlformats.org/officeDocument/2006/relationships/image" Target="../media/image8.png"/><Relationship Id="rId2" Type="http://schemas.openxmlformats.org/officeDocument/2006/relationships/image" Target="../media/image9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49E15-0D5F-1946-9E8A-FE42F1DB8D67}" type="datetimeFigureOut">
              <a:rPr lang="en-US" smtClean="0"/>
              <a:t>11/1/13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21E7F-760E-B340-8729-EF331267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72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156CECF-65B7-F246-8E67-F6650F3F4A4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5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9E8182-F709-3646-8BFB-BB8FE6E11D3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74F675-DC3D-1847-988E-B5D930221F83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6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587AF8-6BD8-5D41-8D4E-EC3ED17E62BE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6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245453-3C58-AC4E-9C31-0D6E5D24F93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7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83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76394BF-0CD9-8B43-B0C8-720E8059684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7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D71D53-4E40-E041-8752-88CEE13A19B5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737B5AF-9499-5342-9865-2BEB343988C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16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8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99232A1-3BA4-4743-8D6B-B9FAA645207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84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</a:pPr>
            <a:fld id="{AAB95A2E-241E-0944-99D8-E11AAB691D54}" type="slidenum">
              <a:rPr lang="en-US" sz="1200">
                <a:solidFill>
                  <a:srgbClr val="000000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4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4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7C755C-1E71-E045-871F-1CA2FD1A605F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18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8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0413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2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Replace with Aitoff plot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C449059-C6EE-CA45-92D4-6F24CDEF2315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89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EB32AE9-C56A-B74A-92C4-D2DE569327FB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96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550BD7-4CB8-B54D-88EC-3747A7C6A10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99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9278E-40DF-8141-BBE5-C411DB92CF88}" type="slidenum">
              <a:rPr lang="en-US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0C22035-69CC-6346-A5A6-071EC640C7F9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35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881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</a:pPr>
            <a:fld id="{9DD1BF8D-E99F-9F4A-A3CA-430949429831}" type="slidenum">
              <a:rPr lang="en-US" sz="1200">
                <a:solidFill>
                  <a:srgbClr val="000000"/>
                </a:solidFill>
                <a:cs typeface="Arial" charset="0"/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8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813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4203F4-FD30-3A46-9D44-64B0E99925CA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20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6420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CC98698-F7FB-8246-BBB1-90475ECCCBFB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59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53EF125-F25B-7846-A654-318040970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8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92CAABF-62DE-3F49-B789-5F3B3A06D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2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04E2097-5C0E-6A46-BE15-9CBDEF89D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8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2217E63-1DAB-9048-B014-D556CE4F6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3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5B920C-B55E-4C44-AE55-D6DA79111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0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7C1C03-4DE4-1C45-8073-DB6C62A1C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7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D53B92F-8D34-B04C-93AC-8F5DC66E8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8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B98689F-E7E6-C646-9ED6-0558A35B6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FF45245-38D8-9949-B7B9-BA7F93C2C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9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D9B407-71A2-6B4C-B581-BF793BFE3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9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2D54A01-E16E-2644-B0F0-2B04CA280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3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670E1B87-F11F-CC4A-A581-6835C93A6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43388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2EBD5CF5-494F-D64C-95DF-CBDF4C76D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54125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C2B95D8-3B00-7944-8A1F-339632497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90147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7D26D56B-368F-684B-A4A6-EB38133246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5988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C88169F-AECD-CB45-A63C-515C945F6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24671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8223735-4E06-E349-B79B-5C512433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64036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0FB1C56-5E6C-464F-A7C2-0D8D63A47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08925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D0553002-6FA5-4148-B40A-4D19E5187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83285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EF826A82-E5EA-E043-B805-89B99F1E1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3270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240AFE2F-EB25-FE4A-BE82-B2468CBBF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6505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2CA5E062-4E0A-6C4B-B80E-A1ACEBAA13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06108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FDFC54E-E5F3-8044-A6DA-0E5D5C44D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659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844B3C99-EA54-6D4D-B1EB-FFF00263E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54970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78B62FD5-67EF-2C48-947C-006FC8F0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25218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DC74B873-7D40-904E-8C5D-64F015B5A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34262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0BE68D61-8D6F-6D45-9BC6-738A4BEE8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8060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16A2C834-D30C-7F47-9DF0-47624C9B7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32736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6084032A-17FE-A347-A075-A521788DA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17440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A1F8DD0C-46DE-CA48-ABA5-D7F35EE851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82755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F894E521-62D8-FD49-870D-67EB321AC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6754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BEDFC9C2-52DD-BC43-862A-621517902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08294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DADC458-E591-EA45-AB7F-4EDEC63F6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82451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9F196C44-7B25-EB4E-A9D0-92713D2A6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45944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AAE7C41-2974-7A4C-A42C-043248FDF1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00950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D4283B5-D608-D647-BD71-A8EC5F2B0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698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04C994A-F728-9C46-93F7-E7F6BB4B5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49668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273F0E4-816E-874F-99AA-B2E08AACC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94584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2048D-13E9-8E4F-A3BF-D6FA7AFC816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292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23025-9C3C-084B-AE12-8A7A7E9EB1D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882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866ED-8628-7B4C-BA68-D7C7B5C70A5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080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76E50-08A6-E743-AA82-16EAA70E6AC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48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A74AD-188A-7946-9C8B-A5D293DA38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176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6D388-43C9-F240-BFEE-3AFE27DDB6F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4663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E4904-A59A-4B4D-A8D5-19C7E1A9F3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5740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4DF60-CB74-254A-BD86-618574256EA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1034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CFCCD-944C-AC4E-B0F7-3B9CCE0772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79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50B76-FE47-D54B-97CE-9B24BE14585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1271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0F6D7-6CB7-3943-80F6-5C27D9C6A29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9183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E722664-FE00-CA4F-AD9B-2D21D6A8D1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63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E8F66A-5090-0544-8E8D-9B4F693ED8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288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9D39700-BFB6-3B49-9D22-618D09FA408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81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690ABD7-3746-D144-9ED4-9499270F6E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0960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D6DC421-14DE-214E-85E7-506FA87A08F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344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F5DA2C3-B1FB-4641-A383-57E03DD5C25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5327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22BA00A-809E-FB4B-91C8-F5DF6EA258D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4924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EEA8F-4B72-8A4C-850F-27C452F5F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099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5BA3B-7E7D-B645-95EA-023103903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648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3D565-14DD-214B-829A-911E5E4C3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624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B675A-2CA4-354C-8ACE-00855F458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075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9BD4B-6B41-B543-B912-4D188EE6B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49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627D-F1C5-1349-B86C-FC61D603A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587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0C2E4-6835-0342-B58E-F2E026959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940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D0730-4758-B345-903C-DF356708E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661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8149B-631D-F44A-BB84-B6742EDE7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325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575BA-33E2-F34A-8971-04E109C302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213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1F104-C651-1D4C-B08C-82BFB556D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708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D1E3C-7E1D-2440-B755-73B257933A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7692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0F3C3-EF77-004F-8CEB-0A87B58C8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090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807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76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13195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938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214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990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5636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86270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0729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962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06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C729F59-C188-E64D-A949-EEA625CB0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80331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F0EB2-3AC0-7D40-B91D-798873908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06506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A30F0-F2E4-CE4C-975F-C1397FE1F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13643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ECFE3-0ED3-6841-B19F-B61C36D31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882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04FCF-D7CE-9F42-852E-0CA0D4BC8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71057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F740-0826-B64A-BE3A-5F4861C21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26377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B9027-FC1E-3648-ADB2-BB8D999DF6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09287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2B0FC-6D3E-BB44-841C-BE0C33C81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62707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DC9A5-5055-0D40-B067-6150BBFCE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27983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47432-0061-D24F-B838-B0D2873F6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26367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773EC-7313-264D-BE6E-D192BCBB6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40710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C3110-2FF3-9F4C-97FB-31201714B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17950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6C25F43-4EFC-3B4B-9B22-DAD2CF523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48724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B848E34-ED0E-BD49-8E3A-FA50A190E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68902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BB88B4-0C88-4C48-97C8-AA7D7992F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88024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36EB2EB-3FE4-B440-809A-2DDB4843D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6608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C4141D1-6A26-0E44-AB3C-6B60F0550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22180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98C6485-0E3A-5743-8B51-A5BBEA056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4016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94740EB-4E1E-7349-A3DC-436019C1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31912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596BFA1-2DDE-674C-884D-8A4401D7A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71048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A7451DC-A57F-7647-8D76-ACAEFF6B6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00509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B5F9330-E3FA-BE45-82E9-B7DB5BF7D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17324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619EB57-6A78-5846-96B2-DA3DD86D4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79518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3F979F4-3808-A74B-905B-CB059C829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29124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68A7AB2-10FD-D949-9423-ABAC400B4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4204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BD9BEC3-AADD-AA46-AE59-6BE0CDC1E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09552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5551535-35F7-6443-88B6-9292A8B14D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12846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B2360A8-0D20-8B45-BC49-25F817EB0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83380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E2695BF-17E9-7544-BD7E-7C876713F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70671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3C7FD48-E2E0-F54F-BEA2-757D9678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10875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9F17163-94C0-8941-86A2-A2B2C4D8D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21694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1219B45-6AA9-4D48-AE88-322596865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55859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FF35A30-B084-614C-86A2-8C4299561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34314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5DC478D-48C5-D54A-A1EA-E9BB8C44B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4894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976F4C-F011-7740-AE2F-596B465BF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94075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29890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5801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901619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473010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30966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88472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118973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5207712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5777204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87551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0002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8483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73700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04C994A-F728-9C46-93F7-E7F6BB4B5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7503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273F0E4-816E-874F-99AA-B2E08AACC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38217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6FB5E18-3380-694B-825B-65B7D92B4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54692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A65C397-C37C-C241-938B-AF16841D4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09857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9DC8ED-2A2F-8945-9485-3EBC2CA58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4864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F142A88-6999-914A-8476-C143E12EC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09542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FC8FBAE-7C0D-A542-BF70-DD4D0A4C8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32182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3B3CD45-AEE7-504C-83B4-774864F77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45368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87974C1-7EAF-B643-B6F7-88C67D631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94454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B22BA54-9BC1-A746-A5FD-BF4F12F2C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78096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5AF9B36-E1CC-8E40-B0D2-B1528D0EF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87854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7FE5E9-C7F9-AD43-9152-983EF8ED7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54742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BCF0203-C4B1-BD4F-8C4B-76D7E2CC9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8018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A65DD47-3F76-B64F-AA88-5F4839DD2DB0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EFB316-6145-9C42-8B92-7E1C63498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3494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280304-C447-7A40-81EB-FB7FD238B8BB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AE10D63-7F8A-E343-AD39-546C0F406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22858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24CB729-157D-1D48-9127-A1F7454EFC7D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18F6AE-EB02-A34E-AB17-822619867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5768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BC637-B112-1948-8371-503313CB56F1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CF97C27-CADA-9D4B-BD03-AF2C2AF7B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83767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B9FC59-7E93-8842-9349-41050EB0F0A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5081843-D62E-DD49-97BA-EB4B2B5D0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92226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F561B5-3283-5543-91A2-B385186FD9A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D815890-BBEF-B34C-B980-01838D039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09570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C5479F-4E9D-CA40-BE62-B6363F2BA52E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DBC7F5A-BFDE-2F43-8723-87601773A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2195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904542-61BC-A94F-96A3-145871CD7B2F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B5AAF6-B4DE-FB49-AA2C-AD8FC0366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869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2488FDB-6864-5D4F-9212-1780B19C9BA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EC4E07-20DB-A044-9305-5002ABCC44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03100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97FF6F4-BE4D-584C-A49A-A10844CD56CC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5B33509-6B65-E24B-8914-226B55EC7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45084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B489AA-F3C5-E04C-9EE5-185F9704A4C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E0A175D-0021-AB4D-A298-0D31A8F4D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1099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87C81A4-3BA1-CB46-87B7-9C3CB0C511D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6120456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2357AF1-5598-964C-8DCE-2F8255BF81E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488547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D772C04-3D32-2D40-B24E-77499125385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316049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C0B0369-8E2E-184C-85E2-7924B3BE89E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09296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2ACF24-9857-124F-BCA8-7332FE65706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22549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4797AFD-9703-3147-A948-17BCCF18B47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217554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FEF0F2E-B268-064C-995A-E69C1C01DB4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8498191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18DF1B-2BFF-314E-96E6-B5B8AA49A18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4989217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992F99-89A4-EA44-9071-F1ACE1275E1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2358872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FC72664-ABD9-7F4F-BEC5-7BFBA53513D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7180816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40D23BE-D164-A24A-A027-E123476E662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71693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487DDD0-EC25-154D-993A-8F322794B1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9696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611D9FB-DD8E-EC4C-9C55-2433D308B5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64975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6E2E2A8-7855-384E-807E-30EFEB440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77008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0E6BB5F-D50D-234D-BA9B-418F6B81C6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86114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DC6C8A0-57CE-6F4C-9DC7-12834AC63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11182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8C96994-A68B-A140-8331-DCDF938660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88954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57304C1-AFB8-E64D-80F0-96AA9D0D6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14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17D2D8A-B6C5-A543-8E4B-E4A07060E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86006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C3414AD-F575-F44C-8ACA-6DBF77DCF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13730"/>
      </p:ext>
    </p:extLst>
  </p:cSld>
  <p:clrMapOvr>
    <a:masterClrMapping/>
  </p:clrMapOvr>
  <p:transition xmlns:p14="http://schemas.microsoft.com/office/powerpoint/2010/main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2849C6-E218-9C4F-80E2-21BD86DA0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6685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5285877-BF42-0243-8783-6D57652DD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8172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D64F978-FD24-FF46-A8C6-CBBD2C2E1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45790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E80637C-B67B-994A-9BD3-4C0BE00B3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8893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B42BA9F-369C-704F-B8C7-E5C97387B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1325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6098297-6EA3-CC44-93FD-F60C2B794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4249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478A32D-6821-EC44-9141-8B00075B4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41201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381E72D-AFA9-B849-8D33-023F94B45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685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67ABFAE-2015-A546-A2A7-080DE51EA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08137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F4B05D6-7960-5E4A-A993-DA8F32E3A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47216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900D1EB-7F8A-114B-A2DA-F417599C0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80842"/>
      </p:ext>
    </p:extLst>
  </p:cSld>
  <p:clrMapOvr>
    <a:masterClrMapping/>
  </p:clrMapOvr>
  <p:transition xmlns:p14="http://schemas.microsoft.com/office/powerpoint/2010/main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509BD42-1B15-7A4B-B6EF-79E271C73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6173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1D0D660-0960-C042-9BC5-E13C29D60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72516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9195BC4-DA46-2C42-AC35-268C6735F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49359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B85FCC8-6E8A-7942-9CB8-829197C54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397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B74CA97-CCA6-5942-9011-01CBBF7CB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281732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412DEDC-9E14-884A-AA78-D6B80BB0E98E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AA0D87C-A017-D84E-8A44-026254F39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1650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F8BF5DE-1C5E-FF4E-ACAF-F0B08A8E17F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A2ADCC26-2BB3-1A41-BABB-972C64CE3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97520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12408E94-9238-8C4E-9992-BFCE00FEE22B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20ED69A-3DD8-794C-B637-FBB7E0A0E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21379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7236E2ED-8DBB-084A-B274-B2A5A5AC9AC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C7174D5-9B07-0042-BF24-34E06AB99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0040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FC910F5-1511-6144-AAB2-37FA1722655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778293E5-CBE2-5D45-8AE7-59EB055B1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059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15700262-BD72-4C42-984E-B4624A123F76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60E7A5D-6CD2-B84B-ACB6-F80AD8299E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0884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BA39A76-47E5-5E43-B7BA-3F415707FF1A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F7307A39-1A88-5B4B-BD26-CAF3E7155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3849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A49CC9F-2B21-AA46-9C3F-03575BA2E77A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B6EA728-4119-5D40-922E-508BF89D8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836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B507FCC-8BFC-4E40-9395-1F853E46AA88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8888E81-4448-814B-9CCB-B7643AA7A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9704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B26DF4E-A1F5-F546-8617-CD0450B49C5E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7D18BAAB-7081-3043-A0FF-5CE81498F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1609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04DF633-43ED-DF4C-844F-CE0A3B159B19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73F218AD-CE27-DB49-B69C-5087693BA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9458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8B04C-96B9-9448-91DF-D6509F291253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82985064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6C0E8-2D6E-C34D-8A33-E436BE462463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66412479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529EB-EA3A-AE42-BE25-545306AD15F8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68595658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713EF-06A6-C14B-A903-EE3714C59C28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61560101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EBEEA-1520-4341-8365-8FDE9B0712E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34915122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1577F-B240-454A-8464-6DF86F91C9DB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95969760"/>
      </p:ext>
    </p:extLst>
  </p:cSld>
  <p:clrMapOvr>
    <a:masterClrMapping/>
  </p:clrMapOvr>
  <p:transition xmlns:p14="http://schemas.microsoft.com/office/powerpoint/2010/main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93217-2EF6-8E46-A58C-544003AB48E1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28555244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B63AD-6855-054F-A707-84A105640E94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64476509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712D6-BB93-0046-A3B0-A985ED182960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41235058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566F9-E8BE-3244-B57A-E913AA51D267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02297648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2A7AF-237A-5944-859C-B51BD2946D2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82799314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EA7E7E-7239-9E42-A750-DE3649EC8CEE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12243336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2F8D9-B50B-9B47-9C3B-00F4F9FB850A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90035959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A029C0-C3CB-5841-B6E8-A2A640D0C8E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08864125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10848-64B7-BA45-9CA8-4C26EE1CC7F2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62279871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068CA-C425-014E-9DBB-0597305D25C6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27328594"/>
      </p:ext>
    </p:extLst>
  </p:cSld>
  <p:clrMapOvr>
    <a:masterClrMapping/>
  </p:clrMapOvr>
  <p:transition xmlns:p14="http://schemas.microsoft.com/office/powerpoint/2010/main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3966A-9528-8942-8DDD-AB5B0D8B27CA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24067960"/>
      </p:ext>
    </p:extLst>
  </p:cSld>
  <p:clrMapOvr>
    <a:masterClrMapping/>
  </p:clrMapOvr>
  <p:transition xmlns:p14="http://schemas.microsoft.com/office/powerpoint/2010/main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BF60E-3058-B74C-AA4A-F871FEF15861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60405117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3F8C0-B1D2-1B48-B4B7-F72775E176FF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97234198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2FBDF-3ECC-2A49-B822-AC3727DFBB3D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62982740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F5C52-3879-C74C-90E5-BB249762395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93375298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EE453-B557-1147-929F-E552737BC6DE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81789538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EB95D57-C956-DE4B-8D42-B766007FEDF4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31375880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2865287-F4B2-D841-BAE9-671873EA51FD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66710412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72241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2D75D7CA-3C68-5047-8712-0D848CBE438F}" type="slidenum">
              <a:rPr lang="en-US">
                <a:solidFill>
                  <a:srgbClr val="000000"/>
                </a:solidFill>
                <a:latin typeface="Arial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9978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219D2-9C24-024B-ADE4-C877E2B1C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48268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B01DD-A565-6649-A3E4-0C5FE4E6E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86402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9D0C3-903C-3B41-8466-A6CCB2A7C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37181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F52EF-CFEE-3E4A-A324-AE8972E38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83033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31FDB-6EF3-C843-B4FE-1B745E2E1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62145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568AA-4C3D-9347-8C4D-99975A3AD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11488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662DF-C4C5-6E49-BDD7-370D95F1B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10329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70C40-2CE2-9E4A-A7E5-D20DA37D5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47794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AF512-2DF2-D449-A276-06FB19E74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08973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9E5DE-A577-F04A-8555-8E84C30C5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18448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43350-8BED-6747-B5A0-115582E94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49412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AC4FA-7AD9-7242-9F16-43FB383BDC5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21917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0E535-3B0E-D548-B651-4BF8F5411CC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81171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803A-A1EB-554B-A29F-E5CEA84ECC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56382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88EE2-0B45-294A-8C6B-56EFCDDF2D5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58463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CBD17-0DEF-C74A-A61D-84DF3F8E517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41678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7BAC6-8553-1B4A-9D77-5577D07AC5D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91216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DC843-9E2B-4046-949D-9DDB3B0C0A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03096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6E909-414D-CF43-A7DA-3284A81DE96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59074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E165B-17EC-6845-8F25-0B88BA9534F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024208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3EF68-18D6-184A-9CEC-711FD3311EB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92209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C59A1-762F-3645-937D-93DF84CC7A6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01364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070AF66-B4CD-614D-A349-6F38F90DD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23523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171F419-20ED-0143-B391-60E3703604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11758"/>
      </p:ext>
    </p:extLst>
  </p:cSld>
  <p:clrMapOvr>
    <a:masterClrMapping/>
  </p:clrMapOvr>
  <p:transition xmlns:p14="http://schemas.microsoft.com/office/powerpoint/2010/main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6AC0440-EF9F-4748-9353-5862AA39E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78177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E351465-D3F3-B045-91D8-5FF1BB23A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53597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D09FFC1-59EF-6944-B617-6BF9DFC37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9938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413550D-6516-DF4E-83A1-108A56081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14906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FB71484-3175-A54E-AE4C-9D6D6E8A2B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56576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895A4BF-0FEB-5148-A1D6-6DBD87732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63764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FB64999-4A2C-6C46-B18E-DFB67E0E16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28403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FB14A68-7851-2F43-AB6C-4BDCE1F4F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46521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6393753-A0AB-724C-9ECB-5065D0E98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12001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B04B5F1-51E1-2B4E-BDC8-4D7B342A2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57492"/>
      </p:ext>
    </p:extLst>
  </p:cSld>
  <p:clrMapOvr>
    <a:masterClrMapping/>
  </p:clrMapOvr>
  <p:transition xmlns:p14="http://schemas.microsoft.com/office/powerpoint/2010/main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FC9FEF3-DF03-4045-880F-085EEA7E4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5904"/>
      </p:ext>
    </p:extLst>
  </p:cSld>
  <p:clrMapOvr>
    <a:masterClrMapping/>
  </p:clrMapOvr>
  <p:transition xmlns:p14="http://schemas.microsoft.com/office/powerpoint/2010/main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2CF86-D437-A046-8A83-677075BDF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43214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4BF86-B0FC-E247-87FA-C9F72D74A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16208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62875-1B85-EA47-891B-D61294F82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61767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6D2E5-10E3-1640-A610-753933385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65007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54321-2D96-2F46-9819-8DA9829D5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01778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148AB-884F-2347-B8DF-D023EBB9F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16207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58E7-4C2C-9B42-A7B0-D60C185AD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87109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D25B7-92BF-1445-B3AB-AC94855CA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772469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9FF62-EC52-404E-B324-9EB7DE4B6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20277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03C9F-9EC1-EA42-B87E-BB5070B6B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5062"/>
      </p:ext>
    </p:extLst>
  </p:cSld>
  <p:clrMapOvr>
    <a:masterClrMapping/>
  </p:clrMapOvr>
  <p:transition xmlns:p14="http://schemas.microsoft.com/office/powerpoint/2010/main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C870B-F54F-6643-B645-617459BFF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04458"/>
      </p:ext>
    </p:extLst>
  </p:cSld>
  <p:clrMapOvr>
    <a:masterClrMapping/>
  </p:clrMapOvr>
  <p:transition xmlns:p14="http://schemas.microsoft.com/office/powerpoint/2010/main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Gill Sans" charset="0"/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fld id="{48741A50-CA3B-1348-99D9-626713A09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44359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9057A-3176-D844-9F8D-6064EBACB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07015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E5219-0BC6-3549-A44F-4E71E1DD2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57856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EEDCA-E3CB-1A4D-B834-F23BFED2B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74497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D7859-1128-0143-ABA6-4C0621C9F5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97603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DE773-12BC-1842-9A9B-C83C83A3D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00466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C47B0-241B-D542-99EC-9983303616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31586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30D9E-9A04-8C48-AE9A-BF5AB91C7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45914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68E9A-C2CB-0647-869D-7437497D9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61691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F39C4-12EE-6A49-BD66-9F798AAA0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93160"/>
      </p:ext>
    </p:extLst>
  </p:cSld>
  <p:clrMapOvr>
    <a:masterClrMapping/>
  </p:clrMapOvr>
  <p:transition xmlns:p14="http://schemas.microsoft.com/office/powerpoint/2010/main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B7543-0F75-6040-BE67-A3EA2CF0B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57454"/>
      </p:ext>
    </p:extLst>
  </p:cSld>
  <p:clrMapOvr>
    <a:masterClrMapping/>
  </p:clrMapOvr>
  <p:transition xmlns:p14="http://schemas.microsoft.com/office/powerpoint/2010/main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6DCAF-2C49-0247-A758-1C0065596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88330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94CE2-5122-4F46-971C-0A8508547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12825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DF79D-01C6-8A47-B247-64BB259F253D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31AAD-23BF-B84A-AE95-B6B3F77C3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33732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28623-BB21-0146-9963-DFAD1278D45D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7E2BA-4357-6D4F-B03C-09ED5BEF8B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57986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C2206-4E96-304C-9FAD-C8635AAEF9D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4D79A-0283-3345-9D3B-684721D049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30820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5D7F9-3EFE-E24B-A2BD-08632302E82C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4C4D5-8144-A542-A834-07FEE9CF2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55844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84CC6-9AA0-464C-9DA0-A3FF8B2C2D7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6B5F7-49ED-E34C-8669-32CA451E3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5565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74C44-2EE1-9449-913C-B8B87F60933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7A0A6-4A08-C34A-A09D-900ADE037D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59217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09030-519F-F44D-8458-B9933FCE174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6F8E8-CF32-F040-AAE1-2D0941843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17727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359B6-2E16-9F4B-8203-19406223623A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7F3FB-98BE-F64E-80D0-43293E303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04854"/>
      </p:ext>
    </p:extLst>
  </p:cSld>
  <p:clrMapOvr>
    <a:masterClrMapping/>
  </p:clrMapOvr>
  <p:transition xmlns:p14="http://schemas.microsoft.com/office/powerpoint/2010/main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7419B-633B-D646-96C7-71763467673A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2E5A-24A4-DD4E-AE21-C98DE4F4D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60237"/>
      </p:ext>
    </p:extLst>
  </p:cSld>
  <p:clrMapOvr>
    <a:masterClrMapping/>
  </p:clrMapOvr>
  <p:transition xmlns:p14="http://schemas.microsoft.com/office/powerpoint/2010/main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E19B9-BA48-964E-8EB5-AB446E1A0EFC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9333E-0185-9044-99B2-D39416CE8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30461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BA1CC-DB56-0049-BF8F-A22DEEB56EC2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BB4B0-F2B2-494A-A35A-215DDBE57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80380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4344DCF-8520-D847-839B-60017D80FD38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7898DAC-5DF2-364A-9AF3-28C5EA7D13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9107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DFBF2AC-46A8-D841-B498-4E705FEBD7A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F6C7398-AE5A-C044-877F-6C6015238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3478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733445CE-3937-3A45-B174-876220020D4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9078408-2071-1F4E-BDC0-1BDF76CA4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4033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A8EE864E-F1BF-5D4F-9F61-7BC5465191C9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FE3C374C-B99C-D742-9C6A-0B8A9942C3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3706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62103E4-6A07-6F41-85E7-F06EFAE2D16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3F829BF6-169F-9D46-A22C-93F9AE29A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51567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356155F-C7B7-3D4D-BE3F-102549E1A016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C1D575B-DE1D-D346-8D48-A7E3F9250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08769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86314ED-2F06-464A-80BB-2D1E7E471F6A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47D8C1-6829-944C-A221-0A1B758DA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4811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58ED82FF-0852-8A4E-B32B-765E3E7487DD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FC5878AE-EC62-9349-AAD7-BB4BB76F1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4168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B50DAFD7-4947-0347-ABA5-29406C4BE7C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55B6473B-0E0A-F14B-BFC9-9BFB40A9D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0793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4C968E7-FF0E-3845-9803-9AC9F73A6DA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11A416A-35C6-084F-867A-5D4B726CA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3500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A1F6CBB-91B6-194F-82FD-500D6E6FE955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5B3CE70-E16D-1844-9B6C-13B65D48D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92820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05D8913-6B78-5649-8E82-4443022D7386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C90F3A9-1AEB-D949-9562-102153EA44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12471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EA7A29-85DC-0B4A-AB65-A85B15A4855E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DDC852-A3CD-6F4C-ACDF-9B34F53C5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2737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FA8B4B-DD90-244B-9066-116A0259DB9E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58C9D76-C478-2B4C-AFAB-E98914352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7132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CF03EA-E2EC-214D-B5CE-D1B4ABD39C5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AB2AE76-5E49-6548-9D61-925BA8E4A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56449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1819224-55E2-CC47-A55C-047DE730892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51A3870-7350-D846-B924-DC8BB2038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6620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2711C2-8EF4-A543-A8F4-7107428E8E06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F619DBF-503D-E54D-BBA8-298FD8FF8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1558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264EF59-CA29-9D4E-A992-F61F5597A71E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E5C280E-544F-6C49-B8D1-89F203A882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8706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C44F4D1-165D-594F-87BD-BA69D8E6609F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69C4E6C-A946-954A-9034-C65F79D88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80945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B0D17DE-86B8-1546-B437-04EFA0F27B6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CBEF61C-02F7-7A45-8853-D1A407DB3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78347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8DCE287-BE0F-6A4E-A185-96AB51F3FE9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6F1CB60-D049-5F44-AF9B-CE3EEA841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48433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B892458-AA26-EB43-9D0F-EA5EBDFC42EF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C22C373-53FE-3649-9C79-C2BE4F54C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38906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54A4A-3025-7140-9C41-AE54B629E1D1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964F3-FE56-8246-BE5C-E1989D4EA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64632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271A2-9E48-B846-B222-602F3EC486B6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0CFC-2615-C144-8885-8C483778B0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237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D68D1-1378-1B4D-B73C-449DB3F5BF7C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4ADD6-3606-D643-8AE5-7EB7916733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8182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99F2-86E4-5049-88BD-814400BCC2B2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73C92-166F-7B46-A7DE-E6477B5C9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93218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4BA77-959A-B44D-A25A-A4EE577F2FD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6DEA0-63A3-2B49-AD1E-38B5A9F4E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32997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12B59-78AD-2247-B384-4A4DD833656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0F926-5907-BD42-A0FB-E0E65D2FE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24792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9ECBB-8152-644D-B4E0-985BEB8E6DA9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367DE-7031-E34E-B2A3-9C252FE1A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8514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73DB-147A-054F-8F31-AFC9FFA47EB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CFBF9-8B6C-7E47-AA3B-D30BBC8E1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5547"/>
      </p:ext>
    </p:extLst>
  </p:cSld>
  <p:clrMapOvr>
    <a:masterClrMapping/>
  </p:clrMapOvr>
  <p:transition xmlns:p14="http://schemas.microsoft.com/office/powerpoint/2010/main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BFAD-0787-1549-A501-D5540C2C93C2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6F2B-0905-D74C-831F-DAEBA121A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314"/>
      </p:ext>
    </p:extLst>
  </p:cSld>
  <p:clrMapOvr>
    <a:masterClrMapping/>
  </p:clrMapOvr>
  <p:transition xmlns:p14="http://schemas.microsoft.com/office/powerpoint/2010/main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F1F03-623D-B24D-B2C3-815CCD8F25F2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2FDA-1EF5-E34F-A5D2-BB70F3710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81362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3C9EA-26D3-8441-9990-589ABC7C2281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44A23-A6D8-CC4E-9A0D-7D350A2CD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04273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3D20800-4BB5-F246-B505-889A52B96C69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2E1BF8E-4356-C048-82E0-76D2586AF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94425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4839CC3-50ED-C64F-8D7A-41A98DDAF83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A251A57-7E41-2C48-BB2B-4CBAC4BC6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39232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96A466A-5956-D14E-85F1-8106AA2E057B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88490FA-B6A8-344F-9CDC-97846DDA56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52446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31927A0-13BB-D94E-89B0-0B6508ABFEEE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24B2941-48DD-BD4C-856D-3AB584F5E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65693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FE3BF0E-E21D-E44C-8196-D6407CBD4524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324C501-FFAE-F846-86F3-3D70704320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96841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3007E60-02EF-EB45-9273-0B3A6199D5D8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13E5DCB-BAAA-064C-803E-86F77842B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49542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4075161-8D4A-2F4A-91CE-09A1C8AD3BA3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578DF9C-6EEB-A944-B24D-20925E998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13205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3ABA7FC-2642-DD44-ABD2-CE6E79CD230D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B837676-BBDC-E744-8AE7-9AC3C0FDB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30001"/>
      </p:ext>
    </p:extLst>
  </p:cSld>
  <p:clrMapOvr>
    <a:masterClrMapping/>
  </p:clrMapOvr>
  <p:transition xmlns:p14="http://schemas.microsoft.com/office/powerpoint/2010/main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3EE7254-EA50-2D46-B355-2CA969A4ED7A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6AE6CC6-E99F-0C4A-90EC-78AB5B725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60625"/>
      </p:ext>
    </p:extLst>
  </p:cSld>
  <p:clrMapOvr>
    <a:masterClrMapping/>
  </p:clrMapOvr>
  <p:transition xmlns:p14="http://schemas.microsoft.com/office/powerpoint/2010/main"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921803E-EFE2-714C-A462-6BFFA50AF827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60F98E0-37D4-D641-B6CD-F3595C290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98850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1AFBB8A-86E2-F64B-BBF1-443E0669C5E0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C16CCDD-70D1-7D47-909D-6C0032F1C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65012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FC9FEF3-DF03-4045-880F-085EEA7E4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70665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DB8A72D-DAF2-4F4E-B5C2-145DC16E5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66994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90E283F-2AE1-0D47-97AB-3E44B8BC9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66128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9A954C0-78A9-B844-AD8A-43CA67C06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9370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3F7BF7D6-9D00-0E49-97A7-05A2115739EE}" type="datetime1">
              <a:rPr lang="en-US">
                <a:ea typeface="ＭＳ Ｐゴシック"/>
              </a:rPr>
              <a:pPr>
                <a:defRPr/>
              </a:pPr>
              <a:t>11/1/13</a:t>
            </a:fld>
            <a:endParaRPr lang="en-US"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nl-NL">
                <a:ea typeface="ＭＳ Ｐゴシック"/>
              </a:rPr>
              <a:t>Deadwood, SD July 8-13, 2013</a:t>
            </a:r>
            <a:endParaRPr lang="en-US"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16852FE-5333-5546-8FAD-CE20869D7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6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56.xml"/><Relationship Id="rId19" Type="http://schemas.openxmlformats.org/officeDocument/2006/relationships/theme" Target="../theme/theme6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9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8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9.xml"/><Relationship Id="rId14" Type="http://schemas.openxmlformats.org/officeDocument/2006/relationships/theme" Target="../theme/theme7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0.xml"/><Relationship Id="rId2" Type="http://schemas.openxmlformats.org/officeDocument/2006/relationships/slideLayout" Target="../slideLayouts/slideLayout71.xml"/><Relationship Id="rId3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3.xml"/><Relationship Id="rId3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4.xml"/><Relationship Id="rId13" Type="http://schemas.openxmlformats.org/officeDocument/2006/relationships/theme" Target="../theme/theme11.xml"/><Relationship Id="rId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4.xml"/><Relationship Id="rId3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7.xml"/><Relationship Id="rId6" Type="http://schemas.openxmlformats.org/officeDocument/2006/relationships/slideLayout" Target="../slideLayouts/slideLayout98.xml"/><Relationship Id="rId7" Type="http://schemas.openxmlformats.org/officeDocument/2006/relationships/slideLayout" Target="../slideLayouts/slideLayout99.xml"/><Relationship Id="rId8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theme" Target="../theme/theme13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8.xml"/><Relationship Id="rId3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8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9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1.xml"/><Relationship Id="rId12" Type="http://schemas.openxmlformats.org/officeDocument/2006/relationships/theme" Target="../theme/theme17.xml"/><Relationship Id="rId1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57.xml"/><Relationship Id="rId8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0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3.xml"/><Relationship Id="rId13" Type="http://schemas.openxmlformats.org/officeDocument/2006/relationships/theme" Target="../theme/theme18.xml"/><Relationship Id="rId1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1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slideLayout" Target="../slideLayouts/slideLayout185.xml"/><Relationship Id="rId13" Type="http://schemas.openxmlformats.org/officeDocument/2006/relationships/slideLayout" Target="../slideLayouts/slideLayout186.xml"/><Relationship Id="rId14" Type="http://schemas.openxmlformats.org/officeDocument/2006/relationships/theme" Target="../theme/theme19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7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3.xml"/><Relationship Id="rId8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6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8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3.xml"/><Relationship Id="rId7" Type="http://schemas.openxmlformats.org/officeDocument/2006/relationships/slideLayout" Target="../slideLayouts/slideLayout204.xml"/><Relationship Id="rId8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07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22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23.xml"/><Relationship Id="rId3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4.xml"/><Relationship Id="rId12" Type="http://schemas.openxmlformats.org/officeDocument/2006/relationships/theme" Target="../theme/theme24.xml"/><Relationship Id="rId1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3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5.xml"/><Relationship Id="rId12" Type="http://schemas.openxmlformats.org/officeDocument/2006/relationships/theme" Target="../theme/theme25.xml"/><Relationship Id="rId1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1.xml"/><Relationship Id="rId8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4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57.xml"/><Relationship Id="rId13" Type="http://schemas.openxmlformats.org/officeDocument/2006/relationships/theme" Target="../theme/theme26.xml"/><Relationship Id="rId1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2.xml"/><Relationship Id="rId8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5.xml"/></Relationships>
</file>

<file path=ppt/slideMasters/_rels/slideMaster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8.xml"/><Relationship Id="rId2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9.xml"/><Relationship Id="rId12" Type="http://schemas.openxmlformats.org/officeDocument/2006/relationships/theme" Target="../theme/theme28.xml"/><Relationship Id="rId1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60.xml"/><Relationship Id="rId3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65.xml"/><Relationship Id="rId8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68.xml"/></Relationships>
</file>

<file path=ppt/slideMasters/_rels/slideMaster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0.xml"/><Relationship Id="rId2" Type="http://schemas.openxmlformats.org/officeDocument/2006/relationships/theme" Target="../theme/theme29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2.xml"/><Relationship Id="rId13" Type="http://schemas.openxmlformats.org/officeDocument/2006/relationships/theme" Target="../theme/theme30.xml"/><Relationship Id="rId1" Type="http://schemas.openxmlformats.org/officeDocument/2006/relationships/slideLayout" Target="../slideLayouts/slideLayout271.xml"/><Relationship Id="rId2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73.xml"/><Relationship Id="rId4" Type="http://schemas.openxmlformats.org/officeDocument/2006/relationships/slideLayout" Target="../slideLayouts/slideLayout274.xml"/><Relationship Id="rId5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77.xml"/><Relationship Id="rId8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79.xml"/><Relationship Id="rId10" Type="http://schemas.openxmlformats.org/officeDocument/2006/relationships/slideLayout" Target="../slideLayouts/slideLayout28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3.xml"/><Relationship Id="rId12" Type="http://schemas.openxmlformats.org/officeDocument/2006/relationships/theme" Target="../theme/theme31.xml"/><Relationship Id="rId1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89.xml"/><Relationship Id="rId8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2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4.xml"/><Relationship Id="rId12" Type="http://schemas.openxmlformats.org/officeDocument/2006/relationships/theme" Target="../theme/theme32.xml"/><Relationship Id="rId1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299.xml"/><Relationship Id="rId7" Type="http://schemas.openxmlformats.org/officeDocument/2006/relationships/slideLayout" Target="../slideLayouts/slideLayout300.xml"/><Relationship Id="rId8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5.xml"/><Relationship Id="rId12" Type="http://schemas.openxmlformats.org/officeDocument/2006/relationships/theme" Target="../theme/theme33.xml"/><Relationship Id="rId1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311.xml"/><Relationship Id="rId8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4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6.xml"/><Relationship Id="rId12" Type="http://schemas.openxmlformats.org/officeDocument/2006/relationships/theme" Target="../theme/theme34.xml"/><Relationship Id="rId1" Type="http://schemas.openxmlformats.org/officeDocument/2006/relationships/slideLayout" Target="../slideLayouts/slideLayout316.xml"/><Relationship Id="rId2" Type="http://schemas.openxmlformats.org/officeDocument/2006/relationships/slideLayout" Target="../slideLayouts/slideLayout317.xml"/><Relationship Id="rId3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2.xml"/><Relationship Id="rId8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5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7.xml"/><Relationship Id="rId12" Type="http://schemas.openxmlformats.org/officeDocument/2006/relationships/theme" Target="../theme/theme35.xml"/><Relationship Id="rId1" Type="http://schemas.openxmlformats.org/officeDocument/2006/relationships/slideLayout" Target="../slideLayouts/slideLayout327.xml"/><Relationship Id="rId2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2.xml"/><Relationship Id="rId7" Type="http://schemas.openxmlformats.org/officeDocument/2006/relationships/slideLayout" Target="../slideLayouts/slideLayout333.xml"/><Relationship Id="rId8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36.xml"/></Relationships>
</file>

<file path=ppt/slideMasters/_rels/slideMaster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8.xml"/><Relationship Id="rId2" Type="http://schemas.openxmlformats.org/officeDocument/2006/relationships/theme" Target="../theme/theme36.xml"/></Relationships>
</file>

<file path=ppt/slideMasters/_rels/slideMaster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9.xml"/><Relationship Id="rId2" Type="http://schemas.openxmlformats.org/officeDocument/2006/relationships/theme" Target="../theme/theme37.xml"/></Relationships>
</file>

<file path=ppt/slideMasters/_rels/slideMaster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2.xml"/><Relationship Id="rId4" Type="http://schemas.openxmlformats.org/officeDocument/2006/relationships/theme" Target="../theme/theme38.xml"/><Relationship Id="rId1" Type="http://schemas.openxmlformats.org/officeDocument/2006/relationships/slideLayout" Target="../slideLayouts/slideLayout340.xml"/><Relationship Id="rId2" Type="http://schemas.openxmlformats.org/officeDocument/2006/relationships/slideLayout" Target="../slideLayouts/slideLayout3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8148E39-CFD8-A04F-9132-D138D5A02E79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1803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3666AC4-BA7C-7044-BA09-D76930113EEF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26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211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211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38A274-EFE7-3542-AFCE-1F0062DE61E6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78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+mn-ea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+mn-ea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355E5B5-5EED-1E4E-875F-F1B551FED0F9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2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94D0FED-A3C9-934D-A6E4-0DB81186B6B4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43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20795AD-F92F-A641-8B7F-F0406B953000}" type="slidenum"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84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4454985-3AE8-F742-85D2-1BEDCE790D1F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9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459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9C7E153-2058-3640-8F5B-9D0E798298C0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1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6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BE15F7A-E576-A94D-B5BF-D0805C9B45AF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7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98D9B7D-0AC3-1E40-8932-D8779C253A8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54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2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" pitchFamily="18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92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9AA07E-E0EE-2D4C-8AAE-FACCD574468E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45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19213" y="304800"/>
            <a:ext cx="73675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8001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304800" y="885825"/>
            <a:ext cx="8483600" cy="0"/>
          </a:xfrm>
          <a:prstGeom prst="line">
            <a:avLst/>
          </a:prstGeom>
          <a:noFill/>
          <a:ln w="38100">
            <a:solidFill>
              <a:srgbClr val="FFB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6085" name="Picture 5" descr="Auroresi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00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 xmlns:p14="http://schemas.microsoft.com/office/powerpoint/2010/main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4459C"/>
        </a:buClr>
        <a:buSzPct val="110000"/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1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Font typeface="Times" charset="0"/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10000"/>
        </a:spcBef>
        <a:spcAft>
          <a:spcPct val="0"/>
        </a:spcAft>
        <a:buFont typeface="Times" charset="0"/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94D0FED-A3C9-934D-A6E4-0DB81186B6B4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75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ＭＳ Ｐゴシック" pitchFamily="1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ＭＳ Ｐゴシック" pitchFamily="1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DABE903-15D5-1B4A-9793-25B960266DF8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2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72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022D30C-4E48-9145-8DBE-F876E00E4E72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11/1/13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BFD571C-CCD8-3345-B278-2D5CF6FED85E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700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das Titelformat zu bearbeiten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latin typeface="Times New Roman"/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latin typeface="Times New Roman"/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0A2362B-AA97-EB4A-94BE-55DF28A1F46E}" type="slidenum">
              <a:rPr lang="de-DE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69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0EBB9BB-F07E-6F46-A784-13E729ACD677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4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7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02CADE4-2F6A-B64A-94FB-561118B5A8F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25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18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F231DC-4AF7-6F40-9758-20E6FB813205}" type="datetimeFigureOut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11/1/13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609210-B9BB-F641-98EB-FCB45284AEDF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406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86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86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BBBEF47-4E93-3D4B-AE22-C7C1113E7F69}" type="slidenum">
              <a:rPr lang="en-US" smtClean="0">
                <a:solidFill>
                  <a:srgbClr val="000000"/>
                </a:solidFill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8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5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75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75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0C41275-1FF7-F641-B1A1-D37101B1EEAD}" type="slidenum">
              <a:rPr lang="en-US" smtClean="0">
                <a:solidFill>
                  <a:srgbClr val="000000"/>
                </a:solidFill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9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1638" y="1633538"/>
            <a:ext cx="3751262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713" tIns="35713" rIns="35713" bIns="3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455613" y="1384300"/>
            <a:ext cx="3606800" cy="9525"/>
          </a:xfrm>
          <a:prstGeom prst="line">
            <a:avLst/>
          </a:prstGeom>
          <a:noFill/>
          <a:ln w="127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17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1638" y="231775"/>
            <a:ext cx="3751262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713" tIns="35713" rIns="35713" bIns="357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 Light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326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ransition xmlns:p14="http://schemas.microsoft.com/office/powerpoint/2010/main"/>
  <p:txStyles>
    <p:titleStyle>
      <a:lvl1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  <a:sym typeface="Gill Sans Light" charset="0"/>
        </a:defRPr>
      </a:lvl1pPr>
      <a:lvl2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2pPr>
      <a:lvl3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3pPr>
      <a:lvl4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4pPr>
      <a:lvl5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5pPr>
      <a:lvl6pPr marL="4572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6pPr>
      <a:lvl7pPr marL="9144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7pPr>
      <a:lvl8pPr marL="13716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8pPr>
      <a:lvl9pPr marL="18288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9pPr>
    </p:titleStyle>
    <p:bodyStyle>
      <a:lvl1pPr marL="187325" indent="-187325" algn="l" defTabSz="642938" rtl="0" eaLnBrk="0" fontAlgn="base" hangingPunct="0">
        <a:spcBef>
          <a:spcPts val="2113"/>
        </a:spcBef>
        <a:spcAft>
          <a:spcPct val="0"/>
        </a:spcAft>
        <a:buClr>
          <a:srgbClr val="000000"/>
        </a:buClr>
        <a:buSzPct val="100000"/>
        <a:buFont typeface="Helvetica Neue" charset="0"/>
        <a:buChar char="•"/>
        <a:defRPr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  <a:sym typeface="Helvetica Neue" charset="0"/>
        </a:defRPr>
      </a:lvl1pPr>
      <a:lvl2pPr marL="463550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2pPr>
      <a:lvl3pPr marL="776288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3pPr>
      <a:lvl4pPr marL="1089025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4pPr>
      <a:lvl5pPr marL="1401763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5pPr>
      <a:lvl6pPr marL="18589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6pPr>
      <a:lvl7pPr marL="23161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7pPr>
      <a:lvl8pPr marL="27733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8pPr>
      <a:lvl9pPr marL="32305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B70B8CC-32B1-EC42-9B4B-96EE9908D03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4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BE"/>
              <a:t>Cliquez et modifiez le titre</a:t>
            </a:r>
            <a:endParaRPr lang="fr-FR"/>
          </a:p>
        </p:txBody>
      </p:sp>
      <p:sp>
        <p:nvSpPr>
          <p:cNvPr id="1085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6A70409-1206-0C44-96AA-811BD62C0395}" type="slidenum">
              <a:rPr lang="fr-FR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2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020042-B48A-0342-8828-A53739AB97F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34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6394DA7-627F-B743-860E-6EE82C45C458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26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B71C083-7959-2449-B4FD-C3F8CCD3A961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3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4446588" y="6510338"/>
            <a:ext cx="241300" cy="258762"/>
          </a:xfrm>
          <a:prstGeom prst="rect">
            <a:avLst/>
          </a:prstGeom>
          <a:ln w="12700">
            <a:miter lim="800000"/>
            <a:headEnd/>
            <a:tailEnd/>
          </a:ln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FFFFFF"/>
                </a:solidFill>
                <a:cs typeface="ＭＳ Ｐゴシック" charset="0"/>
                <a:sym typeface="Gill Sans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5129DF0-0EEB-794C-A71A-7FE5465EDCE4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6944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58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ヒラギノ角ゴ ProN W3" charset="-128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9pPr>
    </p:titleStyle>
    <p:bodyStyle>
      <a:lvl1pPr marL="62388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1pPr>
      <a:lvl2pPr marL="936625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2pPr>
      <a:lvl3pPr marL="1249363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3pPr>
      <a:lvl4pPr marL="1562100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4pPr>
      <a:lvl5pPr marL="18748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5pPr>
      <a:lvl6pPr marL="23320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6pPr>
      <a:lvl7pPr marL="27892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7pPr>
      <a:lvl8pPr marL="32464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8pPr>
      <a:lvl9pPr marL="37036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B9DB187-FE8D-2545-9131-C0E8F12C0C58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37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06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5464F8-2C4F-134D-8236-AB96F7E46F60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11/1/13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90CC1E9-3A6B-A149-9B26-F4DF996A6D3A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19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41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B5B3A4-F017-FD4A-9C70-FEC3C3A84E76}" type="datetimeFigureOut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11/1/13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5AAB55-D7F8-E544-B46A-D5B26C61EEF6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72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406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DDF2894C-6352-5F4F-BDB8-682094728025}" type="datetimeFigureOut">
              <a:rPr lang="en-US"/>
              <a:pPr>
                <a:defRPr/>
              </a:pPr>
              <a:t>11/1/13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BF2D37D1-93AE-B94E-97A9-97A017977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48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29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5399DD-020F-C945-B47A-326AA078EE6A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11/1/13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6E7B631-05D9-F041-8C8E-855A875D57E1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495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7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F62D921-CCF0-EE46-97D6-0C50F02E2C6B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11/1/13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BB5BEA7-3402-1D41-8E2E-DA0612C8F960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37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6394DA7-627F-B743-860E-6EE82C45C458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8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2D79BC3-AAC4-DE4D-8785-E10C428C3003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3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+mn-ea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+mn-ea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21D69F3-46B6-2147-A88B-073B07305639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2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oleObject" Target="../embeddings/oleObject3.bin"/><Relationship Id="rId8" Type="http://schemas.openxmlformats.org/officeDocument/2006/relationships/image" Target="../media/image6.e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wmf"/><Relationship Id="rId12" Type="http://schemas.openxmlformats.org/officeDocument/2006/relationships/oleObject" Target="../embeddings/Microsoft_Equation2.bin"/><Relationship Id="rId13" Type="http://schemas.openxmlformats.org/officeDocument/2006/relationships/image" Target="../media/image12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35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8.png"/><Relationship Id="rId6" Type="http://schemas.openxmlformats.org/officeDocument/2006/relationships/oleObject" Target="../embeddings/oleObject5.bin"/><Relationship Id="rId7" Type="http://schemas.openxmlformats.org/officeDocument/2006/relationships/image" Target="../media/image9.w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10.wmf"/><Relationship Id="rId10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4.png"/><Relationship Id="rId6" Type="http://schemas.openxmlformats.org/officeDocument/2006/relationships/oleObject" Target="../embeddings/Microsoft_Equation3.bin"/><Relationship Id="rId7" Type="http://schemas.openxmlformats.org/officeDocument/2006/relationships/image" Target="../media/image14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16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4.pn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19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8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9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jpeg"/><Relationship Id="rId6" Type="http://schemas.openxmlformats.org/officeDocument/2006/relationships/image" Target="../media/image24.png"/><Relationship Id="rId7" Type="http://schemas.openxmlformats.org/officeDocument/2006/relationships/image" Target="../media/image25.jpeg"/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4.png"/><Relationship Id="rId6" Type="http://schemas.openxmlformats.org/officeDocument/2006/relationships/image" Target="../media/image26.pn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9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4.png"/><Relationship Id="rId6" Type="http://schemas.openxmlformats.org/officeDocument/2006/relationships/oleObject" Target="../embeddings/Microsoft_Equation4.bin"/><Relationship Id="rId7" Type="http://schemas.openxmlformats.org/officeDocument/2006/relationships/image" Target="../media/image27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4.pn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8" Type="http://schemas.openxmlformats.org/officeDocument/2006/relationships/image" Target="../media/image30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4.png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32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Relationship Id="rId2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6.jpeg"/><Relationship Id="rId5" Type="http://schemas.openxmlformats.org/officeDocument/2006/relationships/oleObject" Target="../embeddings/Microsoft_Equation6.bin"/><Relationship Id="rId6" Type="http://schemas.openxmlformats.org/officeDocument/2006/relationships/image" Target="../media/image35.wmf"/><Relationship Id="rId7" Type="http://schemas.openxmlformats.org/officeDocument/2006/relationships/image" Target="../media/image37.pn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7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17.bin"/><Relationship Id="rId5" Type="http://schemas.openxmlformats.org/officeDocument/2006/relationships/image" Target="../media/image38.pn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8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oleObject" Target="../embeddings/oleObject18.bin"/><Relationship Id="rId5" Type="http://schemas.openxmlformats.org/officeDocument/2006/relationships/image" Target="../media/image4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8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Relationship Id="rId2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jpe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4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Relationship Id="rId2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jpeg"/><Relationship Id="rId5" Type="http://schemas.openxmlformats.org/officeDocument/2006/relationships/image" Target="../media/image53.jpeg"/><Relationship Id="rId1" Type="http://schemas.openxmlformats.org/officeDocument/2006/relationships/slideLayout" Target="../slideLayouts/slideLayout241.xml"/><Relationship Id="rId2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Relationship Id="rId2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4.png"/><Relationship Id="rId5" Type="http://schemas.openxmlformats.org/officeDocument/2006/relationships/image" Target="../media/image55.jpeg"/><Relationship Id="rId6" Type="http://schemas.openxmlformats.org/officeDocument/2006/relationships/image" Target="../media/image56.jpeg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4.png"/><Relationship Id="rId6" Type="http://schemas.openxmlformats.org/officeDocument/2006/relationships/image" Target="../media/image57.png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6.xml"/><Relationship Id="rId4" Type="http://schemas.openxmlformats.org/officeDocument/2006/relationships/image" Target="../media/image58.png"/><Relationship Id="rId1" Type="http://schemas.microsoft.com/office/2007/relationships/media" Target="file://localhost/Users/halzen/Desktop/active%20talks/10ms_event_movie.avi" TargetMode="External"/><Relationship Id="rId2" Type="http://schemas.openxmlformats.org/officeDocument/2006/relationships/video" Target="file://localhost/Users/halzen/Desktop/active%20talks/10ms_event_movie.avi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4.png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5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Relationship Id="rId2" Type="http://schemas.openxmlformats.org/officeDocument/2006/relationships/image" Target="../media/image59.wmf"/><Relationship Id="rId3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4.png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6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0.xml"/><Relationship Id="rId2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0.xml"/><Relationship Id="rId2" Type="http://schemas.openxmlformats.org/officeDocument/2006/relationships/image" Target="../media/image6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4.png"/><Relationship Id="rId5" Type="http://schemas.openxmlformats.org/officeDocument/2006/relationships/image" Target="../media/image63.png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7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7.xml"/><Relationship Id="rId2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wmf"/><Relationship Id="rId12" Type="http://schemas.openxmlformats.org/officeDocument/2006/relationships/oleObject" Target="../embeddings/Microsoft_Equation7.bin"/><Relationship Id="rId13" Type="http://schemas.openxmlformats.org/officeDocument/2006/relationships/image" Target="../media/image12.w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82.xml"/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8.png"/><Relationship Id="rId6" Type="http://schemas.openxmlformats.org/officeDocument/2006/relationships/oleObject" Target="../embeddings/oleObject27.bin"/><Relationship Id="rId7" Type="http://schemas.openxmlformats.org/officeDocument/2006/relationships/image" Target="../media/image9.wmf"/><Relationship Id="rId8" Type="http://schemas.openxmlformats.org/officeDocument/2006/relationships/oleObject" Target="../embeddings/oleObject28.bin"/><Relationship Id="rId9" Type="http://schemas.openxmlformats.org/officeDocument/2006/relationships/image" Target="../media/image10.wmf"/><Relationship Id="rId10" Type="http://schemas.openxmlformats.org/officeDocument/2006/relationships/oleObject" Target="../embeddings/oleObject29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oleObject" Target="../embeddings/Microsoft_Equation8.bin"/><Relationship Id="rId5" Type="http://schemas.openxmlformats.org/officeDocument/2006/relationships/image" Target="../media/image68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14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4" Type="http://schemas.openxmlformats.org/officeDocument/2006/relationships/image" Target="../media/image72.jpeg"/><Relationship Id="rId1" Type="http://schemas.openxmlformats.org/officeDocument/2006/relationships/slideLayout" Target="../slideLayouts/slideLayout146.xml"/><Relationship Id="rId2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Relationship Id="rId2" Type="http://schemas.openxmlformats.org/officeDocument/2006/relationships/image" Target="../media/image75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Relationship Id="rId2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4.png"/><Relationship Id="rId5" Type="http://schemas.openxmlformats.org/officeDocument/2006/relationships/image" Target="../media/image77.png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14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4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8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4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8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0.xml"/><Relationship Id="rId2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0.xml"/><Relationship Id="rId2" Type="http://schemas.openxmlformats.org/officeDocument/2006/relationships/image" Target="../media/image8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1.xml"/><Relationship Id="rId2" Type="http://schemas.openxmlformats.org/officeDocument/2006/relationships/image" Target="../media/image8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4.png"/><Relationship Id="rId5" Type="http://schemas.openxmlformats.org/officeDocument/2006/relationships/image" Target="../media/image85.png"/><Relationship Id="rId6" Type="http://schemas.openxmlformats.org/officeDocument/2006/relationships/image" Target="../media/image86.jpeg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32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8.png"/><Relationship Id="rId5" Type="http://schemas.openxmlformats.org/officeDocument/2006/relationships/oleObject" Target="../embeddings/Microsoft_Equation9.bin"/><Relationship Id="rId6" Type="http://schemas.openxmlformats.org/officeDocument/2006/relationships/image" Target="../media/image87.w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33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4.png"/><Relationship Id="rId5" Type="http://schemas.openxmlformats.org/officeDocument/2006/relationships/image" Target="../media/image89.png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33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4.png"/><Relationship Id="rId5" Type="http://schemas.openxmlformats.org/officeDocument/2006/relationships/image" Target="../media/image90.emf"/><Relationship Id="rId6" Type="http://schemas.openxmlformats.org/officeDocument/2006/relationships/image" Target="../media/image91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32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8.xml"/><Relationship Id="rId2" Type="http://schemas.openxmlformats.org/officeDocument/2006/relationships/image" Target="../media/image92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9.xml"/><Relationship Id="rId2" Type="http://schemas.openxmlformats.org/officeDocument/2006/relationships/image" Target="../media/image93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0.xml"/><Relationship Id="rId2" Type="http://schemas.openxmlformats.org/officeDocument/2006/relationships/image" Target="../media/image94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0.xml"/><Relationship Id="rId2" Type="http://schemas.openxmlformats.org/officeDocument/2006/relationships/image" Target="../media/image95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0.xml"/><Relationship Id="rId2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686172" cy="60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cs typeface="ＭＳ Ｐゴシック" charset="0"/>
              </a:rPr>
              <a:t>neutrino astronomy: overview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ＭＳ Ｐゴシック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ＭＳ Ｐゴシック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ＭＳ Ｐゴシック" charset="0"/>
              </a:rPr>
              <a:t>cosmogenic</a:t>
            </a: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conclusions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  <a:cs typeface="ＭＳ Ｐゴシック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ＭＳ Ｐゴシック" charset="0"/>
            </a:endParaRPr>
          </a:p>
        </p:txBody>
      </p:sp>
      <p:sp>
        <p:nvSpPr>
          <p:cNvPr id="522244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FFFFFF"/>
                </a:solidFill>
                <a:cs typeface="ＭＳ Ｐゴシック" charset="0"/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8756138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5009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5010" name="AutoShape 3"/>
          <p:cNvSpPr>
            <a:spLocks noChangeArrowheads="1"/>
          </p:cNvSpPr>
          <p:nvPr/>
        </p:nvSpPr>
        <p:spPr bwMode="auto">
          <a:xfrm>
            <a:off x="685800" y="-12954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5501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"/>
            <a:ext cx="7392988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6475413" y="2667000"/>
            <a:ext cx="21828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TeV</a:t>
            </a:r>
            <a:r>
              <a:rPr lang="en-US" sz="28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sources</a:t>
            </a: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7467600" y="3371850"/>
            <a:ext cx="130175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cosmic</a:t>
            </a:r>
          </a:p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  rays</a:t>
            </a:r>
          </a:p>
        </p:txBody>
      </p:sp>
      <p:sp>
        <p:nvSpPr>
          <p:cNvPr id="206855" name="Line 7"/>
          <p:cNvSpPr>
            <a:spLocks noChangeShapeType="1"/>
          </p:cNvSpPr>
          <p:nvPr/>
        </p:nvSpPr>
        <p:spPr bwMode="auto">
          <a:xfrm>
            <a:off x="6934200" y="3124200"/>
            <a:ext cx="0" cy="12954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555029" name="Oval 9"/>
            <p:cNvSpPr>
              <a:spLocks noChangeArrowheads="1"/>
            </p:cNvSpPr>
            <p:nvPr/>
          </p:nvSpPr>
          <p:spPr bwMode="auto">
            <a:xfrm>
              <a:off x="4224" y="21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0" name="Oval 10"/>
            <p:cNvSpPr>
              <a:spLocks noChangeArrowheads="1"/>
            </p:cNvSpPr>
            <p:nvPr/>
          </p:nvSpPr>
          <p:spPr bwMode="auto">
            <a:xfrm>
              <a:off x="4272" y="21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1" name="Oval 11"/>
            <p:cNvSpPr>
              <a:spLocks noChangeArrowheads="1"/>
            </p:cNvSpPr>
            <p:nvPr/>
          </p:nvSpPr>
          <p:spPr bwMode="auto">
            <a:xfrm>
              <a:off x="4320" y="220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2" name="Oval 12"/>
            <p:cNvSpPr>
              <a:spLocks noChangeArrowheads="1"/>
            </p:cNvSpPr>
            <p:nvPr/>
          </p:nvSpPr>
          <p:spPr bwMode="auto">
            <a:xfrm>
              <a:off x="4416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3" name="Oval 13"/>
            <p:cNvSpPr>
              <a:spLocks noChangeArrowheads="1"/>
            </p:cNvSpPr>
            <p:nvPr/>
          </p:nvSpPr>
          <p:spPr bwMode="auto">
            <a:xfrm>
              <a:off x="4512" y="24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4" name="Oval 14"/>
            <p:cNvSpPr>
              <a:spLocks noChangeArrowheads="1"/>
            </p:cNvSpPr>
            <p:nvPr/>
          </p:nvSpPr>
          <p:spPr bwMode="auto">
            <a:xfrm>
              <a:off x="4608" y="249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5" name="Oval 15"/>
            <p:cNvSpPr>
              <a:spLocks noChangeArrowheads="1"/>
            </p:cNvSpPr>
            <p:nvPr/>
          </p:nvSpPr>
          <p:spPr bwMode="auto">
            <a:xfrm>
              <a:off x="4656" y="254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6" name="Oval 16"/>
            <p:cNvSpPr>
              <a:spLocks noChangeArrowheads="1"/>
            </p:cNvSpPr>
            <p:nvPr/>
          </p:nvSpPr>
          <p:spPr bwMode="auto">
            <a:xfrm>
              <a:off x="4704" y="259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7" name="Oval 17"/>
            <p:cNvSpPr>
              <a:spLocks noChangeArrowheads="1"/>
            </p:cNvSpPr>
            <p:nvPr/>
          </p:nvSpPr>
          <p:spPr bwMode="auto">
            <a:xfrm>
              <a:off x="4800" y="26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8" name="Oval 18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9" name="Oval 19"/>
            <p:cNvSpPr>
              <a:spLocks noChangeArrowheads="1"/>
            </p:cNvSpPr>
            <p:nvPr/>
          </p:nvSpPr>
          <p:spPr bwMode="auto">
            <a:xfrm>
              <a:off x="4944" y="28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0" name="Oval 20"/>
            <p:cNvSpPr>
              <a:spLocks noChangeArrowheads="1"/>
            </p:cNvSpPr>
            <p:nvPr/>
          </p:nvSpPr>
          <p:spPr bwMode="auto">
            <a:xfrm>
              <a:off x="4992" y="292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1" name="Oval 21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2" name="Oval 22"/>
            <p:cNvSpPr>
              <a:spLocks noChangeArrowheads="1"/>
            </p:cNvSpPr>
            <p:nvPr/>
          </p:nvSpPr>
          <p:spPr bwMode="auto">
            <a:xfrm>
              <a:off x="5088" y="30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3" name="Oval 23"/>
            <p:cNvSpPr>
              <a:spLocks noChangeArrowheads="1"/>
            </p:cNvSpPr>
            <p:nvPr/>
          </p:nvSpPr>
          <p:spPr bwMode="auto">
            <a:xfrm>
              <a:off x="5136" y="307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4" name="Oval 24"/>
            <p:cNvSpPr>
              <a:spLocks noChangeArrowheads="1"/>
            </p:cNvSpPr>
            <p:nvPr/>
          </p:nvSpPr>
          <p:spPr bwMode="auto">
            <a:xfrm>
              <a:off x="5184" y="312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5" name="Oval 25"/>
            <p:cNvSpPr>
              <a:spLocks noChangeArrowheads="1"/>
            </p:cNvSpPr>
            <p:nvPr/>
          </p:nvSpPr>
          <p:spPr bwMode="auto">
            <a:xfrm>
              <a:off x="5232" y="316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6" name="Oval 26"/>
            <p:cNvSpPr>
              <a:spLocks noChangeArrowheads="1"/>
            </p:cNvSpPr>
            <p:nvPr/>
          </p:nvSpPr>
          <p:spPr bwMode="auto">
            <a:xfrm>
              <a:off x="5280" y="32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7" name="Oval 27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8" name="Oval 28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9" name="Oval 29"/>
            <p:cNvSpPr>
              <a:spLocks noChangeArrowheads="1"/>
            </p:cNvSpPr>
            <p:nvPr/>
          </p:nvSpPr>
          <p:spPr bwMode="auto">
            <a:xfrm>
              <a:off x="5376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50" name="Oval 30"/>
            <p:cNvSpPr>
              <a:spLocks noChangeArrowheads="1"/>
            </p:cNvSpPr>
            <p:nvPr/>
          </p:nvSpPr>
          <p:spPr bwMode="auto">
            <a:xfrm>
              <a:off x="5424" y="35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51" name="Oval 31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55016" name="Text Box 32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Radio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17" name="Text Box 33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CMB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18" name="Text Box 34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Visible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19" name="Text Box 35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charset="0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-rays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20" name="Text Box 36"/>
          <p:cNvSpPr txBox="1">
            <a:spLocks noChangeArrowheads="1"/>
          </p:cNvSpPr>
          <p:nvPr/>
        </p:nvSpPr>
        <p:spPr bwMode="auto">
          <a:xfrm>
            <a:off x="6248400" y="0"/>
            <a:ext cx="253047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333333"/>
                </a:solidFill>
                <a:latin typeface="Times New Roman" charset="0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charset="0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charset="0"/>
              </a:rPr>
              <a:t>)</a:t>
            </a:r>
          </a:p>
        </p:txBody>
      </p:sp>
      <p:sp>
        <p:nvSpPr>
          <p:cNvPr id="555021" name="Line 37"/>
          <p:cNvSpPr>
            <a:spLocks noChangeShapeType="1"/>
          </p:cNvSpPr>
          <p:nvPr/>
        </p:nvSpPr>
        <p:spPr bwMode="auto">
          <a:xfrm>
            <a:off x="8534400" y="3810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5022" name="Text Box 38"/>
          <p:cNvSpPr txBox="1">
            <a:spLocks noChangeArrowheads="1"/>
          </p:cNvSpPr>
          <p:nvPr/>
        </p:nvSpPr>
        <p:spPr bwMode="auto">
          <a:xfrm rot="-5400000">
            <a:off x="796925" y="2362200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333333"/>
                </a:solidFill>
                <a:latin typeface="Times" charset="0"/>
              </a:rPr>
              <a:t> flux </a:t>
            </a:r>
            <a:endParaRPr lang="en-US" sz="3600">
              <a:solidFill>
                <a:srgbClr val="333333"/>
              </a:solidFill>
              <a:latin typeface="Times" charset="0"/>
            </a:endParaRPr>
          </a:p>
        </p:txBody>
      </p:sp>
      <p:sp>
        <p:nvSpPr>
          <p:cNvPr id="555023" name="Text Box 40"/>
          <p:cNvSpPr txBox="1">
            <a:spLocks noChangeArrowheads="1"/>
          </p:cNvSpPr>
          <p:nvPr/>
        </p:nvSpPr>
        <p:spPr bwMode="auto">
          <a:xfrm>
            <a:off x="8153400" y="1571625"/>
            <a:ext cx="4746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5F5F5F"/>
                </a:solidFill>
                <a:latin typeface="Symbol" charset="0"/>
              </a:rPr>
              <a:t>n</a:t>
            </a:r>
            <a:endParaRPr lang="en-US" sz="4400">
              <a:solidFill>
                <a:srgbClr val="5F5F5F"/>
              </a:solidFill>
              <a:latin typeface="Times" charset="0"/>
            </a:endParaRPr>
          </a:p>
        </p:txBody>
      </p:sp>
      <p:sp>
        <p:nvSpPr>
          <p:cNvPr id="555024" name="AutoShape 41"/>
          <p:cNvSpPr>
            <a:spLocks noChangeArrowheads="1"/>
          </p:cNvSpPr>
          <p:nvPr/>
        </p:nvSpPr>
        <p:spPr bwMode="auto">
          <a:xfrm>
            <a:off x="6324600" y="1981200"/>
            <a:ext cx="1828800" cy="152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wrap="none" lIns="91420" tIns="45711" rIns="91420" bIns="45711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5025" name="Text Box 42"/>
          <p:cNvSpPr txBox="1">
            <a:spLocks noChangeArrowheads="1"/>
          </p:cNvSpPr>
          <p:nvPr/>
        </p:nvSpPr>
        <p:spPr bwMode="auto">
          <a:xfrm>
            <a:off x="2667000" y="152400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55026" name="Line 43"/>
          <p:cNvSpPr>
            <a:spLocks noChangeShapeType="1"/>
          </p:cNvSpPr>
          <p:nvPr/>
        </p:nvSpPr>
        <p:spPr bwMode="auto">
          <a:xfrm>
            <a:off x="2819400" y="381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6892" name="Line 44"/>
          <p:cNvSpPr>
            <a:spLocks noChangeShapeType="1"/>
          </p:cNvSpPr>
          <p:nvPr/>
        </p:nvSpPr>
        <p:spPr bwMode="auto">
          <a:xfrm>
            <a:off x="7620000" y="3733800"/>
            <a:ext cx="0" cy="6858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6893" name="Text Box 45"/>
          <p:cNvSpPr txBox="1">
            <a:spLocks noChangeArrowheads="1"/>
          </p:cNvSpPr>
          <p:nvPr/>
        </p:nvSpPr>
        <p:spPr bwMode="auto">
          <a:xfrm>
            <a:off x="2281238" y="4876800"/>
            <a:ext cx="2922587" cy="10779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particle flux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in the Universe</a:t>
            </a:r>
          </a:p>
        </p:txBody>
      </p:sp>
    </p:spTree>
    <p:extLst>
      <p:ext uri="{BB962C8B-B14F-4D97-AF65-F5344CB8AC3E}">
        <p14:creationId xmlns:p14="http://schemas.microsoft.com/office/powerpoint/2010/main" val="19933685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/>
      <p:bldP spid="206854" grpId="0"/>
      <p:bldP spid="206855" grpId="0" animBg="1"/>
      <p:bldP spid="206892" grpId="0" animBg="1"/>
      <p:bldP spid="2068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8081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8082" name="AutoShape 3"/>
          <p:cNvSpPr>
            <a:spLocks noChangeArrowheads="1"/>
          </p:cNvSpPr>
          <p:nvPr/>
        </p:nvSpPr>
        <p:spPr bwMode="auto">
          <a:xfrm>
            <a:off x="685800" y="-12954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5808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"/>
            <a:ext cx="7392988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8084" name="Text Box 6"/>
          <p:cNvSpPr txBox="1">
            <a:spLocks noChangeArrowheads="1"/>
          </p:cNvSpPr>
          <p:nvPr/>
        </p:nvSpPr>
        <p:spPr bwMode="auto">
          <a:xfrm>
            <a:off x="7467600" y="3371850"/>
            <a:ext cx="12922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5F5F5F"/>
                </a:solidFill>
              </a:rPr>
              <a:t>cosmic</a:t>
            </a:r>
          </a:p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5F5F5F"/>
                </a:solidFill>
              </a:rPr>
              <a:t>   rays</a:t>
            </a:r>
          </a:p>
        </p:txBody>
      </p:sp>
      <p:grpSp>
        <p:nvGrpSpPr>
          <p:cNvPr id="558085" name="Group 8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558103" name="Oval 9"/>
            <p:cNvSpPr>
              <a:spLocks noChangeArrowheads="1"/>
            </p:cNvSpPr>
            <p:nvPr/>
          </p:nvSpPr>
          <p:spPr bwMode="auto">
            <a:xfrm>
              <a:off x="4224" y="21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4" name="Oval 10"/>
            <p:cNvSpPr>
              <a:spLocks noChangeArrowheads="1"/>
            </p:cNvSpPr>
            <p:nvPr/>
          </p:nvSpPr>
          <p:spPr bwMode="auto">
            <a:xfrm>
              <a:off x="4272" y="21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5" name="Oval 11"/>
            <p:cNvSpPr>
              <a:spLocks noChangeArrowheads="1"/>
            </p:cNvSpPr>
            <p:nvPr/>
          </p:nvSpPr>
          <p:spPr bwMode="auto">
            <a:xfrm>
              <a:off x="4320" y="220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6" name="Oval 12"/>
            <p:cNvSpPr>
              <a:spLocks noChangeArrowheads="1"/>
            </p:cNvSpPr>
            <p:nvPr/>
          </p:nvSpPr>
          <p:spPr bwMode="auto">
            <a:xfrm>
              <a:off x="4416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7" name="Oval 13"/>
            <p:cNvSpPr>
              <a:spLocks noChangeArrowheads="1"/>
            </p:cNvSpPr>
            <p:nvPr/>
          </p:nvSpPr>
          <p:spPr bwMode="auto">
            <a:xfrm>
              <a:off x="4512" y="24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8" name="Oval 14"/>
            <p:cNvSpPr>
              <a:spLocks noChangeArrowheads="1"/>
            </p:cNvSpPr>
            <p:nvPr/>
          </p:nvSpPr>
          <p:spPr bwMode="auto">
            <a:xfrm>
              <a:off x="4608" y="249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9" name="Oval 15"/>
            <p:cNvSpPr>
              <a:spLocks noChangeArrowheads="1"/>
            </p:cNvSpPr>
            <p:nvPr/>
          </p:nvSpPr>
          <p:spPr bwMode="auto">
            <a:xfrm>
              <a:off x="4656" y="254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0" name="Oval 16"/>
            <p:cNvSpPr>
              <a:spLocks noChangeArrowheads="1"/>
            </p:cNvSpPr>
            <p:nvPr/>
          </p:nvSpPr>
          <p:spPr bwMode="auto">
            <a:xfrm>
              <a:off x="4704" y="259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1" name="Oval 17"/>
            <p:cNvSpPr>
              <a:spLocks noChangeArrowheads="1"/>
            </p:cNvSpPr>
            <p:nvPr/>
          </p:nvSpPr>
          <p:spPr bwMode="auto">
            <a:xfrm>
              <a:off x="4800" y="26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2" name="Oval 18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3" name="Oval 19"/>
            <p:cNvSpPr>
              <a:spLocks noChangeArrowheads="1"/>
            </p:cNvSpPr>
            <p:nvPr/>
          </p:nvSpPr>
          <p:spPr bwMode="auto">
            <a:xfrm>
              <a:off x="4944" y="28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4" name="Oval 20"/>
            <p:cNvSpPr>
              <a:spLocks noChangeArrowheads="1"/>
            </p:cNvSpPr>
            <p:nvPr/>
          </p:nvSpPr>
          <p:spPr bwMode="auto">
            <a:xfrm>
              <a:off x="4992" y="292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5" name="Oval 21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6" name="Oval 22"/>
            <p:cNvSpPr>
              <a:spLocks noChangeArrowheads="1"/>
            </p:cNvSpPr>
            <p:nvPr/>
          </p:nvSpPr>
          <p:spPr bwMode="auto">
            <a:xfrm>
              <a:off x="5088" y="30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7" name="Oval 23"/>
            <p:cNvSpPr>
              <a:spLocks noChangeArrowheads="1"/>
            </p:cNvSpPr>
            <p:nvPr/>
          </p:nvSpPr>
          <p:spPr bwMode="auto">
            <a:xfrm>
              <a:off x="5136" y="307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8" name="Oval 24"/>
            <p:cNvSpPr>
              <a:spLocks noChangeArrowheads="1"/>
            </p:cNvSpPr>
            <p:nvPr/>
          </p:nvSpPr>
          <p:spPr bwMode="auto">
            <a:xfrm>
              <a:off x="5184" y="312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9" name="Oval 25"/>
            <p:cNvSpPr>
              <a:spLocks noChangeArrowheads="1"/>
            </p:cNvSpPr>
            <p:nvPr/>
          </p:nvSpPr>
          <p:spPr bwMode="auto">
            <a:xfrm>
              <a:off x="5232" y="316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0" name="Oval 26"/>
            <p:cNvSpPr>
              <a:spLocks noChangeArrowheads="1"/>
            </p:cNvSpPr>
            <p:nvPr/>
          </p:nvSpPr>
          <p:spPr bwMode="auto">
            <a:xfrm>
              <a:off x="5280" y="32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1" name="Oval 27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2" name="Oval 28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3" name="Oval 29"/>
            <p:cNvSpPr>
              <a:spLocks noChangeArrowheads="1"/>
            </p:cNvSpPr>
            <p:nvPr/>
          </p:nvSpPr>
          <p:spPr bwMode="auto">
            <a:xfrm>
              <a:off x="5376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4" name="Oval 30"/>
            <p:cNvSpPr>
              <a:spLocks noChangeArrowheads="1"/>
            </p:cNvSpPr>
            <p:nvPr/>
          </p:nvSpPr>
          <p:spPr bwMode="auto">
            <a:xfrm>
              <a:off x="5424" y="35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5" name="Oval 31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58086" name="Text Box 32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Radio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87" name="Text Box 33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CMB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88" name="Text Box 34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Visible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89" name="Text Box 35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charset="0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-rays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90" name="Text Box 36"/>
          <p:cNvSpPr txBox="1">
            <a:spLocks noChangeArrowheads="1"/>
          </p:cNvSpPr>
          <p:nvPr/>
        </p:nvSpPr>
        <p:spPr bwMode="auto">
          <a:xfrm>
            <a:off x="6248400" y="0"/>
            <a:ext cx="253047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333333"/>
                </a:solidFill>
                <a:latin typeface="Times New Roman" charset="0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charset="0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charset="0"/>
              </a:rPr>
              <a:t>)</a:t>
            </a:r>
          </a:p>
        </p:txBody>
      </p:sp>
      <p:sp>
        <p:nvSpPr>
          <p:cNvPr id="558091" name="Line 37"/>
          <p:cNvSpPr>
            <a:spLocks noChangeShapeType="1"/>
          </p:cNvSpPr>
          <p:nvPr/>
        </p:nvSpPr>
        <p:spPr bwMode="auto">
          <a:xfrm>
            <a:off x="8534400" y="3810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8092" name="Text Box 38"/>
          <p:cNvSpPr txBox="1">
            <a:spLocks noChangeArrowheads="1"/>
          </p:cNvSpPr>
          <p:nvPr/>
        </p:nvSpPr>
        <p:spPr bwMode="auto">
          <a:xfrm rot="-5400000">
            <a:off x="796925" y="2362200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333333"/>
                </a:solidFill>
                <a:latin typeface="Times" charset="0"/>
              </a:rPr>
              <a:t> flux </a:t>
            </a:r>
            <a:endParaRPr lang="en-US" sz="3600">
              <a:solidFill>
                <a:srgbClr val="333333"/>
              </a:solidFill>
              <a:latin typeface="Times" charset="0"/>
            </a:endParaRPr>
          </a:p>
        </p:txBody>
      </p:sp>
      <p:sp>
        <p:nvSpPr>
          <p:cNvPr id="558093" name="Text Box 40"/>
          <p:cNvSpPr txBox="1">
            <a:spLocks noChangeArrowheads="1"/>
          </p:cNvSpPr>
          <p:nvPr/>
        </p:nvSpPr>
        <p:spPr bwMode="auto">
          <a:xfrm>
            <a:off x="8153400" y="1571625"/>
            <a:ext cx="4746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5F5F5F"/>
                </a:solidFill>
                <a:latin typeface="Symbol" charset="0"/>
              </a:rPr>
              <a:t>n</a:t>
            </a:r>
            <a:endParaRPr lang="en-US" sz="4400">
              <a:solidFill>
                <a:srgbClr val="5F5F5F"/>
              </a:solidFill>
              <a:latin typeface="Times" charset="0"/>
            </a:endParaRPr>
          </a:p>
        </p:txBody>
      </p:sp>
      <p:sp>
        <p:nvSpPr>
          <p:cNvPr id="558094" name="AutoShape 41"/>
          <p:cNvSpPr>
            <a:spLocks noChangeArrowheads="1"/>
          </p:cNvSpPr>
          <p:nvPr/>
        </p:nvSpPr>
        <p:spPr bwMode="auto">
          <a:xfrm>
            <a:off x="6324600" y="1981200"/>
            <a:ext cx="1828800" cy="152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91420" tIns="45711" rIns="91420" bIns="45711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8095" name="Text Box 42"/>
          <p:cNvSpPr txBox="1">
            <a:spLocks noChangeArrowheads="1"/>
          </p:cNvSpPr>
          <p:nvPr/>
        </p:nvSpPr>
        <p:spPr bwMode="auto">
          <a:xfrm>
            <a:off x="2667000" y="152400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58096" name="Line 43"/>
          <p:cNvSpPr>
            <a:spLocks noChangeShapeType="1"/>
          </p:cNvSpPr>
          <p:nvPr/>
        </p:nvSpPr>
        <p:spPr bwMode="auto">
          <a:xfrm>
            <a:off x="2819400" y="381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8097" name="Line 44"/>
          <p:cNvSpPr>
            <a:spLocks noChangeShapeType="1"/>
          </p:cNvSpPr>
          <p:nvPr/>
        </p:nvSpPr>
        <p:spPr bwMode="auto">
          <a:xfrm>
            <a:off x="7620000" y="3733800"/>
            <a:ext cx="0" cy="6858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16900" y="5143500"/>
            <a:ext cx="914400" cy="9144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imes New Roman"/>
            </a:endParaRPr>
          </a:p>
        </p:txBody>
      </p:sp>
      <p:graphicFrame>
        <p:nvGraphicFramePr>
          <p:cNvPr id="558099" name="Object 11"/>
          <p:cNvGraphicFramePr>
            <a:graphicFrameLocks noChangeAspect="1"/>
          </p:cNvGraphicFramePr>
          <p:nvPr/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7" imgW="114300" imgH="165100" progId="Equation.3">
                  <p:embed/>
                </p:oleObj>
              </mc:Choice>
              <mc:Fallback>
                <p:oleObj name="Equation" r:id="rId7" imgW="1143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7076" name="Object 1"/>
          <p:cNvGraphicFramePr>
            <a:graphicFrameLocks noChangeAspect="1"/>
          </p:cNvGraphicFramePr>
          <p:nvPr/>
        </p:nvGraphicFramePr>
        <p:xfrm>
          <a:off x="2363788" y="4278313"/>
          <a:ext cx="3021012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9" imgW="901700" imgH="457200" progId="Equation.3">
                  <p:embed/>
                </p:oleObj>
              </mc:Choice>
              <mc:Fallback>
                <p:oleObj name="Equation" r:id="rId9" imgW="901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788" y="4278313"/>
                        <a:ext cx="3021012" cy="1533525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>
            <a:stCxn id="3" idx="2"/>
          </p:cNvCxnSpPr>
          <p:nvPr/>
        </p:nvCxnSpPr>
        <p:spPr>
          <a:xfrm flipH="1" flipV="1">
            <a:off x="3429000" y="4865688"/>
            <a:ext cx="4787900" cy="7350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636838" y="1371600"/>
            <a:ext cx="792162" cy="31384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1590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5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0129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0130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interact with the microwave background</a:t>
            </a: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60131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6" imgW="1663700" imgH="228600" progId="Equation.3">
                  <p:embed/>
                </p:oleObj>
              </mc:Choice>
              <mc:Fallback>
                <p:oleObj name="Equation" r:id="rId6" imgW="1663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574800"/>
                        <a:ext cx="6070600" cy="833438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C0C0C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0132" name="Object 4"/>
          <p:cNvGraphicFramePr>
            <a:graphicFrameLocks noChangeAspect="1"/>
          </p:cNvGraphicFramePr>
          <p:nvPr/>
        </p:nvGraphicFramePr>
        <p:xfrm>
          <a:off x="5130800" y="4800600"/>
          <a:ext cx="3795713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8" imgW="1206500" imgH="241300" progId="Equation.3">
                  <p:embed/>
                </p:oleObj>
              </mc:Choice>
              <mc:Fallback>
                <p:oleObj name="Equation" r:id="rId8" imgW="1206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4800600"/>
                        <a:ext cx="3795713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0133" name="Text Box 6"/>
          <p:cNvSpPr txBox="1">
            <a:spLocks noChangeArrowheads="1"/>
          </p:cNvSpPr>
          <p:nvPr/>
        </p:nvSpPr>
        <p:spPr bwMode="auto">
          <a:xfrm>
            <a:off x="1295400" y="3200400"/>
            <a:ext cx="7924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disappear, neutrinos with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EeV (10</a:t>
            </a:r>
            <a:r>
              <a:rPr lang="en-US" sz="3200" baseline="30000">
                <a:solidFill>
                  <a:srgbClr val="FFFFFF"/>
                </a:solidFill>
              </a:rPr>
              <a:t>18</a:t>
            </a:r>
            <a:r>
              <a:rPr lang="en-US" sz="3200">
                <a:solidFill>
                  <a:srgbClr val="FFFFFF"/>
                </a:solidFill>
              </a:rPr>
              <a:t> eV) energy appear</a:t>
            </a:r>
          </a:p>
        </p:txBody>
      </p:sp>
      <p:graphicFrame>
        <p:nvGraphicFramePr>
          <p:cNvPr id="560134" name="Object 5"/>
          <p:cNvGraphicFramePr>
            <a:graphicFrameLocks noChangeAspect="1"/>
          </p:cNvGraphicFramePr>
          <p:nvPr/>
        </p:nvGraphicFramePr>
        <p:xfrm>
          <a:off x="4203700" y="3340100"/>
          <a:ext cx="736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10" imgW="736280" imgH="177723" progId="Equation.3">
                  <p:embed/>
                </p:oleObj>
              </mc:Choice>
              <mc:Fallback>
                <p:oleObj name="Equation" r:id="rId10" imgW="736280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700" y="3340100"/>
                        <a:ext cx="7366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0135" name="Object 6"/>
          <p:cNvGraphicFramePr>
            <a:graphicFrameLocks noChangeAspect="1"/>
          </p:cNvGraphicFramePr>
          <p:nvPr/>
        </p:nvGraphicFramePr>
        <p:xfrm>
          <a:off x="1828800" y="4572000"/>
          <a:ext cx="6858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12" imgW="2032000" imgH="203200" progId="Equation.3">
                  <p:embed/>
                </p:oleObj>
              </mc:Choice>
              <mc:Fallback>
                <p:oleObj name="Equation" r:id="rId12" imgW="2032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6858000" cy="68580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0136" name="Text Box 9"/>
          <p:cNvSpPr txBox="1">
            <a:spLocks noChangeArrowheads="1"/>
          </p:cNvSpPr>
          <p:nvPr/>
        </p:nvSpPr>
        <p:spPr bwMode="auto">
          <a:xfrm>
            <a:off x="1600200" y="5562600"/>
            <a:ext cx="8153400" cy="1138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EAEAEA"/>
                </a:solidFill>
              </a:rPr>
              <a:t> </a:t>
            </a:r>
            <a:r>
              <a:rPr lang="en-US" sz="3200">
                <a:solidFill>
                  <a:srgbClr val="EAEAEA"/>
                </a:solidFill>
              </a:rPr>
              <a:t> 1 event per cubic kilometer per year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EAEAEA"/>
                </a:solidFill>
              </a:rPr>
              <a:t>        ...but it points at its source</a:t>
            </a:r>
          </a:p>
        </p:txBody>
      </p:sp>
    </p:spTree>
    <p:extLst>
      <p:ext uri="{BB962C8B-B14F-4D97-AF65-F5344CB8AC3E}">
        <p14:creationId xmlns:p14="http://schemas.microsoft.com/office/powerpoint/2010/main" val="17570250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228600"/>
            <a:ext cx="716915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4466" name="TextBox 5"/>
          <p:cNvSpPr txBox="1">
            <a:spLocks noChangeArrowheads="1"/>
          </p:cNvSpPr>
          <p:nvPr/>
        </p:nvSpPr>
        <p:spPr bwMode="auto">
          <a:xfrm>
            <a:off x="6602413" y="381000"/>
            <a:ext cx="2008187" cy="4619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cosmic rays</a:t>
            </a:r>
          </a:p>
        </p:txBody>
      </p:sp>
      <p:cxnSp>
        <p:nvCxnSpPr>
          <p:cNvPr id="562179" name="Straight Arrow Connector 7"/>
          <p:cNvCxnSpPr>
            <a:cxnSpLocks noChangeShapeType="1"/>
          </p:cNvCxnSpPr>
          <p:nvPr/>
        </p:nvCxnSpPr>
        <p:spPr bwMode="auto">
          <a:xfrm flipH="1">
            <a:off x="6858000" y="884238"/>
            <a:ext cx="609600" cy="10207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4468" name="TextBox 8"/>
          <p:cNvSpPr txBox="1">
            <a:spLocks noChangeArrowheads="1"/>
          </p:cNvSpPr>
          <p:nvPr/>
        </p:nvSpPr>
        <p:spPr bwMode="auto">
          <a:xfrm>
            <a:off x="4038600" y="4346575"/>
            <a:ext cx="3148013" cy="12001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neutrinos produced 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interactions with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microwave photons</a:t>
            </a:r>
          </a:p>
        </p:txBody>
      </p:sp>
      <p:cxnSp>
        <p:nvCxnSpPr>
          <p:cNvPr id="562181" name="Straight Arrow Connector 10"/>
          <p:cNvCxnSpPr>
            <a:cxnSpLocks noChangeShapeType="1"/>
          </p:cNvCxnSpPr>
          <p:nvPr/>
        </p:nvCxnSpPr>
        <p:spPr bwMode="auto">
          <a:xfrm flipV="1">
            <a:off x="5562600" y="1285875"/>
            <a:ext cx="0" cy="30607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3674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908675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cs typeface="Arial" pitchFamily="34" charset="0"/>
              </a:rPr>
              <a:t>neutrino astronomy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conclusions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64228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31640495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5249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525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76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40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Hillas formula :</a:t>
            </a:r>
            <a:endParaRPr lang="en-US" sz="36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65251" name="Object 3"/>
          <p:cNvGraphicFramePr>
            <a:graphicFrameLocks noChangeAspect="1"/>
          </p:cNvGraphicFramePr>
          <p:nvPr/>
        </p:nvGraphicFramePr>
        <p:xfrm>
          <a:off x="2057400" y="2101850"/>
          <a:ext cx="4968875" cy="300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6" imgW="1091726" imgH="660113" progId="Equation.3">
                  <p:embed/>
                </p:oleObj>
              </mc:Choice>
              <mc:Fallback>
                <p:oleObj name="Equation" r:id="rId6" imgW="1091726" imgH="6601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101850"/>
                        <a:ext cx="4968875" cy="3003550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5252" name="Rectangle 6"/>
          <p:cNvSpPr>
            <a:spLocks noChangeArrowheads="1"/>
          </p:cNvSpPr>
          <p:nvPr/>
        </p:nvSpPr>
        <p:spPr bwMode="auto">
          <a:xfrm>
            <a:off x="228600" y="5530850"/>
            <a:ext cx="8294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6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dimensional analysis, difficult to satisfy</a:t>
            </a:r>
          </a:p>
        </p:txBody>
      </p:sp>
      <p:sp>
        <p:nvSpPr>
          <p:cNvPr id="565253" name="Text Box 7"/>
          <p:cNvSpPr txBox="1">
            <a:spLocks noChangeArrowheads="1"/>
          </p:cNvSpPr>
          <p:nvPr/>
        </p:nvSpPr>
        <p:spPr bwMode="auto">
          <a:xfrm>
            <a:off x="228600" y="1111250"/>
            <a:ext cx="8040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600">
                <a:solidFill>
                  <a:srgbClr val="FFFFFF"/>
                </a:solidFill>
              </a:rPr>
              <a:t> accelerator must contain the particles</a:t>
            </a:r>
          </a:p>
        </p:txBody>
      </p:sp>
    </p:spTree>
    <p:extLst>
      <p:ext uri="{BB962C8B-B14F-4D97-AF65-F5344CB8AC3E}">
        <p14:creationId xmlns:p14="http://schemas.microsoft.com/office/powerpoint/2010/main" val="19478959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pPr lvl="0"/>
            <a:r>
              <a:rPr lang="en-US" sz="3600" kern="12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he sun constructs an accelerator</a:t>
            </a:r>
          </a:p>
        </p:txBody>
      </p:sp>
      <p:pic>
        <p:nvPicPr>
          <p:cNvPr id="200707" name="Picture 2051" descr="cme-apd-2000-mar-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185863"/>
            <a:ext cx="7010400" cy="5489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0708" name="Text Box 2052"/>
          <p:cNvSpPr txBox="1">
            <a:spLocks noChangeArrowheads="1"/>
          </p:cNvSpPr>
          <p:nvPr/>
        </p:nvSpPr>
        <p:spPr bwMode="auto">
          <a:xfrm>
            <a:off x="271341" y="5181600"/>
            <a:ext cx="230053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oronal mass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ejection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09 Mar 2000</a:t>
            </a:r>
          </a:p>
        </p:txBody>
      </p:sp>
    </p:spTree>
    <p:extLst>
      <p:ext uri="{BB962C8B-B14F-4D97-AF65-F5344CB8AC3E}">
        <p14:creationId xmlns:p14="http://schemas.microsoft.com/office/powerpoint/2010/main" val="38163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1393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195" name="Rectangle 3"/>
          <p:cNvSpPr>
            <a:spLocks noGrp="1" noChangeArrowheads="1"/>
          </p:cNvSpPr>
          <p:nvPr>
            <p:ph type="title"/>
          </p:nvPr>
        </p:nvSpPr>
        <p:spPr>
          <a:xfrm>
            <a:off x="-838200" y="533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upernova</a:t>
            </a:r>
            <a:b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remnants</a:t>
            </a:r>
            <a:endParaRPr 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71395" name="Group 4"/>
          <p:cNvGrpSpPr>
            <a:grpSpLocks/>
          </p:cNvGrpSpPr>
          <p:nvPr/>
        </p:nvGrpSpPr>
        <p:grpSpPr bwMode="auto">
          <a:xfrm>
            <a:off x="4787900" y="1268413"/>
            <a:ext cx="2808288" cy="2449512"/>
            <a:chOff x="3016" y="799"/>
            <a:chExt cx="1769" cy="1543"/>
          </a:xfrm>
        </p:grpSpPr>
        <p:sp>
          <p:nvSpPr>
            <p:cNvPr id="264197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/>
                <a:cs typeface="ＭＳ Ｐゴシック" charset="0"/>
              </a:endParaRPr>
            </a:p>
          </p:txBody>
        </p:sp>
        <p:sp>
          <p:nvSpPr>
            <p:cNvPr id="264198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018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41" name="Object 3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442" name="Picture 2" descr="XmasBurst_single_ps_sm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1841500"/>
            <a:ext cx="50800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43" name="Picture 1" descr="_59737750_5973739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94325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44" name="Rectangle 5"/>
          <p:cNvSpPr>
            <a:spLocks noChangeArrowheads="1"/>
          </p:cNvSpPr>
          <p:nvPr/>
        </p:nvSpPr>
        <p:spPr bwMode="auto">
          <a:xfrm>
            <a:off x="4800600" y="152400"/>
            <a:ext cx="457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…and if the star collapses to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 black hole…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gamma ray burst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646488"/>
            <a:ext cx="4572000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happens in seconds</a:t>
            </a:r>
          </a:p>
          <a:p>
            <a:pPr defTabSz="914400"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     not thousands of year</a:t>
            </a:r>
          </a:p>
          <a:p>
            <a:pPr defTabSz="914400">
              <a:defRPr/>
            </a:pPr>
            <a:endParaRPr lang="en-US" sz="2400" kern="0" dirty="0">
              <a:solidFill>
                <a:srgbClr val="FFFFFF"/>
              </a:solidFill>
              <a:latin typeface="Arial"/>
              <a:ea typeface="ＭＳ Ｐゴシック"/>
              <a:cs typeface="Arial" pitchFamily="34" charset="0"/>
            </a:endParaRPr>
          </a:p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beamed along the spin</a:t>
            </a:r>
          </a:p>
          <a:p>
            <a:pPr defTabSz="914400"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     axis of the black hole</a:t>
            </a:r>
            <a:b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</a:br>
            <a:endParaRPr lang="en-US" sz="2400" kern="0" dirty="0">
              <a:solidFill>
                <a:srgbClr val="FFFFFF"/>
              </a:solidFill>
              <a:latin typeface="Arial"/>
              <a:ea typeface="ＭＳ Ｐゴシック"/>
              <a:cs typeface="Arial" pitchFamily="34" charset="0"/>
            </a:endParaRPr>
          </a:p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simulation not image</a:t>
            </a:r>
            <a:endParaRPr lang="en-US" sz="1600" kern="0" dirty="0">
              <a:solidFill>
                <a:sysClr val="windowText" lastClr="000000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7297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7298" name="AutoShape 3"/>
          <p:cNvSpPr>
            <a:spLocks noChangeArrowheads="1"/>
          </p:cNvSpPr>
          <p:nvPr/>
        </p:nvSpPr>
        <p:spPr bwMode="auto">
          <a:xfrm>
            <a:off x="685800" y="-13716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galactic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cosmic rays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10-41 erg/cm3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6729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0"/>
            <a:ext cx="7392987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7301" name="Line 6"/>
          <p:cNvSpPr>
            <a:spLocks noChangeShapeType="1"/>
          </p:cNvSpPr>
          <p:nvPr/>
        </p:nvSpPr>
        <p:spPr bwMode="auto">
          <a:xfrm flipH="1">
            <a:off x="6629400" y="2286000"/>
            <a:ext cx="228600" cy="11430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67302" name="Group 7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567320" name="Oval 8"/>
            <p:cNvSpPr>
              <a:spLocks noChangeArrowheads="1"/>
            </p:cNvSpPr>
            <p:nvPr/>
          </p:nvSpPr>
          <p:spPr bwMode="auto">
            <a:xfrm>
              <a:off x="4221" y="21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1" name="Oval 9"/>
            <p:cNvSpPr>
              <a:spLocks noChangeArrowheads="1"/>
            </p:cNvSpPr>
            <p:nvPr/>
          </p:nvSpPr>
          <p:spPr bwMode="auto">
            <a:xfrm>
              <a:off x="4272" y="21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2" name="Oval 10"/>
            <p:cNvSpPr>
              <a:spLocks noChangeArrowheads="1"/>
            </p:cNvSpPr>
            <p:nvPr/>
          </p:nvSpPr>
          <p:spPr bwMode="auto">
            <a:xfrm>
              <a:off x="4319" y="22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3" name="Oval 11"/>
            <p:cNvSpPr>
              <a:spLocks noChangeArrowheads="1"/>
            </p:cNvSpPr>
            <p:nvPr/>
          </p:nvSpPr>
          <p:spPr bwMode="auto">
            <a:xfrm>
              <a:off x="4408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4" name="Oval 12"/>
            <p:cNvSpPr>
              <a:spLocks noChangeArrowheads="1"/>
            </p:cNvSpPr>
            <p:nvPr/>
          </p:nvSpPr>
          <p:spPr bwMode="auto">
            <a:xfrm>
              <a:off x="4506" y="2397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5" name="Oval 13"/>
            <p:cNvSpPr>
              <a:spLocks noChangeArrowheads="1"/>
            </p:cNvSpPr>
            <p:nvPr/>
          </p:nvSpPr>
          <p:spPr bwMode="auto">
            <a:xfrm>
              <a:off x="4605" y="24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6" name="Oval 14"/>
            <p:cNvSpPr>
              <a:spLocks noChangeArrowheads="1"/>
            </p:cNvSpPr>
            <p:nvPr/>
          </p:nvSpPr>
          <p:spPr bwMode="auto">
            <a:xfrm>
              <a:off x="4649" y="253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7" name="Oval 15"/>
            <p:cNvSpPr>
              <a:spLocks noChangeArrowheads="1"/>
            </p:cNvSpPr>
            <p:nvPr/>
          </p:nvSpPr>
          <p:spPr bwMode="auto">
            <a:xfrm>
              <a:off x="4696" y="2585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8" name="Oval 16"/>
            <p:cNvSpPr>
              <a:spLocks noChangeArrowheads="1"/>
            </p:cNvSpPr>
            <p:nvPr/>
          </p:nvSpPr>
          <p:spPr bwMode="auto">
            <a:xfrm>
              <a:off x="4800" y="26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9" name="Oval 17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0" name="Oval 18"/>
            <p:cNvSpPr>
              <a:spLocks noChangeArrowheads="1"/>
            </p:cNvSpPr>
            <p:nvPr/>
          </p:nvSpPr>
          <p:spPr bwMode="auto">
            <a:xfrm>
              <a:off x="4936" y="287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1" name="Oval 19"/>
            <p:cNvSpPr>
              <a:spLocks noChangeArrowheads="1"/>
            </p:cNvSpPr>
            <p:nvPr/>
          </p:nvSpPr>
          <p:spPr bwMode="auto">
            <a:xfrm>
              <a:off x="4985" y="29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2" name="Oval 20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3" name="Oval 21"/>
            <p:cNvSpPr>
              <a:spLocks noChangeArrowheads="1"/>
            </p:cNvSpPr>
            <p:nvPr/>
          </p:nvSpPr>
          <p:spPr bwMode="auto">
            <a:xfrm>
              <a:off x="5087" y="301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4" name="Oval 22"/>
            <p:cNvSpPr>
              <a:spLocks noChangeArrowheads="1"/>
            </p:cNvSpPr>
            <p:nvPr/>
          </p:nvSpPr>
          <p:spPr bwMode="auto">
            <a:xfrm>
              <a:off x="5130" y="30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5" name="Oval 23"/>
            <p:cNvSpPr>
              <a:spLocks noChangeArrowheads="1"/>
            </p:cNvSpPr>
            <p:nvPr/>
          </p:nvSpPr>
          <p:spPr bwMode="auto">
            <a:xfrm>
              <a:off x="5176" y="311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6" name="Oval 24"/>
            <p:cNvSpPr>
              <a:spLocks noChangeArrowheads="1"/>
            </p:cNvSpPr>
            <p:nvPr/>
          </p:nvSpPr>
          <p:spPr bwMode="auto">
            <a:xfrm>
              <a:off x="5224" y="3165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7" name="Oval 25"/>
            <p:cNvSpPr>
              <a:spLocks noChangeArrowheads="1"/>
            </p:cNvSpPr>
            <p:nvPr/>
          </p:nvSpPr>
          <p:spPr bwMode="auto">
            <a:xfrm>
              <a:off x="5280" y="32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8" name="Oval 26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9" name="Oval 27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40" name="Oval 28"/>
            <p:cNvSpPr>
              <a:spLocks noChangeArrowheads="1"/>
            </p:cNvSpPr>
            <p:nvPr/>
          </p:nvSpPr>
          <p:spPr bwMode="auto">
            <a:xfrm>
              <a:off x="5368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41" name="Oval 29"/>
            <p:cNvSpPr>
              <a:spLocks noChangeArrowheads="1"/>
            </p:cNvSpPr>
            <p:nvPr/>
          </p:nvSpPr>
          <p:spPr bwMode="auto">
            <a:xfrm>
              <a:off x="5416" y="3503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42" name="Oval 30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67303" name="Text Box 31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Radio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4" name="Text Box 32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CMB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5" name="Text Box 33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Visible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6" name="Text Box 34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charset="0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-rays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7" name="Text Box 35"/>
          <p:cNvSpPr txBox="1">
            <a:spLocks noChangeArrowheads="1"/>
          </p:cNvSpPr>
          <p:nvPr/>
        </p:nvSpPr>
        <p:spPr bwMode="auto">
          <a:xfrm>
            <a:off x="5851525" y="-184150"/>
            <a:ext cx="253047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333333"/>
                </a:solidFill>
                <a:latin typeface="Times New Roman" charset="0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charset="0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charset="0"/>
              </a:rPr>
              <a:t>)</a:t>
            </a:r>
          </a:p>
        </p:txBody>
      </p:sp>
      <p:sp>
        <p:nvSpPr>
          <p:cNvPr id="567308" name="Line 36"/>
          <p:cNvSpPr>
            <a:spLocks noChangeShapeType="1"/>
          </p:cNvSpPr>
          <p:nvPr/>
        </p:nvSpPr>
        <p:spPr bwMode="auto">
          <a:xfrm>
            <a:off x="8305800" y="2286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09" name="Text Box 37"/>
          <p:cNvSpPr txBox="1">
            <a:spLocks noChangeArrowheads="1"/>
          </p:cNvSpPr>
          <p:nvPr/>
        </p:nvSpPr>
        <p:spPr bwMode="auto">
          <a:xfrm rot="-5400000">
            <a:off x="796925" y="3135313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333333"/>
                </a:solidFill>
                <a:latin typeface="Times" charset="0"/>
              </a:rPr>
              <a:t> flux </a:t>
            </a:r>
            <a:endParaRPr lang="en-US" sz="3600">
              <a:solidFill>
                <a:srgbClr val="333333"/>
              </a:solidFill>
              <a:latin typeface="Times" charset="0"/>
            </a:endParaRPr>
          </a:p>
        </p:txBody>
      </p:sp>
      <p:sp>
        <p:nvSpPr>
          <p:cNvPr id="567310" name="Line 38"/>
          <p:cNvSpPr>
            <a:spLocks noChangeShapeType="1"/>
          </p:cNvSpPr>
          <p:nvPr/>
        </p:nvSpPr>
        <p:spPr bwMode="auto">
          <a:xfrm flipV="1">
            <a:off x="1447800" y="2286000"/>
            <a:ext cx="0" cy="4191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1" name="Text Box 39"/>
          <p:cNvSpPr txBox="1">
            <a:spLocks noChangeArrowheads="1"/>
          </p:cNvSpPr>
          <p:nvPr/>
        </p:nvSpPr>
        <p:spPr bwMode="auto">
          <a:xfrm>
            <a:off x="2743200" y="76200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67312" name="Line 40"/>
          <p:cNvSpPr>
            <a:spLocks noChangeShapeType="1"/>
          </p:cNvSpPr>
          <p:nvPr/>
        </p:nvSpPr>
        <p:spPr bwMode="auto">
          <a:xfrm>
            <a:off x="2895600" y="304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4" name="Text Box 42"/>
          <p:cNvSpPr txBox="1">
            <a:spLocks noChangeArrowheads="1"/>
          </p:cNvSpPr>
          <p:nvPr/>
        </p:nvSpPr>
        <p:spPr bwMode="auto">
          <a:xfrm>
            <a:off x="2438400" y="3681413"/>
            <a:ext cx="2384425" cy="218598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410 photons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of 2.7 K per cm</a:t>
            </a:r>
            <a:r>
              <a:rPr lang="en-US" baseline="30000" dirty="0" smtClean="0">
                <a:solidFill>
                  <a:srgbClr val="FFFFFF"/>
                </a:solidFill>
              </a:rPr>
              <a:t>3</a:t>
            </a:r>
            <a:endParaRPr lang="en-US" dirty="0" smtClean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10</a:t>
            </a:r>
            <a:r>
              <a:rPr lang="en-US" baseline="30000" dirty="0" smtClean="0">
                <a:solidFill>
                  <a:srgbClr val="FFFFFF"/>
                </a:solidFill>
              </a:rPr>
              <a:t>-12</a:t>
            </a:r>
            <a:r>
              <a:rPr lang="en-US" dirty="0" smtClean="0">
                <a:solidFill>
                  <a:srgbClr val="FFFFFF"/>
                </a:solidFill>
              </a:rPr>
              <a:t> erg cm</a:t>
            </a:r>
            <a:r>
              <a:rPr lang="en-US" baseline="30000" dirty="0" smtClean="0">
                <a:solidFill>
                  <a:srgbClr val="FFFFFF"/>
                </a:solidFill>
              </a:rPr>
              <a:t>-3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~</a:t>
            </a:r>
            <a:r>
              <a:rPr lang="en-US" baseline="30000" dirty="0" smtClean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0.5 </a:t>
            </a:r>
            <a:r>
              <a:rPr lang="en-US" dirty="0" err="1" smtClean="0">
                <a:solidFill>
                  <a:srgbClr val="FFFFFF"/>
                </a:solidFill>
              </a:rPr>
              <a:t>eV</a:t>
            </a:r>
            <a:r>
              <a:rPr lang="en-US" dirty="0" smtClean="0">
                <a:solidFill>
                  <a:srgbClr val="FFFFFF"/>
                </a:solidFill>
              </a:rPr>
              <a:t> cm</a:t>
            </a:r>
            <a:r>
              <a:rPr lang="en-US" baseline="30000" dirty="0" smtClean="0">
                <a:solidFill>
                  <a:srgbClr val="FFFFFF"/>
                </a:solidFill>
              </a:rPr>
              <a:t>-3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aseline="30000" dirty="0" smtClean="0">
              <a:solidFill>
                <a:srgbClr val="000000"/>
              </a:solidFill>
            </a:endParaRPr>
          </a:p>
        </p:txBody>
      </p:sp>
      <p:sp>
        <p:nvSpPr>
          <p:cNvPr id="2" name="Line 43"/>
          <p:cNvSpPr>
            <a:spLocks noChangeShapeType="1"/>
          </p:cNvSpPr>
          <p:nvPr/>
        </p:nvSpPr>
        <p:spPr bwMode="auto">
          <a:xfrm flipH="1" flipV="1">
            <a:off x="3505200" y="1295400"/>
            <a:ext cx="0" cy="457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7" name="Rectangle 45"/>
          <p:cNvSpPr>
            <a:spLocks noChangeArrowheads="1"/>
          </p:cNvSpPr>
          <p:nvPr/>
        </p:nvSpPr>
        <p:spPr bwMode="auto">
          <a:xfrm>
            <a:off x="6629400" y="1066800"/>
            <a:ext cx="2133600" cy="12001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galactic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cosmic rays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-12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erg cm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-3 </a:t>
            </a:r>
          </a:p>
        </p:txBody>
      </p:sp>
      <p:sp>
        <p:nvSpPr>
          <p:cNvPr id="567316" name="Line 46"/>
          <p:cNvSpPr>
            <a:spLocks noChangeShapeType="1"/>
          </p:cNvSpPr>
          <p:nvPr/>
        </p:nvSpPr>
        <p:spPr bwMode="auto">
          <a:xfrm>
            <a:off x="3505200" y="2895600"/>
            <a:ext cx="0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9" name="Rectangle 47"/>
          <p:cNvSpPr>
            <a:spLocks noChangeArrowheads="1"/>
          </p:cNvSpPr>
          <p:nvPr/>
        </p:nvSpPr>
        <p:spPr bwMode="auto">
          <a:xfrm>
            <a:off x="6858000" y="2590800"/>
            <a:ext cx="2362200" cy="12001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extragalactic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cosmic rays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3x10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-19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erg cm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-3 </a:t>
            </a:r>
          </a:p>
        </p:txBody>
      </p:sp>
      <p:sp>
        <p:nvSpPr>
          <p:cNvPr id="567318" name="Line 49"/>
          <p:cNvSpPr>
            <a:spLocks noChangeShapeType="1"/>
          </p:cNvSpPr>
          <p:nvPr/>
        </p:nvSpPr>
        <p:spPr bwMode="auto">
          <a:xfrm>
            <a:off x="8610600" y="3810000"/>
            <a:ext cx="0" cy="16002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50"/>
          <p:cNvSpPr>
            <a:spLocks noChangeArrowheads="1"/>
          </p:cNvSpPr>
          <p:nvPr/>
        </p:nvSpPr>
        <p:spPr bwMode="auto">
          <a:xfrm>
            <a:off x="6400800" y="3810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304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466" name="Object 2"/>
          <p:cNvGraphicFramePr>
            <a:graphicFrameLocks noChangeAspect="1"/>
          </p:cNvGraphicFramePr>
          <p:nvPr/>
        </p:nvGraphicFramePr>
        <p:xfrm>
          <a:off x="457200" y="0"/>
          <a:ext cx="8077200" cy="646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" name="Document" r:id="rId3" imgW="16461498" imgH="13184440" progId="Word.Document.12">
                  <p:link updateAutomatic="1"/>
                </p:oleObj>
              </mc:Choice>
              <mc:Fallback>
                <p:oleObj name="Document" r:id="rId3" imgW="16461498" imgH="13184440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0"/>
                        <a:ext cx="8077200" cy="646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4467" name="Group 4"/>
          <p:cNvGrpSpPr>
            <a:grpSpLocks/>
          </p:cNvGrpSpPr>
          <p:nvPr/>
        </p:nvGrpSpPr>
        <p:grpSpPr bwMode="auto">
          <a:xfrm rot="-6480447">
            <a:off x="2710656" y="794544"/>
            <a:ext cx="2960688" cy="2438400"/>
            <a:chOff x="3016" y="799"/>
            <a:chExt cx="1769" cy="1543"/>
          </a:xfrm>
        </p:grpSpPr>
        <p:sp>
          <p:nvSpPr>
            <p:cNvPr id="574469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4470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74468" name="Title 1"/>
          <p:cNvSpPr>
            <a:spLocks noGrp="1"/>
          </p:cNvSpPr>
          <p:nvPr>
            <p:ph type="title" idx="4294967295"/>
          </p:nvPr>
        </p:nvSpPr>
        <p:spPr>
          <a:xfrm>
            <a:off x="6400800" y="53340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active galaxy</a:t>
            </a:r>
            <a:b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particle flows near</a:t>
            </a:r>
            <a:b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supermassive</a:t>
            </a:r>
            <a:b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black hole</a:t>
            </a:r>
            <a:r>
              <a:rPr lang="en-US" sz="40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400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221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5489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5490" name="Text Box 4"/>
          <p:cNvSpPr txBox="1">
            <a:spLocks noChangeArrowheads="1"/>
          </p:cNvSpPr>
          <p:nvPr/>
        </p:nvSpPr>
        <p:spPr bwMode="auto">
          <a:xfrm>
            <a:off x="46037" y="1219201"/>
            <a:ext cx="2011363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Galactic: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supernova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remnants?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575491" name="Rectangle 5"/>
          <p:cNvSpPr>
            <a:spLocks noChangeArrowheads="1"/>
          </p:cNvSpPr>
          <p:nvPr/>
        </p:nvSpPr>
        <p:spPr bwMode="auto">
          <a:xfrm>
            <a:off x="0" y="4419600"/>
            <a:ext cx="3200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extragalactic: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gamma ray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   bursts??</a:t>
            </a: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active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   galaxies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75492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90575"/>
            <a:ext cx="6467475" cy="587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5493" name="Line 12"/>
          <p:cNvSpPr>
            <a:spLocks noChangeShapeType="1"/>
          </p:cNvSpPr>
          <p:nvPr/>
        </p:nvSpPr>
        <p:spPr bwMode="auto">
          <a:xfrm>
            <a:off x="1600200" y="175260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5494" name="TextBox 12"/>
          <p:cNvSpPr txBox="1">
            <a:spLocks noChangeArrowheads="1"/>
          </p:cNvSpPr>
          <p:nvPr/>
        </p:nvSpPr>
        <p:spPr bwMode="auto">
          <a:xfrm>
            <a:off x="173038" y="76200"/>
            <a:ext cx="8666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sources accommodating the observed energy budget</a:t>
            </a:r>
          </a:p>
        </p:txBody>
      </p:sp>
      <p:sp>
        <p:nvSpPr>
          <p:cNvPr id="575495" name="Line 7"/>
          <p:cNvSpPr>
            <a:spLocks noChangeShapeType="1"/>
          </p:cNvSpPr>
          <p:nvPr/>
        </p:nvSpPr>
        <p:spPr bwMode="auto">
          <a:xfrm>
            <a:off x="2362200" y="1752600"/>
            <a:ext cx="259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5496" name="Line 8"/>
          <p:cNvSpPr>
            <a:spLocks noChangeShapeType="1"/>
          </p:cNvSpPr>
          <p:nvPr/>
        </p:nvSpPr>
        <p:spPr bwMode="auto">
          <a:xfrm>
            <a:off x="2362200" y="4724400"/>
            <a:ext cx="510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4" name="Straight Connector 13"/>
          <p:cNvCxnSpPr>
            <a:endCxn id="575496" idx="0"/>
          </p:cNvCxnSpPr>
          <p:nvPr/>
        </p:nvCxnSpPr>
        <p:spPr bwMode="auto">
          <a:xfrm>
            <a:off x="2057400" y="4724400"/>
            <a:ext cx="3048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3035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1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225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226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074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2261" name="Picture 4" descr="zwicky_fritz_b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2590800"/>
            <a:ext cx="296227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2262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2197100"/>
            <a:ext cx="5734050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2263" name="Picture 8" descr="zwicky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95600"/>
            <a:ext cx="2659063" cy="336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189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538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700713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cs typeface="Arial" pitchFamily="34" charset="0"/>
              </a:rPr>
              <a:t>neutrino astronomy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conclusions</a:t>
            </a: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77540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23289745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9585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5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9586" name="Picture 3"/>
          <p:cNvPicPr>
            <a:picLocks noChangeAspect="1" noChangeArrowheads="1"/>
          </p:cNvPicPr>
          <p:nvPr/>
        </p:nvPicPr>
        <p:blipFill>
          <a:blip r:embed="rId6">
            <a:lum bright="-22000" contras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-122238"/>
            <a:ext cx="6929437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9587" name="Text Box 4"/>
          <p:cNvSpPr txBox="1">
            <a:spLocks noChangeArrowheads="1"/>
          </p:cNvSpPr>
          <p:nvPr/>
        </p:nvSpPr>
        <p:spPr bwMode="auto">
          <a:xfrm>
            <a:off x="-76200" y="47625"/>
            <a:ext cx="2286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neutrinos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from supernova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remnants</a:t>
            </a:r>
            <a:r>
              <a:rPr lang="en-US" sz="2800">
                <a:solidFill>
                  <a:srgbClr val="FFFFFF"/>
                </a:solidFill>
              </a:rPr>
              <a:t> :</a:t>
            </a:r>
            <a:endParaRPr lang="en-US" sz="2800">
              <a:solidFill>
                <a:srgbClr val="FFFFFF"/>
              </a:solidFill>
              <a:sym typeface="Wingdings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molecular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clouds in star-forming regions where super-nova explode: beam dumps!</a:t>
            </a:r>
            <a:endParaRPr lang="en-US" sz="2800">
              <a:solidFill>
                <a:srgbClr val="FCFF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535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81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9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682" name="Rectangle 3"/>
          <p:cNvSpPr>
            <a:spLocks noChangeArrowheads="1"/>
          </p:cNvSpPr>
          <p:nvPr/>
        </p:nvSpPr>
        <p:spPr bwMode="auto">
          <a:xfrm>
            <a:off x="5715000" y="2133600"/>
            <a:ext cx="1262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r>
              <a:rPr lang="es-ES" sz="3600">
                <a:solidFill>
                  <a:srgbClr val="333399"/>
                </a:solidFill>
                <a:latin typeface="Symbol" charset="0"/>
                <a:ea typeface="ＭＳ Ｐゴシック" charset="0"/>
                <a:cs typeface="ＭＳ Ｐゴシック" charset="0"/>
              </a:rPr>
              <a:t>  </a:t>
            </a: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3" name="Rectangle 4"/>
          <p:cNvSpPr>
            <a:spLocks noChangeArrowheads="1"/>
          </p:cNvSpPr>
          <p:nvPr/>
        </p:nvSpPr>
        <p:spPr bwMode="auto">
          <a:xfrm>
            <a:off x="6858000" y="2133600"/>
            <a:ext cx="1244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    m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4" name="Rectangle 5"/>
          <p:cNvSpPr>
            <a:spLocks noChangeArrowheads="1"/>
          </p:cNvSpPr>
          <p:nvPr/>
        </p:nvSpPr>
        <p:spPr bwMode="auto">
          <a:xfrm>
            <a:off x="7010400" y="4419600"/>
            <a:ext cx="619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5" name="Rectangle 6"/>
          <p:cNvSpPr>
            <a:spLocks noChangeArrowheads="1"/>
          </p:cNvSpPr>
          <p:nvPr/>
        </p:nvSpPr>
        <p:spPr bwMode="auto">
          <a:xfrm>
            <a:off x="6019800" y="1219200"/>
            <a:ext cx="606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6" name="Rectangle 7"/>
          <p:cNvSpPr>
            <a:spLocks noChangeArrowheads="1"/>
          </p:cNvSpPr>
          <p:nvPr/>
        </p:nvSpPr>
        <p:spPr bwMode="auto">
          <a:xfrm>
            <a:off x="7162800" y="1143000"/>
            <a:ext cx="536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7" name="Line 8"/>
          <p:cNvSpPr>
            <a:spLocks noChangeShapeType="1"/>
          </p:cNvSpPr>
          <p:nvPr/>
        </p:nvSpPr>
        <p:spPr bwMode="auto">
          <a:xfrm flipH="1">
            <a:off x="7086600" y="17526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8" name="Line 9"/>
          <p:cNvSpPr>
            <a:spLocks noChangeShapeType="1"/>
          </p:cNvSpPr>
          <p:nvPr/>
        </p:nvSpPr>
        <p:spPr bwMode="auto">
          <a:xfrm rot="18733452" flipH="1">
            <a:off x="7505700" y="17907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9" name="Line 10"/>
          <p:cNvSpPr>
            <a:spLocks noChangeShapeType="1"/>
          </p:cNvSpPr>
          <p:nvPr/>
        </p:nvSpPr>
        <p:spPr bwMode="auto">
          <a:xfrm rot="18733452" flipH="1">
            <a:off x="6438900" y="18669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0" name="Line 11"/>
          <p:cNvSpPr>
            <a:spLocks noChangeShapeType="1"/>
          </p:cNvSpPr>
          <p:nvPr/>
        </p:nvSpPr>
        <p:spPr bwMode="auto">
          <a:xfrm>
            <a:off x="6629400" y="2743200"/>
            <a:ext cx="533400" cy="1828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1" name="Line 12"/>
          <p:cNvSpPr>
            <a:spLocks noChangeShapeType="1"/>
          </p:cNvSpPr>
          <p:nvPr/>
        </p:nvSpPr>
        <p:spPr bwMode="auto">
          <a:xfrm flipH="1">
            <a:off x="6629400" y="5029200"/>
            <a:ext cx="3048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2" name="Line 13"/>
          <p:cNvSpPr>
            <a:spLocks noChangeShapeType="1"/>
          </p:cNvSpPr>
          <p:nvPr/>
        </p:nvSpPr>
        <p:spPr bwMode="auto">
          <a:xfrm rot="18733452" flipH="1">
            <a:off x="7585869" y="4909344"/>
            <a:ext cx="87312" cy="5016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3" name="Line 14"/>
          <p:cNvSpPr>
            <a:spLocks noChangeShapeType="1"/>
          </p:cNvSpPr>
          <p:nvPr/>
        </p:nvSpPr>
        <p:spPr bwMode="auto">
          <a:xfrm>
            <a:off x="7239000" y="5029200"/>
            <a:ext cx="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4" name="Rectangle 15"/>
          <p:cNvSpPr>
            <a:spLocks noChangeArrowheads="1"/>
          </p:cNvSpPr>
          <p:nvPr/>
        </p:nvSpPr>
        <p:spPr bwMode="auto">
          <a:xfrm>
            <a:off x="6172200" y="5257800"/>
            <a:ext cx="55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5" name="Rectangle 16"/>
          <p:cNvSpPr>
            <a:spLocks noChangeArrowheads="1"/>
          </p:cNvSpPr>
          <p:nvPr/>
        </p:nvSpPr>
        <p:spPr bwMode="auto">
          <a:xfrm>
            <a:off x="7010400" y="5226050"/>
            <a:ext cx="592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endParaRPr lang="en-GB" sz="3600" baseline="-25000"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6" name="Rectangle 17"/>
          <p:cNvSpPr>
            <a:spLocks noChangeArrowheads="1"/>
          </p:cNvSpPr>
          <p:nvPr/>
        </p:nvSpPr>
        <p:spPr bwMode="auto">
          <a:xfrm>
            <a:off x="4191000" y="2971800"/>
            <a:ext cx="116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    </a:t>
            </a: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7" name="Rectangle 18"/>
          <p:cNvSpPr>
            <a:spLocks noChangeArrowheads="1"/>
          </p:cNvSpPr>
          <p:nvPr/>
        </p:nvSpPr>
        <p:spPr bwMode="auto">
          <a:xfrm>
            <a:off x="3886200" y="3733800"/>
            <a:ext cx="55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8" name="Line 19"/>
          <p:cNvSpPr>
            <a:spLocks noChangeShapeType="1"/>
          </p:cNvSpPr>
          <p:nvPr/>
        </p:nvSpPr>
        <p:spPr bwMode="auto">
          <a:xfrm flipH="1">
            <a:off x="4191000" y="3505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9" name="Rectangle 20"/>
          <p:cNvSpPr>
            <a:spLocks noChangeArrowheads="1"/>
          </p:cNvSpPr>
          <p:nvPr/>
        </p:nvSpPr>
        <p:spPr bwMode="auto">
          <a:xfrm>
            <a:off x="4572000" y="21336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FF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0" name="Rectangle 21"/>
          <p:cNvSpPr>
            <a:spLocks noChangeArrowheads="1"/>
          </p:cNvSpPr>
          <p:nvPr/>
        </p:nvSpPr>
        <p:spPr bwMode="auto">
          <a:xfrm>
            <a:off x="4800600" y="1219200"/>
            <a:ext cx="587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0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1" name="Rectangle 22"/>
          <p:cNvSpPr>
            <a:spLocks noChangeArrowheads="1"/>
          </p:cNvSpPr>
          <p:nvPr/>
        </p:nvSpPr>
        <p:spPr bwMode="auto">
          <a:xfrm>
            <a:off x="5105400" y="21336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FF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2" name="Rectangle 23"/>
          <p:cNvSpPr>
            <a:spLocks noChangeArrowheads="1"/>
          </p:cNvSpPr>
          <p:nvPr/>
        </p:nvSpPr>
        <p:spPr bwMode="auto">
          <a:xfrm>
            <a:off x="4419600" y="37338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66FF66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66FF66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3" name="Line 24"/>
          <p:cNvSpPr>
            <a:spLocks noChangeShapeType="1"/>
          </p:cNvSpPr>
          <p:nvPr/>
        </p:nvSpPr>
        <p:spPr bwMode="auto">
          <a:xfrm rot="18733452" flipH="1">
            <a:off x="4838700" y="2705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4" name="Line 25"/>
          <p:cNvSpPr>
            <a:spLocks noChangeShapeType="1"/>
          </p:cNvSpPr>
          <p:nvPr/>
        </p:nvSpPr>
        <p:spPr bwMode="auto">
          <a:xfrm flipH="1">
            <a:off x="4495800" y="2743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5" name="Line 26"/>
          <p:cNvSpPr>
            <a:spLocks noChangeShapeType="1"/>
          </p:cNvSpPr>
          <p:nvPr/>
        </p:nvSpPr>
        <p:spPr bwMode="auto">
          <a:xfrm rot="18733452" flipH="1">
            <a:off x="4457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6" name="Line 27"/>
          <p:cNvSpPr>
            <a:spLocks noChangeShapeType="1"/>
          </p:cNvSpPr>
          <p:nvPr/>
        </p:nvSpPr>
        <p:spPr bwMode="auto">
          <a:xfrm rot="18733452" flipH="1">
            <a:off x="5219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7" name="Rectangle 28"/>
          <p:cNvSpPr>
            <a:spLocks noChangeArrowheads="1"/>
          </p:cNvSpPr>
          <p:nvPr/>
        </p:nvSpPr>
        <p:spPr bwMode="auto">
          <a:xfrm>
            <a:off x="5181600" y="3733800"/>
            <a:ext cx="48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8" name="Line 29"/>
          <p:cNvSpPr>
            <a:spLocks noChangeShapeType="1"/>
          </p:cNvSpPr>
          <p:nvPr/>
        </p:nvSpPr>
        <p:spPr bwMode="auto">
          <a:xfrm flipH="1">
            <a:off x="4800600" y="19050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9" name="Line 30"/>
          <p:cNvSpPr>
            <a:spLocks noChangeShapeType="1"/>
          </p:cNvSpPr>
          <p:nvPr/>
        </p:nvSpPr>
        <p:spPr bwMode="auto">
          <a:xfrm rot="18733452" flipH="1">
            <a:off x="5067300" y="1943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0" name="Line 31"/>
          <p:cNvSpPr>
            <a:spLocks noChangeShapeType="1"/>
          </p:cNvSpPr>
          <p:nvPr/>
        </p:nvSpPr>
        <p:spPr bwMode="auto">
          <a:xfrm flipH="1">
            <a:off x="5943600" y="18288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1" name="Rectangle 32"/>
          <p:cNvSpPr>
            <a:spLocks noChangeArrowheads="1"/>
          </p:cNvSpPr>
          <p:nvPr/>
        </p:nvSpPr>
        <p:spPr bwMode="auto">
          <a:xfrm>
            <a:off x="3505200" y="4572000"/>
            <a:ext cx="55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2" name="Rectangle 33"/>
          <p:cNvSpPr>
            <a:spLocks noChangeArrowheads="1"/>
          </p:cNvSpPr>
          <p:nvPr/>
        </p:nvSpPr>
        <p:spPr bwMode="auto">
          <a:xfrm>
            <a:off x="4114800" y="45720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66FF66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66FF66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3" name="Line 34"/>
          <p:cNvSpPr>
            <a:spLocks noChangeShapeType="1"/>
          </p:cNvSpPr>
          <p:nvPr/>
        </p:nvSpPr>
        <p:spPr bwMode="auto">
          <a:xfrm flipH="1">
            <a:off x="3810000" y="43434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4" name="Line 35"/>
          <p:cNvSpPr>
            <a:spLocks noChangeShapeType="1"/>
          </p:cNvSpPr>
          <p:nvPr/>
        </p:nvSpPr>
        <p:spPr bwMode="auto">
          <a:xfrm rot="18733452" flipH="1">
            <a:off x="4152900" y="4305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5" name="Line 36"/>
          <p:cNvSpPr>
            <a:spLocks noChangeShapeType="1"/>
          </p:cNvSpPr>
          <p:nvPr/>
        </p:nvSpPr>
        <p:spPr bwMode="auto">
          <a:xfrm>
            <a:off x="7848600" y="2743200"/>
            <a:ext cx="1219200" cy="3200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6" name="Rectangle 37"/>
          <p:cNvSpPr>
            <a:spLocks noChangeArrowheads="1"/>
          </p:cNvSpPr>
          <p:nvPr/>
        </p:nvSpPr>
        <p:spPr bwMode="auto">
          <a:xfrm>
            <a:off x="7731125" y="5257800"/>
            <a:ext cx="5984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endParaRPr lang="en-GB" sz="3600" baseline="-25000">
              <a:solidFill>
                <a:srgbClr val="FF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8630" name="Text Box 38"/>
          <p:cNvSpPr txBox="1">
            <a:spLocks noChangeArrowheads="1"/>
          </p:cNvSpPr>
          <p:nvPr/>
        </p:nvSpPr>
        <p:spPr bwMode="auto">
          <a:xfrm>
            <a:off x="228600" y="1195388"/>
            <a:ext cx="3254375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0" tIns="45711" rIns="91420" bIns="45711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neutral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pions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   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are observed as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gamma rays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charged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pions</a:t>
            </a:r>
            <a:endParaRPr lang="en-US" sz="24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are observed as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neutrinos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mbol" pitchFamily="18" charset="2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83718" name="Rectangle 39"/>
          <p:cNvSpPr>
            <a:spLocks noChangeArrowheads="1"/>
          </p:cNvSpPr>
          <p:nvPr/>
        </p:nvSpPr>
        <p:spPr bwMode="auto">
          <a:xfrm>
            <a:off x="4114800" y="1219200"/>
            <a:ext cx="4343400" cy="1600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9" name="Oval 41"/>
          <p:cNvSpPr>
            <a:spLocks noChangeArrowheads="1"/>
          </p:cNvSpPr>
          <p:nvPr/>
        </p:nvSpPr>
        <p:spPr bwMode="auto">
          <a:xfrm>
            <a:off x="57150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0" name="Oval 42"/>
          <p:cNvSpPr>
            <a:spLocks noChangeArrowheads="1"/>
          </p:cNvSpPr>
          <p:nvPr/>
        </p:nvSpPr>
        <p:spPr bwMode="auto">
          <a:xfrm>
            <a:off x="7772400" y="53340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1" name="Oval 43"/>
          <p:cNvSpPr>
            <a:spLocks noChangeArrowheads="1"/>
          </p:cNvSpPr>
          <p:nvPr/>
        </p:nvSpPr>
        <p:spPr bwMode="auto">
          <a:xfrm>
            <a:off x="44196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2" name="Oval 44"/>
          <p:cNvSpPr>
            <a:spLocks noChangeArrowheads="1"/>
          </p:cNvSpPr>
          <p:nvPr/>
        </p:nvSpPr>
        <p:spPr bwMode="auto">
          <a:xfrm>
            <a:off x="50292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83723" name="Object 3"/>
          <p:cNvGraphicFramePr>
            <a:graphicFrameLocks noChangeAspect="1"/>
          </p:cNvGraphicFramePr>
          <p:nvPr/>
        </p:nvGraphicFramePr>
        <p:xfrm>
          <a:off x="1600200" y="5562600"/>
          <a:ext cx="324961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6" imgW="939392" imgH="241195" progId="Equation.3">
                  <p:embed/>
                </p:oleObj>
              </mc:Choice>
              <mc:Fallback>
                <p:oleObj name="Equation" r:id="rId6" imgW="93939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562600"/>
                        <a:ext cx="3249613" cy="835025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648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1634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3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163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372600" cy="762000"/>
          </a:xfrm>
        </p:spPr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lang="en-US" b="0">
                <a:solidFill>
                  <a:schemeClr val="bg1"/>
                </a:solidFill>
                <a:latin typeface="Arial" charset="0"/>
              </a:rPr>
              <a:t>Galactic plane in 10 TeV gamma rays :</a:t>
            </a:r>
            <a:br>
              <a:rPr lang="en-US" b="0">
                <a:solidFill>
                  <a:schemeClr val="bg1"/>
                </a:solidFill>
                <a:latin typeface="Arial" charset="0"/>
              </a:rPr>
            </a:br>
            <a:r>
              <a:rPr lang="en-US" b="0">
                <a:solidFill>
                  <a:schemeClr val="bg1"/>
                </a:solidFill>
                <a:latin typeface="Arial" charset="0"/>
              </a:rPr>
              <a:t>                              </a:t>
            </a:r>
            <a:r>
              <a:rPr lang="en-US" sz="2400" b="0">
                <a:solidFill>
                  <a:schemeClr val="bg1"/>
                </a:solidFill>
                <a:latin typeface="Arial" charset="0"/>
              </a:rPr>
              <a:t>supernova remnants in star forming regions</a:t>
            </a:r>
          </a:p>
        </p:txBody>
      </p:sp>
      <p:pic>
        <p:nvPicPr>
          <p:cNvPr id="581636" name="Picture 4" descr="gal_aitof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0"/>
          <a:stretch>
            <a:fillRect/>
          </a:stretch>
        </p:blipFill>
        <p:spPr bwMode="auto">
          <a:xfrm>
            <a:off x="736600" y="912813"/>
            <a:ext cx="7454900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1637" name="Text Box 5"/>
          <p:cNvSpPr txBox="1">
            <a:spLocks noChangeArrowheads="1"/>
          </p:cNvSpPr>
          <p:nvPr/>
        </p:nvSpPr>
        <p:spPr bwMode="auto">
          <a:xfrm>
            <a:off x="4502150" y="1803400"/>
            <a:ext cx="152082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i="1">
                <a:solidFill>
                  <a:srgbClr val="000000"/>
                </a:solidFill>
              </a:rPr>
              <a:t>Southern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i="1">
                <a:solidFill>
                  <a:srgbClr val="000000"/>
                </a:solidFill>
              </a:rPr>
              <a:t>Hemisphere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i="1">
                <a:solidFill>
                  <a:srgbClr val="000000"/>
                </a:solidFill>
              </a:rPr>
              <a:t>Sky</a:t>
            </a:r>
          </a:p>
        </p:txBody>
      </p:sp>
      <p:sp>
        <p:nvSpPr>
          <p:cNvPr id="581638" name="Text Box 6"/>
          <p:cNvSpPr txBox="1">
            <a:spLocks noChangeArrowheads="1"/>
          </p:cNvSpPr>
          <p:nvPr/>
        </p:nvSpPr>
        <p:spPr bwMode="auto">
          <a:xfrm rot="5400000">
            <a:off x="7469982" y="2639218"/>
            <a:ext cx="2241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/>
                </a:solidFill>
              </a:rPr>
              <a:t>Standard Deviations</a:t>
            </a:r>
          </a:p>
        </p:txBody>
      </p:sp>
      <p:grpSp>
        <p:nvGrpSpPr>
          <p:cNvPr id="581639" name="Group 7"/>
          <p:cNvGrpSpPr>
            <a:grpSpLocks/>
          </p:cNvGrpSpPr>
          <p:nvPr/>
        </p:nvGrpSpPr>
        <p:grpSpPr bwMode="auto">
          <a:xfrm>
            <a:off x="6581775" y="4511675"/>
            <a:ext cx="2562225" cy="1871663"/>
            <a:chOff x="3880" y="1769"/>
            <a:chExt cx="1614" cy="1179"/>
          </a:xfrm>
        </p:grpSpPr>
        <p:pic>
          <p:nvPicPr>
            <p:cNvPr id="581647" name="Picture 8" descr="mw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694"/>
            <a:stretch>
              <a:fillRect/>
            </a:stretch>
          </p:blipFill>
          <p:spPr bwMode="auto">
            <a:xfrm>
              <a:off x="4202" y="1964"/>
              <a:ext cx="1026" cy="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1648" name="Line 9"/>
            <p:cNvSpPr>
              <a:spLocks noChangeShapeType="1"/>
            </p:cNvSpPr>
            <p:nvPr/>
          </p:nvSpPr>
          <p:spPr bwMode="auto">
            <a:xfrm rot="1500000" flipV="1">
              <a:off x="4326" y="1769"/>
              <a:ext cx="770" cy="11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1649" name="Text Box 10"/>
            <p:cNvSpPr txBox="1">
              <a:spLocks noChangeArrowheads="1"/>
            </p:cNvSpPr>
            <p:nvPr/>
          </p:nvSpPr>
          <p:spPr bwMode="auto">
            <a:xfrm>
              <a:off x="5178" y="1976"/>
              <a:ext cx="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FF0000"/>
                  </a:solidFill>
                </a:rPr>
                <a:t>30</a:t>
              </a:r>
              <a:r>
                <a:rPr lang="en-US" sz="1800">
                  <a:solidFill>
                    <a:srgbClr val="FF0000"/>
                  </a:solidFill>
                </a:rPr>
                <a:t>°</a:t>
              </a:r>
            </a:p>
          </p:txBody>
        </p:sp>
        <p:sp>
          <p:nvSpPr>
            <p:cNvPr id="581650" name="Text Box 11"/>
            <p:cNvSpPr txBox="1">
              <a:spLocks noChangeArrowheads="1"/>
            </p:cNvSpPr>
            <p:nvPr/>
          </p:nvSpPr>
          <p:spPr bwMode="auto">
            <a:xfrm>
              <a:off x="3880" y="2651"/>
              <a:ext cx="38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FF0000"/>
                  </a:solidFill>
                </a:rPr>
                <a:t>210</a:t>
              </a:r>
              <a:r>
                <a:rPr lang="en-US" sz="1800">
                  <a:solidFill>
                    <a:srgbClr val="FF0000"/>
                  </a:solidFill>
                </a:rPr>
                <a:t>°</a:t>
              </a:r>
            </a:p>
          </p:txBody>
        </p:sp>
        <p:sp>
          <p:nvSpPr>
            <p:cNvPr id="581651" name="Line 12"/>
            <p:cNvSpPr>
              <a:spLocks noChangeShapeType="1"/>
            </p:cNvSpPr>
            <p:nvPr/>
          </p:nvSpPr>
          <p:spPr bwMode="auto">
            <a:xfrm rot="1500000" flipH="1" flipV="1">
              <a:off x="4311" y="1966"/>
              <a:ext cx="233" cy="5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1652" name="Text Box 13"/>
            <p:cNvSpPr txBox="1">
              <a:spLocks noChangeArrowheads="1"/>
            </p:cNvSpPr>
            <p:nvPr/>
          </p:nvSpPr>
          <p:spPr bwMode="auto">
            <a:xfrm>
              <a:off x="4410" y="1788"/>
              <a:ext cx="31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FF0000"/>
                  </a:solidFill>
                </a:rPr>
                <a:t>90</a:t>
              </a:r>
              <a:r>
                <a:rPr lang="en-US" sz="1800">
                  <a:solidFill>
                    <a:srgbClr val="FF0000"/>
                  </a:solidFill>
                </a:rPr>
                <a:t>°</a:t>
              </a:r>
            </a:p>
          </p:txBody>
        </p:sp>
        <p:sp>
          <p:nvSpPr>
            <p:cNvPr id="581653" name="Line 14"/>
            <p:cNvSpPr>
              <a:spLocks noChangeShapeType="1"/>
            </p:cNvSpPr>
            <p:nvPr/>
          </p:nvSpPr>
          <p:spPr bwMode="auto">
            <a:xfrm flipV="1">
              <a:off x="4428" y="1944"/>
              <a:ext cx="364" cy="55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1654" name="Text Box 15"/>
            <p:cNvSpPr txBox="1">
              <a:spLocks noChangeArrowheads="1"/>
            </p:cNvSpPr>
            <p:nvPr/>
          </p:nvSpPr>
          <p:spPr bwMode="auto">
            <a:xfrm>
              <a:off x="4744" y="1788"/>
              <a:ext cx="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FF0000"/>
                  </a:solidFill>
                </a:rPr>
                <a:t>65</a:t>
              </a:r>
              <a:r>
                <a:rPr lang="en-US" sz="1800">
                  <a:solidFill>
                    <a:srgbClr val="FF0000"/>
                  </a:solidFill>
                </a:rPr>
                <a:t>°</a:t>
              </a:r>
            </a:p>
          </p:txBody>
        </p:sp>
      </p:grpSp>
      <p:pic>
        <p:nvPicPr>
          <p:cNvPr id="312336" name="Picture 16" descr="InnerGal_F0020-F030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" t="8392" r="2766" b="1678"/>
          <a:stretch>
            <a:fillRect/>
          </a:stretch>
        </p:blipFill>
        <p:spPr bwMode="auto">
          <a:xfrm>
            <a:off x="196850" y="3690938"/>
            <a:ext cx="6221413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337" name="AutoShape 17"/>
          <p:cNvSpPr>
            <a:spLocks noChangeArrowheads="1"/>
          </p:cNvSpPr>
          <p:nvPr/>
        </p:nvSpPr>
        <p:spPr bwMode="auto">
          <a:xfrm>
            <a:off x="2281238" y="2433638"/>
            <a:ext cx="1244600" cy="414337"/>
          </a:xfrm>
          <a:prstGeom prst="roundRect">
            <a:avLst>
              <a:gd name="adj" fmla="val 34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2338" name="Line 18"/>
          <p:cNvSpPr>
            <a:spLocks noChangeShapeType="1"/>
          </p:cNvSpPr>
          <p:nvPr/>
        </p:nvSpPr>
        <p:spPr bwMode="auto">
          <a:xfrm flipH="1">
            <a:off x="654050" y="2433638"/>
            <a:ext cx="1627188" cy="13081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2339" name="Line 19"/>
          <p:cNvSpPr>
            <a:spLocks noChangeShapeType="1"/>
          </p:cNvSpPr>
          <p:nvPr/>
        </p:nvSpPr>
        <p:spPr bwMode="auto">
          <a:xfrm>
            <a:off x="3525838" y="2433638"/>
            <a:ext cx="2433637" cy="129698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2340" name="Line 20"/>
          <p:cNvSpPr>
            <a:spLocks noChangeShapeType="1"/>
          </p:cNvSpPr>
          <p:nvPr/>
        </p:nvSpPr>
        <p:spPr bwMode="auto">
          <a:xfrm flipH="1">
            <a:off x="690563" y="2836863"/>
            <a:ext cx="1592262" cy="304482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2341" name="Line 21"/>
          <p:cNvSpPr>
            <a:spLocks noChangeShapeType="1"/>
          </p:cNvSpPr>
          <p:nvPr/>
        </p:nvSpPr>
        <p:spPr bwMode="auto">
          <a:xfrm>
            <a:off x="3525838" y="2847975"/>
            <a:ext cx="2444750" cy="30749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1646" name="Text Box 22"/>
          <p:cNvSpPr txBox="1">
            <a:spLocks noChangeArrowheads="1"/>
          </p:cNvSpPr>
          <p:nvPr/>
        </p:nvSpPr>
        <p:spPr bwMode="auto">
          <a:xfrm>
            <a:off x="212725" y="6237288"/>
            <a:ext cx="14684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milagro</a:t>
            </a:r>
          </a:p>
        </p:txBody>
      </p:sp>
    </p:spTree>
    <p:extLst>
      <p:ext uri="{BB962C8B-B14F-4D97-AF65-F5344CB8AC3E}">
        <p14:creationId xmlns:p14="http://schemas.microsoft.com/office/powerpoint/2010/main" val="36531742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37" grpId="0" animBg="1"/>
      <p:bldP spid="312338" grpId="0" animBg="1"/>
      <p:bldP spid="312339" grpId="0" animBg="1"/>
      <p:bldP spid="312340" grpId="0" animBg="1"/>
      <p:bldP spid="3123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801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8802" name="Text Box 3"/>
          <p:cNvSpPr txBox="1">
            <a:spLocks noChangeArrowheads="1"/>
          </p:cNvSpPr>
          <p:nvPr/>
        </p:nvSpPr>
        <p:spPr bwMode="auto">
          <a:xfrm>
            <a:off x="38100" y="82550"/>
            <a:ext cx="3324225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collapse of massive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star produces a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srgbClr val="FFFFFF"/>
              </a:solidFill>
              <a:latin typeface="Lucida Grande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gamma ray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burst</a:t>
            </a:r>
          </a:p>
        </p:txBody>
      </p:sp>
      <p:sp>
        <p:nvSpPr>
          <p:cNvPr id="588803" name="Rectangle 4"/>
          <p:cNvSpPr>
            <a:spLocks noChangeArrowheads="1"/>
          </p:cNvSpPr>
          <p:nvPr/>
        </p:nvSpPr>
        <p:spPr bwMode="auto">
          <a:xfrm>
            <a:off x="5410200" y="3121025"/>
            <a:ext cx="4648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neutrinos are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produced in the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interactions of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fireball protons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(cosmic rays)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with synchrotron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photons</a:t>
            </a:r>
            <a:endParaRPr lang="en-US" sz="4000" b="1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endParaRPr lang="en-US" sz="4000" b="1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8804" name="Line 5"/>
          <p:cNvSpPr>
            <a:spLocks noChangeShapeType="1"/>
          </p:cNvSpPr>
          <p:nvPr/>
        </p:nvSpPr>
        <p:spPr bwMode="auto">
          <a:xfrm flipV="1">
            <a:off x="2438400" y="1676400"/>
            <a:ext cx="990600" cy="1066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8805" name="Line 6"/>
          <p:cNvSpPr>
            <a:spLocks noChangeShapeType="1"/>
          </p:cNvSpPr>
          <p:nvPr/>
        </p:nvSpPr>
        <p:spPr bwMode="auto">
          <a:xfrm flipH="1">
            <a:off x="304800" y="3276600"/>
            <a:ext cx="1600200" cy="1752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8806" name="Rectangle 7"/>
          <p:cNvSpPr>
            <a:spLocks noChangeArrowheads="1"/>
          </p:cNvSpPr>
          <p:nvPr/>
        </p:nvSpPr>
        <p:spPr bwMode="auto">
          <a:xfrm>
            <a:off x="152400" y="2786063"/>
            <a:ext cx="3246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spinning black hole</a:t>
            </a:r>
          </a:p>
        </p:txBody>
      </p:sp>
      <p:sp>
        <p:nvSpPr>
          <p:cNvPr id="588807" name="Rectangle 8"/>
          <p:cNvSpPr>
            <a:spLocks noChangeArrowheads="1"/>
          </p:cNvSpPr>
          <p:nvPr/>
        </p:nvSpPr>
        <p:spPr bwMode="auto">
          <a:xfrm>
            <a:off x="457200" y="1371600"/>
            <a:ext cx="25146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88808" name="Group 4"/>
          <p:cNvGrpSpPr>
            <a:grpSpLocks/>
          </p:cNvGrpSpPr>
          <p:nvPr/>
        </p:nvGrpSpPr>
        <p:grpSpPr bwMode="auto">
          <a:xfrm>
            <a:off x="-381000" y="4560888"/>
            <a:ext cx="2808288" cy="2449512"/>
            <a:chOff x="3016" y="799"/>
            <a:chExt cx="1769" cy="1543"/>
          </a:xfrm>
        </p:grpSpPr>
        <p:sp>
          <p:nvSpPr>
            <p:cNvPr id="588809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8810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2760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0849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7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0850" name="Object 3"/>
          <p:cNvGraphicFramePr>
            <a:graphicFrameLocks noChangeAspect="1"/>
          </p:cNvGraphicFramePr>
          <p:nvPr/>
        </p:nvGraphicFramePr>
        <p:xfrm>
          <a:off x="2184400" y="2590800"/>
          <a:ext cx="4445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Equation" r:id="rId5" imgW="952087" imgH="228501" progId="Equation.3">
                  <p:embed/>
                </p:oleObj>
              </mc:Choice>
              <mc:Fallback>
                <p:oleObj name="Equation" r:id="rId5" imgW="95208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0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2590800"/>
                        <a:ext cx="4445000" cy="1066800"/>
                      </a:xfrm>
                      <a:prstGeom prst="rect">
                        <a:avLst/>
                      </a:prstGeom>
                      <a:solidFill>
                        <a:srgbClr val="7F7F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0851" name="Straight Arrow Connector 4"/>
          <p:cNvCxnSpPr>
            <a:cxnSpLocks noChangeShapeType="1"/>
          </p:cNvCxnSpPr>
          <p:nvPr/>
        </p:nvCxnSpPr>
        <p:spPr bwMode="auto">
          <a:xfrm>
            <a:off x="4953000" y="3733800"/>
            <a:ext cx="0" cy="990600"/>
          </a:xfrm>
          <a:prstGeom prst="straightConnector1">
            <a:avLst/>
          </a:prstGeom>
          <a:noFill/>
          <a:ln w="57150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0852" name="Straight Arrow Connector 6"/>
          <p:cNvCxnSpPr>
            <a:cxnSpLocks noChangeShapeType="1"/>
          </p:cNvCxnSpPr>
          <p:nvPr/>
        </p:nvCxnSpPr>
        <p:spPr bwMode="auto">
          <a:xfrm flipV="1">
            <a:off x="6096000" y="1676400"/>
            <a:ext cx="0" cy="914400"/>
          </a:xfrm>
          <a:prstGeom prst="straightConnector1">
            <a:avLst/>
          </a:prstGeom>
          <a:noFill/>
          <a:ln w="57150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0853" name="TextBox 8"/>
          <p:cNvSpPr txBox="1">
            <a:spLocks noChangeArrowheads="1"/>
          </p:cNvSpPr>
          <p:nvPr/>
        </p:nvSpPr>
        <p:spPr bwMode="auto">
          <a:xfrm>
            <a:off x="3992563" y="1066800"/>
            <a:ext cx="3902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decays to PeV neutrino</a:t>
            </a:r>
          </a:p>
        </p:txBody>
      </p:sp>
      <p:sp>
        <p:nvSpPr>
          <p:cNvPr id="590854" name="TextBox 9"/>
          <p:cNvSpPr txBox="1">
            <a:spLocks noChangeArrowheads="1"/>
          </p:cNvSpPr>
          <p:nvPr/>
        </p:nvSpPr>
        <p:spPr bwMode="auto">
          <a:xfrm>
            <a:off x="4541838" y="4724400"/>
            <a:ext cx="3541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decays to cosmic ray</a:t>
            </a:r>
          </a:p>
        </p:txBody>
      </p:sp>
      <p:sp>
        <p:nvSpPr>
          <p:cNvPr id="590855" name="TextBox 10"/>
          <p:cNvSpPr txBox="1">
            <a:spLocks noChangeArrowheads="1"/>
          </p:cNvSpPr>
          <p:nvPr/>
        </p:nvSpPr>
        <p:spPr bwMode="auto">
          <a:xfrm>
            <a:off x="806450" y="5562600"/>
            <a:ext cx="74993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3200">
                <a:solidFill>
                  <a:srgbClr val="FFFFFF"/>
                </a:solidFill>
              </a:rPr>
              <a:t>one neutrino per cosmic ray observed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3200">
                <a:solidFill>
                  <a:srgbClr val="FFFFFF"/>
                </a:solidFill>
              </a:rPr>
              <a:t>ruled out by IceCube</a:t>
            </a:r>
          </a:p>
        </p:txBody>
      </p:sp>
      <p:sp>
        <p:nvSpPr>
          <p:cNvPr id="590856" name="TextBox 1"/>
          <p:cNvSpPr txBox="1">
            <a:spLocks noChangeArrowheads="1"/>
          </p:cNvSpPr>
          <p:nvPr/>
        </p:nvSpPr>
        <p:spPr bwMode="auto">
          <a:xfrm>
            <a:off x="228600" y="228600"/>
            <a:ext cx="3629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GRB fireball model</a:t>
            </a:r>
          </a:p>
        </p:txBody>
      </p:sp>
    </p:spTree>
    <p:extLst>
      <p:ext uri="{BB962C8B-B14F-4D97-AF65-F5344CB8AC3E}">
        <p14:creationId xmlns:p14="http://schemas.microsoft.com/office/powerpoint/2010/main" val="38097130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897" name="Picture 1" descr="discovery_hi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0"/>
            <a:ext cx="8875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" y="4343400"/>
            <a:ext cx="1066800" cy="1447800"/>
          </a:xfrm>
          <a:prstGeom prst="rect">
            <a:avLst/>
          </a:prstGeom>
          <a:solidFill>
            <a:schemeClr val="tx1">
              <a:lumMod val="65000"/>
              <a:lumOff val="35000"/>
              <a:alpha val="2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44206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874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700713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cs typeface="Arial" pitchFamily="34" charset="0"/>
              </a:rPr>
              <a:t>neutrino astronomy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conclusions</a:t>
            </a: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91876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65985394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22" name="Picture 2" descr="markov+ponte-kle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8316912" cy="691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23" name="Text Box 3"/>
          <p:cNvSpPr txBox="1">
            <a:spLocks noChangeArrowheads="1"/>
          </p:cNvSpPr>
          <p:nvPr/>
        </p:nvSpPr>
        <p:spPr bwMode="auto">
          <a:xfrm>
            <a:off x="179388" y="355600"/>
            <a:ext cx="216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3200" b="1">
                <a:solidFill>
                  <a:srgbClr val="FFFFFF"/>
                </a:solidFill>
              </a:rPr>
              <a:t>M. Markov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3200" b="1">
                <a:solidFill>
                  <a:srgbClr val="FFFFFF"/>
                </a:solidFill>
              </a:rPr>
              <a:t>1960</a:t>
            </a:r>
            <a:endParaRPr lang="en-US" sz="3200" b="1">
              <a:solidFill>
                <a:srgbClr val="FFFFFF"/>
              </a:solidFill>
            </a:endParaRPr>
          </a:p>
        </p:txBody>
      </p:sp>
      <p:sp>
        <p:nvSpPr>
          <p:cNvPr id="593924" name="Text Box 4"/>
          <p:cNvSpPr txBox="1">
            <a:spLocks noChangeArrowheads="1"/>
          </p:cNvSpPr>
          <p:nvPr/>
        </p:nvSpPr>
        <p:spPr bwMode="auto">
          <a:xfrm>
            <a:off x="5334000" y="355600"/>
            <a:ext cx="38369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3200" b="1">
                <a:solidFill>
                  <a:srgbClr val="FFFFFF"/>
                </a:solidFill>
              </a:rPr>
              <a:t>        B. Pontecorvo</a:t>
            </a:r>
            <a:endParaRPr lang="en-US" sz="3200" b="1">
              <a:solidFill>
                <a:srgbClr val="FFFFFF"/>
              </a:solidFill>
            </a:endParaRPr>
          </a:p>
        </p:txBody>
      </p:sp>
      <p:sp>
        <p:nvSpPr>
          <p:cNvPr id="593925" name="Text Box 5"/>
          <p:cNvSpPr txBox="1">
            <a:spLocks noChangeArrowheads="1"/>
          </p:cNvSpPr>
          <p:nvPr/>
        </p:nvSpPr>
        <p:spPr bwMode="auto">
          <a:xfrm>
            <a:off x="304800" y="4775200"/>
            <a:ext cx="3803650" cy="1930400"/>
          </a:xfrm>
          <a:prstGeom prst="rect">
            <a:avLst/>
          </a:prstGeom>
          <a:solidFill>
            <a:srgbClr val="B2B2B2">
              <a:alpha val="81175"/>
            </a:srgbClr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M.Markov :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we propose to install detectors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deep in a lake or in the sea and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to determine the direction of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charged particles with the help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of Cherenkov radiation.</a:t>
            </a:r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682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970" name="Picture 2" descr="newcer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-76200"/>
            <a:ext cx="600075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5971" name="Freeform 3"/>
          <p:cNvSpPr>
            <a:spLocks/>
          </p:cNvSpPr>
          <p:nvPr/>
        </p:nvSpPr>
        <p:spPr bwMode="auto">
          <a:xfrm rot="-764698">
            <a:off x="5318125" y="4292600"/>
            <a:ext cx="990600" cy="990600"/>
          </a:xfrm>
          <a:custGeom>
            <a:avLst/>
            <a:gdLst>
              <a:gd name="T0" fmla="*/ 2147483647 w 912"/>
              <a:gd name="T1" fmla="*/ 2147483647 h 912"/>
              <a:gd name="T2" fmla="*/ 2147483647 w 912"/>
              <a:gd name="T3" fmla="*/ 2147483647 h 912"/>
              <a:gd name="T4" fmla="*/ 2147483647 w 912"/>
              <a:gd name="T5" fmla="*/ 2147483647 h 912"/>
              <a:gd name="T6" fmla="*/ 0 w 912"/>
              <a:gd name="T7" fmla="*/ 2147483647 h 912"/>
              <a:gd name="T8" fmla="*/ 2147483647 w 912"/>
              <a:gd name="T9" fmla="*/ 2147483647 h 912"/>
              <a:gd name="T10" fmla="*/ 2147483647 w 912"/>
              <a:gd name="T11" fmla="*/ 0 h 912"/>
              <a:gd name="T12" fmla="*/ 2147483647 w 912"/>
              <a:gd name="T13" fmla="*/ 2147483647 h 912"/>
              <a:gd name="T14" fmla="*/ 2147483647 w 912"/>
              <a:gd name="T15" fmla="*/ 2147483647 h 912"/>
              <a:gd name="T16" fmla="*/ 2147483647 w 912"/>
              <a:gd name="T17" fmla="*/ 2147483647 h 9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2"/>
              <a:gd name="T28" fmla="*/ 0 h 912"/>
              <a:gd name="T29" fmla="*/ 912 w 912"/>
              <a:gd name="T30" fmla="*/ 912 h 9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2" h="912">
                <a:moveTo>
                  <a:pt x="912" y="912"/>
                </a:moveTo>
                <a:lnTo>
                  <a:pt x="96" y="528"/>
                </a:lnTo>
                <a:lnTo>
                  <a:pt x="624" y="672"/>
                </a:lnTo>
                <a:lnTo>
                  <a:pt x="0" y="96"/>
                </a:lnTo>
                <a:lnTo>
                  <a:pt x="672" y="624"/>
                </a:lnTo>
                <a:lnTo>
                  <a:pt x="288" y="0"/>
                </a:lnTo>
                <a:lnTo>
                  <a:pt x="720" y="624"/>
                </a:lnTo>
                <a:lnTo>
                  <a:pt x="624" y="192"/>
                </a:lnTo>
                <a:lnTo>
                  <a:pt x="912" y="91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5972" name="Text Box 4"/>
          <p:cNvSpPr txBox="1">
            <a:spLocks noChangeArrowheads="1"/>
          </p:cNvSpPr>
          <p:nvPr/>
        </p:nvSpPr>
        <p:spPr bwMode="auto">
          <a:xfrm>
            <a:off x="4800600" y="3048000"/>
            <a:ext cx="5794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>
                <a:solidFill>
                  <a:srgbClr val="FFFFFF"/>
                </a:solidFill>
                <a:latin typeface="Symbol" charset="0"/>
              </a:rPr>
              <a:t>m</a:t>
            </a:r>
          </a:p>
        </p:txBody>
      </p:sp>
      <p:sp>
        <p:nvSpPr>
          <p:cNvPr id="595973" name="Rectangle 5"/>
          <p:cNvSpPr>
            <a:spLocks noChangeArrowheads="1"/>
          </p:cNvSpPr>
          <p:nvPr/>
        </p:nvSpPr>
        <p:spPr bwMode="auto">
          <a:xfrm>
            <a:off x="0" y="5959475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lattice of photomultipliers</a:t>
            </a:r>
          </a:p>
        </p:txBody>
      </p:sp>
      <p:sp>
        <p:nvSpPr>
          <p:cNvPr id="595974" name="Text Box 6"/>
          <p:cNvSpPr txBox="1">
            <a:spLocks noChangeArrowheads="1"/>
          </p:cNvSpPr>
          <p:nvPr/>
        </p:nvSpPr>
        <p:spPr bwMode="auto">
          <a:xfrm>
            <a:off x="5376863" y="76200"/>
            <a:ext cx="34623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>
                <a:solidFill>
                  <a:srgbClr val="FFFFFF"/>
                </a:solidFill>
              </a:rPr>
              <a:t>   shielded and optically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  transparent medium</a:t>
            </a:r>
          </a:p>
        </p:txBody>
      </p:sp>
      <p:grpSp>
        <p:nvGrpSpPr>
          <p:cNvPr id="595975" name="Group 7"/>
          <p:cNvGrpSpPr>
            <a:grpSpLocks/>
          </p:cNvGrpSpPr>
          <p:nvPr/>
        </p:nvGrpSpPr>
        <p:grpSpPr bwMode="auto">
          <a:xfrm rot="1920000">
            <a:off x="1684338" y="4813300"/>
            <a:ext cx="8332787" cy="1588"/>
            <a:chOff x="-1384" y="3480"/>
            <a:chExt cx="5249" cy="1"/>
          </a:xfrm>
        </p:grpSpPr>
        <p:sp>
          <p:nvSpPr>
            <p:cNvPr id="595979" name="Line 8"/>
            <p:cNvSpPr>
              <a:spLocks noChangeShapeType="1"/>
            </p:cNvSpPr>
            <p:nvPr/>
          </p:nvSpPr>
          <p:spPr bwMode="auto">
            <a:xfrm>
              <a:off x="-1384" y="3481"/>
              <a:ext cx="299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5980" name="Line 9"/>
            <p:cNvSpPr>
              <a:spLocks noChangeShapeType="1"/>
            </p:cNvSpPr>
            <p:nvPr/>
          </p:nvSpPr>
          <p:spPr bwMode="auto">
            <a:xfrm>
              <a:off x="1617" y="3480"/>
              <a:ext cx="224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95976" name="Text Box 10"/>
          <p:cNvSpPr txBox="1">
            <a:spLocks noChangeArrowheads="1"/>
          </p:cNvSpPr>
          <p:nvPr/>
        </p:nvSpPr>
        <p:spPr bwMode="auto">
          <a:xfrm>
            <a:off x="6926263" y="5638800"/>
            <a:ext cx="5413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>
                <a:solidFill>
                  <a:srgbClr val="FFFFFF"/>
                </a:solidFill>
                <a:latin typeface="Symbol" charset="0"/>
              </a:rPr>
              <a:t>n</a:t>
            </a:r>
          </a:p>
        </p:txBody>
      </p:sp>
      <p:graphicFrame>
        <p:nvGraphicFramePr>
          <p:cNvPr id="185355" name="Object 2"/>
          <p:cNvGraphicFramePr>
            <a:graphicFrameLocks noGrp="1" noChangeAspect="1"/>
          </p:cNvGraphicFramePr>
          <p:nvPr>
            <p:ph/>
          </p:nvPr>
        </p:nvGraphicFramePr>
        <p:xfrm>
          <a:off x="5367338" y="1143000"/>
          <a:ext cx="3819525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3" name="Equation" r:id="rId5" imgW="1231900" imgH="457200" progId="Equation.3">
                  <p:embed/>
                </p:oleObj>
              </mc:Choice>
              <mc:Fallback>
                <p:oleObj name="Equation" r:id="rId5" imgW="1231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7338" y="1143000"/>
                        <a:ext cx="3819525" cy="141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535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0"/>
            <a:ext cx="23653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1868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8017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-57150"/>
          <a:ext cx="9217025" cy="691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7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57150"/>
                        <a:ext cx="9217025" cy="691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8018" name="Text Box 5"/>
          <p:cNvSpPr txBox="1">
            <a:spLocks noChangeArrowheads="1"/>
          </p:cNvSpPr>
          <p:nvPr/>
        </p:nvSpPr>
        <p:spPr bwMode="auto">
          <a:xfrm>
            <a:off x="304800" y="266700"/>
            <a:ext cx="6019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FFFFFF"/>
                </a:solidFill>
              </a:rPr>
              <a:t>photomultiplier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FFFFFF"/>
                </a:solidFill>
              </a:rPr>
              <a:t>tube</a:t>
            </a:r>
            <a:endParaRPr lang="en-US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54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137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1788"/>
            <a:ext cx="9372600" cy="604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03138" name="Object 2"/>
          <p:cNvGraphicFramePr>
            <a:graphicFrameLocks noChangeAspect="1"/>
          </p:cNvGraphicFramePr>
          <p:nvPr/>
        </p:nvGraphicFramePr>
        <p:xfrm>
          <a:off x="-76200" y="-228600"/>
          <a:ext cx="9442450" cy="708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1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-228600"/>
                        <a:ext cx="9442450" cy="708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313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162800" cy="1219200"/>
          </a:xfrm>
        </p:spPr>
        <p:txBody>
          <a:bodyPr/>
          <a:lstStyle/>
          <a:p>
            <a:pPr algn="l" eaLnBrk="1" hangingPunct="1"/>
            <a:r>
              <a:rPr lang="en-US" altLang="ja-JP" sz="4000">
                <a:solidFill>
                  <a:schemeClr val="bg1"/>
                </a:solidFill>
                <a:latin typeface="Times New Roman" charset="0"/>
              </a:rPr>
              <a:t>energy measurement</a:t>
            </a:r>
            <a:r>
              <a:rPr lang="en-US" altLang="ja-JP" sz="4000" b="1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altLang="ja-JP" sz="4000">
                <a:solidFill>
                  <a:schemeClr val="bg1"/>
                </a:solidFill>
                <a:latin typeface="Times New Roman" charset="0"/>
              </a:rPr>
              <a:t>( &gt; 1 TeV )</a:t>
            </a:r>
            <a:r>
              <a:rPr lang="en-US" altLang="ja-JP" sz="4000" b="1">
                <a:solidFill>
                  <a:schemeClr val="bg1"/>
                </a:solidFill>
                <a:latin typeface="Times New Roman" charset="0"/>
              </a:rPr>
              <a:t/>
            </a:r>
            <a:br>
              <a:rPr lang="en-US" altLang="ja-JP" sz="4000" b="1">
                <a:solidFill>
                  <a:schemeClr val="bg1"/>
                </a:solidFill>
                <a:latin typeface="Times New Roman" charset="0"/>
              </a:rPr>
            </a:br>
            <a:endParaRPr lang="en-US" altLang="ja-JP" sz="2800" b="1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794125" cy="4114800"/>
          </a:xfrm>
        </p:spPr>
        <p:txBody>
          <a:bodyPr/>
          <a:lstStyle/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</p:txBody>
      </p:sp>
      <p:sp>
        <p:nvSpPr>
          <p:cNvPr id="603141" name="Rectangle 6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33400" y="1752600"/>
            <a:ext cx="8153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endParaRPr lang="ja-JP" altLang="en-US" sz="32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3142" name="Text Box 16"/>
          <p:cNvSpPr txBox="1">
            <a:spLocks noChangeArrowheads="1"/>
          </p:cNvSpPr>
          <p:nvPr/>
        </p:nvSpPr>
        <p:spPr bwMode="auto">
          <a:xfrm>
            <a:off x="520700" y="4692650"/>
            <a:ext cx="4965700" cy="15525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convert the amount of light emitted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to measurement of the muon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energy (number of optical modules,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number of photons, dE/dx, …)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603143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8334375" cy="312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3144" name="Rectangle 18"/>
          <p:cNvSpPr>
            <a:spLocks noChangeArrowheads="1"/>
          </p:cNvSpPr>
          <p:nvPr/>
        </p:nvSpPr>
        <p:spPr bwMode="auto">
          <a:xfrm>
            <a:off x="1295400" y="1752600"/>
            <a:ext cx="9906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3145" name="Rectangle 19"/>
          <p:cNvSpPr>
            <a:spLocks noChangeArrowheads="1"/>
          </p:cNvSpPr>
          <p:nvPr/>
        </p:nvSpPr>
        <p:spPr bwMode="auto">
          <a:xfrm>
            <a:off x="6705600" y="3429000"/>
            <a:ext cx="14478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V="1">
            <a:off x="-533400" y="3124200"/>
            <a:ext cx="1524000" cy="7620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03147" name="Picture 3" descr="event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3497263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2608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945" name="Picture 1" descr="neutrino-telescope-projec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62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Text Box 2"/>
          <p:cNvSpPr txBox="1">
            <a:spLocks noChangeArrowheads="1"/>
          </p:cNvSpPr>
          <p:nvPr/>
        </p:nvSpPr>
        <p:spPr bwMode="auto">
          <a:xfrm>
            <a:off x="0" y="6262688"/>
            <a:ext cx="4083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B2B2B2"/>
                </a:solidFill>
                <a:latin typeface="Arial" charset="0"/>
                <a:ea typeface="ＭＳ Ｐゴシック" charset="0"/>
                <a:cs typeface="ＭＳ Ｐゴシック" charset="0"/>
              </a:rPr>
              <a:t> why did it take so long ?</a:t>
            </a:r>
          </a:p>
        </p:txBody>
      </p:sp>
    </p:spTree>
    <p:extLst>
      <p:ext uri="{BB962C8B-B14F-4D97-AF65-F5344CB8AC3E}">
        <p14:creationId xmlns:p14="http://schemas.microsoft.com/office/powerpoint/2010/main" val="15664992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5698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5" name="Image" r:id="rId3" imgW="13003175" imgH="9752381" progId="Photoshop.Image.8">
                  <p:embed/>
                </p:oleObj>
              </mc:Choice>
              <mc:Fallback>
                <p:oleObj name="Image" r:id="rId3" imgW="13003175" imgH="9752381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9144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5699" name="Picture 3" descr="Picture1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04800"/>
            <a:ext cx="3200400" cy="2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5700" name="Picture 4" descr="Picture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0" y="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2895600" y="6237288"/>
            <a:ext cx="62563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Amundsen-Scott South Pole station</a:t>
            </a:r>
          </a:p>
        </p:txBody>
      </p:sp>
      <p:sp>
        <p:nvSpPr>
          <p:cNvPr id="285702" name="Oval 6"/>
          <p:cNvSpPr>
            <a:spLocks noChangeArrowheads="1"/>
          </p:cNvSpPr>
          <p:nvPr/>
        </p:nvSpPr>
        <p:spPr bwMode="auto">
          <a:xfrm>
            <a:off x="6391275" y="3690938"/>
            <a:ext cx="685800" cy="3810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03" name="Line 7"/>
          <p:cNvSpPr>
            <a:spLocks noChangeShapeType="1"/>
          </p:cNvSpPr>
          <p:nvPr/>
        </p:nvSpPr>
        <p:spPr bwMode="auto">
          <a:xfrm>
            <a:off x="5680075" y="3235325"/>
            <a:ext cx="476250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04" name="Text Box 8"/>
          <p:cNvSpPr txBox="1">
            <a:spLocks noChangeArrowheads="1"/>
          </p:cNvSpPr>
          <p:nvPr/>
        </p:nvSpPr>
        <p:spPr bwMode="auto">
          <a:xfrm>
            <a:off x="4495800" y="2822575"/>
            <a:ext cx="1773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South Pole</a:t>
            </a:r>
          </a:p>
        </p:txBody>
      </p:sp>
      <p:sp>
        <p:nvSpPr>
          <p:cNvPr id="285705" name="Text Box 9"/>
          <p:cNvSpPr txBox="1">
            <a:spLocks noChangeArrowheads="1"/>
          </p:cNvSpPr>
          <p:nvPr/>
        </p:nvSpPr>
        <p:spPr bwMode="auto">
          <a:xfrm>
            <a:off x="6511925" y="3055938"/>
            <a:ext cx="103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Dome</a:t>
            </a:r>
          </a:p>
        </p:txBody>
      </p:sp>
      <p:sp>
        <p:nvSpPr>
          <p:cNvPr id="285706" name="Line 10"/>
          <p:cNvSpPr>
            <a:spLocks noChangeShapeType="1"/>
          </p:cNvSpPr>
          <p:nvPr/>
        </p:nvSpPr>
        <p:spPr bwMode="auto">
          <a:xfrm flipV="1">
            <a:off x="6734175" y="3471863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07" name="Oval 11"/>
          <p:cNvSpPr>
            <a:spLocks noChangeArrowheads="1"/>
          </p:cNvSpPr>
          <p:nvPr/>
        </p:nvSpPr>
        <p:spPr bwMode="auto">
          <a:xfrm>
            <a:off x="152400" y="2895600"/>
            <a:ext cx="1219200" cy="45720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08" name="AutoShape 12"/>
          <p:cNvSpPr>
            <a:spLocks noChangeArrowheads="1"/>
          </p:cNvSpPr>
          <p:nvPr/>
        </p:nvSpPr>
        <p:spPr bwMode="auto">
          <a:xfrm rot="336159">
            <a:off x="-4191000" y="1828800"/>
            <a:ext cx="6172200" cy="2273300"/>
          </a:xfrm>
          <a:prstGeom prst="hexagon">
            <a:avLst>
              <a:gd name="adj" fmla="val 67877"/>
              <a:gd name="vf" fmla="val 11547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09" name="Line 13"/>
          <p:cNvSpPr>
            <a:spLocks noChangeShapeType="1"/>
          </p:cNvSpPr>
          <p:nvPr/>
        </p:nvSpPr>
        <p:spPr bwMode="auto">
          <a:xfrm flipV="1">
            <a:off x="5638800" y="1752600"/>
            <a:ext cx="17526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10" name="Line 14"/>
          <p:cNvSpPr>
            <a:spLocks noChangeShapeType="1"/>
          </p:cNvSpPr>
          <p:nvPr/>
        </p:nvSpPr>
        <p:spPr bwMode="auto">
          <a:xfrm>
            <a:off x="152400" y="3124200"/>
            <a:ext cx="0" cy="3352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11" name="Line 15"/>
          <p:cNvSpPr>
            <a:spLocks noChangeShapeType="1"/>
          </p:cNvSpPr>
          <p:nvPr/>
        </p:nvSpPr>
        <p:spPr bwMode="auto">
          <a:xfrm>
            <a:off x="1371600" y="3124200"/>
            <a:ext cx="0" cy="17526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85712" name="Picture 16" descr="e_s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84688"/>
            <a:ext cx="1233488" cy="237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5713" name="Text Box 17"/>
          <p:cNvSpPr txBox="1">
            <a:spLocks noChangeArrowheads="1"/>
          </p:cNvSpPr>
          <p:nvPr/>
        </p:nvSpPr>
        <p:spPr bwMode="auto">
          <a:xfrm>
            <a:off x="1371600" y="4702175"/>
            <a:ext cx="1030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1500 m</a:t>
            </a:r>
          </a:p>
        </p:txBody>
      </p:sp>
      <p:sp>
        <p:nvSpPr>
          <p:cNvPr id="285714" name="Text Box 18"/>
          <p:cNvSpPr txBox="1">
            <a:spLocks noChangeArrowheads="1"/>
          </p:cNvSpPr>
          <p:nvPr/>
        </p:nvSpPr>
        <p:spPr bwMode="auto">
          <a:xfrm>
            <a:off x="1452563" y="6251575"/>
            <a:ext cx="958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2000 m</a:t>
            </a:r>
          </a:p>
        </p:txBody>
      </p:sp>
      <p:sp>
        <p:nvSpPr>
          <p:cNvPr id="285715" name="Oval 19"/>
          <p:cNvSpPr>
            <a:spLocks noChangeArrowheads="1"/>
          </p:cNvSpPr>
          <p:nvPr/>
        </p:nvSpPr>
        <p:spPr bwMode="auto">
          <a:xfrm>
            <a:off x="152400" y="46482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16" name="Oval 20"/>
          <p:cNvSpPr>
            <a:spLocks noChangeArrowheads="1"/>
          </p:cNvSpPr>
          <p:nvPr/>
        </p:nvSpPr>
        <p:spPr bwMode="auto">
          <a:xfrm>
            <a:off x="152400" y="62484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17" name="Line 21"/>
          <p:cNvSpPr>
            <a:spLocks noChangeShapeType="1"/>
          </p:cNvSpPr>
          <p:nvPr/>
        </p:nvSpPr>
        <p:spPr bwMode="auto">
          <a:xfrm>
            <a:off x="152400" y="4876800"/>
            <a:ext cx="0" cy="1524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18" name="Line 22"/>
          <p:cNvSpPr>
            <a:spLocks noChangeShapeType="1"/>
          </p:cNvSpPr>
          <p:nvPr/>
        </p:nvSpPr>
        <p:spPr bwMode="auto">
          <a:xfrm>
            <a:off x="1371600" y="4800600"/>
            <a:ext cx="0" cy="1676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5719" name="Text Box 23"/>
          <p:cNvSpPr txBox="1">
            <a:spLocks noChangeArrowheads="1"/>
          </p:cNvSpPr>
          <p:nvPr/>
        </p:nvSpPr>
        <p:spPr bwMode="auto">
          <a:xfrm>
            <a:off x="1169988" y="6564313"/>
            <a:ext cx="1189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[not to scale]</a:t>
            </a:r>
          </a:p>
        </p:txBody>
      </p:sp>
      <p:sp>
        <p:nvSpPr>
          <p:cNvPr id="285720" name="Text Box 24"/>
          <p:cNvSpPr txBox="1">
            <a:spLocks noChangeArrowheads="1"/>
          </p:cNvSpPr>
          <p:nvPr/>
        </p:nvSpPr>
        <p:spPr bwMode="auto">
          <a:xfrm>
            <a:off x="0" y="2390775"/>
            <a:ext cx="17668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CC0000"/>
                </a:solidFill>
                <a:latin typeface="Arial" charset="0"/>
                <a:ea typeface="ＭＳ Ｐゴシック" charset="0"/>
                <a:cs typeface="ＭＳ Ｐゴシック" charset="0"/>
              </a:rPr>
              <a:t>AMANDA</a:t>
            </a:r>
          </a:p>
        </p:txBody>
      </p:sp>
      <p:sp>
        <p:nvSpPr>
          <p:cNvPr id="285721" name="Rectangle 25"/>
          <p:cNvSpPr>
            <a:spLocks noChangeArrowheads="1"/>
          </p:cNvSpPr>
          <p:nvPr/>
        </p:nvSpPr>
        <p:spPr bwMode="auto">
          <a:xfrm>
            <a:off x="228600" y="228600"/>
            <a:ext cx="120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29438736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6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-1588"/>
          <a:ext cx="9144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89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9144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16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50" y="98425"/>
            <a:ext cx="5233988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63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-409575"/>
            <a:ext cx="3751263" cy="1019175"/>
          </a:xfrm>
        </p:spPr>
        <p:txBody>
          <a:bodyPr rIns="35711"/>
          <a:lstStyle/>
          <a:p>
            <a:pPr eaLnBrk="1" hangingPunct="1"/>
            <a:r>
              <a:rPr lang="en-US" sz="3000">
                <a:solidFill>
                  <a:schemeClr val="bg1"/>
                </a:solidFill>
                <a:latin typeface="Gill Sans Light" charset="0"/>
                <a:ea typeface="ＭＳ Ｐゴシック" charset="0"/>
              </a:rPr>
              <a:t>IceCube / Deep Core</a:t>
            </a:r>
          </a:p>
        </p:txBody>
      </p:sp>
      <p:pic>
        <p:nvPicPr>
          <p:cNvPr id="604164" name="Picture 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6" r="18958"/>
          <a:stretch>
            <a:fillRect/>
          </a:stretch>
        </p:blipFill>
        <p:spPr bwMode="auto">
          <a:xfrm>
            <a:off x="1131888" y="4229100"/>
            <a:ext cx="18129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65" name="Line 6"/>
          <p:cNvSpPr>
            <a:spLocks noChangeShapeType="1"/>
          </p:cNvSpPr>
          <p:nvPr/>
        </p:nvSpPr>
        <p:spPr bwMode="auto">
          <a:xfrm rot="10800000">
            <a:off x="2185988" y="4530725"/>
            <a:ext cx="3144837" cy="641350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66" name="Line 7"/>
          <p:cNvSpPr>
            <a:spLocks noChangeShapeType="1"/>
          </p:cNvSpPr>
          <p:nvPr/>
        </p:nvSpPr>
        <p:spPr bwMode="auto">
          <a:xfrm flipH="1">
            <a:off x="2185988" y="5183188"/>
            <a:ext cx="3160712" cy="1190625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67" name="Rectangle 8"/>
          <p:cNvSpPr>
            <a:spLocks/>
          </p:cNvSpPr>
          <p:nvPr/>
        </p:nvSpPr>
        <p:spPr bwMode="auto">
          <a:xfrm>
            <a:off x="160338" y="6477000"/>
            <a:ext cx="3767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ctr" defTabSz="642938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latin typeface="Helvetica Neue" charset="0"/>
                <a:ea typeface="ＭＳ Ｐゴシック" charset="0"/>
                <a:cs typeface="ＭＳ Ｐゴシック" charset="0"/>
                <a:sym typeface="Helvetica Neue" charset="0"/>
              </a:rPr>
              <a:t>Digital Optical Module (DOM)</a:t>
            </a:r>
          </a:p>
        </p:txBody>
      </p:sp>
      <p:sp>
        <p:nvSpPr>
          <p:cNvPr id="604168" name="Rectangle 9"/>
          <p:cNvSpPr>
            <a:spLocks/>
          </p:cNvSpPr>
          <p:nvPr/>
        </p:nvSpPr>
        <p:spPr bwMode="auto">
          <a:xfrm>
            <a:off x="76200" y="5010150"/>
            <a:ext cx="38100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5160 optical sensors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between 1.5 ~ 2.5 km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10 </a:t>
            </a:r>
            <a:r>
              <a:rPr lang="en-US" sz="2400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GeV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to infinity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&lt; 0.5 degree on-line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&lt; 0.3 degree off line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for </a:t>
            </a:r>
            <a:r>
              <a:rPr lang="en-US" sz="2400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muons</a:t>
            </a: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(10~15 degrees for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  showers)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&lt; 15% 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energy resolution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endParaRPr lang="en-US" sz="2400" baseline="300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algn="ctr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algn="ctr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</p:txBody>
      </p:sp>
      <p:sp>
        <p:nvSpPr>
          <p:cNvPr id="604169" name="Freeform 10"/>
          <p:cNvSpPr>
            <a:spLocks/>
          </p:cNvSpPr>
          <p:nvPr/>
        </p:nvSpPr>
        <p:spPr bwMode="auto">
          <a:xfrm>
            <a:off x="5680075" y="588963"/>
            <a:ext cx="936625" cy="5540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4811" y="3484"/>
                </a:moveTo>
                <a:lnTo>
                  <a:pt x="10491" y="0"/>
                </a:lnTo>
                <a:lnTo>
                  <a:pt x="6994" y="0"/>
                </a:lnTo>
                <a:lnTo>
                  <a:pt x="7074" y="1653"/>
                </a:lnTo>
                <a:lnTo>
                  <a:pt x="9051" y="4877"/>
                </a:lnTo>
                <a:lnTo>
                  <a:pt x="0" y="12194"/>
                </a:lnTo>
                <a:lnTo>
                  <a:pt x="6377" y="21600"/>
                </a:lnTo>
                <a:lnTo>
                  <a:pt x="14606" y="21600"/>
                </a:lnTo>
                <a:lnTo>
                  <a:pt x="16869" y="17768"/>
                </a:lnTo>
                <a:lnTo>
                  <a:pt x="14811" y="14632"/>
                </a:lnTo>
                <a:lnTo>
                  <a:pt x="21600" y="6619"/>
                </a:lnTo>
                <a:lnTo>
                  <a:pt x="20983" y="3135"/>
                </a:lnTo>
                <a:lnTo>
                  <a:pt x="14811" y="3484"/>
                </a:lnTo>
                <a:close/>
                <a:moveTo>
                  <a:pt x="14811" y="3484"/>
                </a:moveTo>
              </a:path>
            </a:pathLst>
          </a:custGeom>
          <a:solidFill>
            <a:srgbClr val="FF6666">
              <a:alpha val="34901"/>
            </a:srgbClr>
          </a:solidFill>
          <a:ln w="12700">
            <a:solidFill>
              <a:srgbClr val="FF6666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70" name="Freeform 11"/>
          <p:cNvSpPr>
            <a:spLocks/>
          </p:cNvSpPr>
          <p:nvPr/>
        </p:nvSpPr>
        <p:spPr bwMode="auto">
          <a:xfrm>
            <a:off x="5465763" y="482600"/>
            <a:ext cx="588962" cy="4111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8968" y="5653"/>
                </a:moveTo>
                <a:lnTo>
                  <a:pt x="13745" y="0"/>
                </a:lnTo>
                <a:lnTo>
                  <a:pt x="982" y="6574"/>
                </a:lnTo>
                <a:lnTo>
                  <a:pt x="0" y="8452"/>
                </a:lnTo>
                <a:lnTo>
                  <a:pt x="7855" y="21600"/>
                </a:lnTo>
                <a:lnTo>
                  <a:pt x="21600" y="12209"/>
                </a:lnTo>
                <a:lnTo>
                  <a:pt x="18968" y="5653"/>
                </a:lnTo>
                <a:close/>
                <a:moveTo>
                  <a:pt x="18968" y="5653"/>
                </a:moveTo>
              </a:path>
            </a:pathLst>
          </a:custGeom>
          <a:solidFill>
            <a:srgbClr val="FF6666">
              <a:alpha val="14902"/>
            </a:srgbClr>
          </a:solidFill>
          <a:ln w="12700">
            <a:solidFill>
              <a:srgbClr val="FF6666"/>
            </a:solidFill>
            <a:prstDash val="sysDot"/>
            <a:miter lim="800000"/>
            <a:headEnd/>
            <a:tailEnd/>
          </a:ln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71" name="Oval 12"/>
          <p:cNvSpPr>
            <a:spLocks/>
          </p:cNvSpPr>
          <p:nvPr/>
        </p:nvSpPr>
        <p:spPr bwMode="auto">
          <a:xfrm>
            <a:off x="6446838" y="3911600"/>
            <a:ext cx="696912" cy="231775"/>
          </a:xfrm>
          <a:prstGeom prst="ellipse">
            <a:avLst/>
          </a:prstGeom>
          <a:solidFill>
            <a:srgbClr val="A8B592">
              <a:alpha val="39999"/>
            </a:srgbClr>
          </a:solidFill>
          <a:ln w="12700">
            <a:solidFill>
              <a:srgbClr val="008040">
                <a:alpha val="50195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72" name="TextBox 13"/>
          <p:cNvSpPr txBox="1">
            <a:spLocks noChangeArrowheads="1"/>
          </p:cNvSpPr>
          <p:nvPr/>
        </p:nvSpPr>
        <p:spPr bwMode="auto">
          <a:xfrm>
            <a:off x="6172200" y="1154113"/>
            <a:ext cx="295433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completed December 2010</a:t>
            </a:r>
          </a:p>
        </p:txBody>
      </p:sp>
    </p:spTree>
    <p:extLst>
      <p:ext uri="{BB962C8B-B14F-4D97-AF65-F5344CB8AC3E}">
        <p14:creationId xmlns:p14="http://schemas.microsoft.com/office/powerpoint/2010/main" val="12743792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</a:rPr>
              <a:t>IceCube Site</a:t>
            </a:r>
          </a:p>
        </p:txBody>
      </p:sp>
      <p:pic>
        <p:nvPicPr>
          <p:cNvPr id="622594" name="Picture 3" descr="_K7A03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2595" name="Rectangle 4"/>
          <p:cNvSpPr>
            <a:spLocks noChangeArrowheads="1"/>
          </p:cNvSpPr>
          <p:nvPr/>
        </p:nvSpPr>
        <p:spPr bwMode="auto">
          <a:xfrm>
            <a:off x="4191000" y="4919663"/>
            <a:ext cx="6477000" cy="1938337"/>
          </a:xfrm>
          <a:prstGeom prst="rect">
            <a:avLst/>
          </a:prstGeom>
          <a:solidFill>
            <a:srgbClr val="00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     </a:t>
            </a: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nozzle delivers </a:t>
            </a: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</a:t>
            </a:r>
            <a:endParaRPr lang="en-US" sz="24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200 gallons per minute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7 Mpa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90 degree C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 4.8</a:t>
            </a: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megawatt heating plant</a:t>
            </a:r>
          </a:p>
        </p:txBody>
      </p:sp>
    </p:spTree>
    <p:extLst>
      <p:ext uri="{BB962C8B-B14F-4D97-AF65-F5344CB8AC3E}">
        <p14:creationId xmlns:p14="http://schemas.microsoft.com/office/powerpoint/2010/main" val="389744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41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42" name="ZoneTexte 9"/>
          <p:cNvSpPr txBox="1">
            <a:spLocks noChangeArrowheads="1"/>
          </p:cNvSpPr>
          <p:nvPr/>
        </p:nvSpPr>
        <p:spPr bwMode="auto">
          <a:xfrm>
            <a:off x="6465888" y="1644650"/>
            <a:ext cx="26463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2800" smtClean="0">
                <a:solidFill>
                  <a:srgbClr val="FFFFFF"/>
                </a:solidFill>
              </a:rPr>
              <a:t>2</a:t>
            </a:r>
            <a:r>
              <a:rPr lang="fr-FR" sz="2800" b="1" smtClean="0">
                <a:solidFill>
                  <a:srgbClr val="FFFFFF"/>
                </a:solidFill>
              </a:rPr>
              <a:t> </a:t>
            </a:r>
            <a:r>
              <a:rPr lang="fr-FR" sz="2800" smtClean="0">
                <a:solidFill>
                  <a:srgbClr val="FFFFFF"/>
                </a:solidFill>
              </a:rPr>
              <a:t>days per hole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2800" smtClean="0">
                <a:solidFill>
                  <a:srgbClr val="FFFFFF"/>
                </a:solidFill>
              </a:rPr>
              <a:t>3.5 cm/second</a:t>
            </a:r>
          </a:p>
        </p:txBody>
      </p:sp>
      <p:sp>
        <p:nvSpPr>
          <p:cNvPr id="624643" name="Titre 1"/>
          <p:cNvSpPr txBox="1">
            <a:spLocks/>
          </p:cNvSpPr>
          <p:nvPr/>
        </p:nvSpPr>
        <p:spPr bwMode="auto">
          <a:xfrm>
            <a:off x="76200" y="76200"/>
            <a:ext cx="9144000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4400" smtClean="0">
                <a:solidFill>
                  <a:srgbClr val="FFFFFF"/>
                </a:solidFill>
              </a:rPr>
              <a:t>drilling and deployment</a:t>
            </a:r>
          </a:p>
        </p:txBody>
      </p:sp>
      <p:pic>
        <p:nvPicPr>
          <p:cNvPr id="624644" name="Image 9" descr="IMG_08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3950"/>
            <a:ext cx="5529263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 descr="IMG_08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2711450"/>
            <a:ext cx="5529262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 descr="IMG_066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3663950" cy="488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47" name="ZoneTexte 11"/>
          <p:cNvSpPr txBox="1">
            <a:spLocks noChangeArrowheads="1"/>
          </p:cNvSpPr>
          <p:nvPr/>
        </p:nvSpPr>
        <p:spPr bwMode="auto">
          <a:xfrm>
            <a:off x="8867775" y="6551613"/>
            <a:ext cx="3651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1336A7-4B21-E64B-8DD9-F114A8B16A8F}" type="slidenum">
              <a:rPr lang="fr-FR" sz="1400" smtClean="0">
                <a:solidFill>
                  <a:srgbClr val="7F7F7F"/>
                </a:solidFill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fr-FR" sz="1400" smtClean="0">
              <a:solidFill>
                <a:srgbClr val="7F7F7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699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185" name="Picture 2" descr="ICL_NSF_2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5079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522746"/>
              </p:ext>
            </p:extLst>
          </p:nvPr>
        </p:nvGraphicFramePr>
        <p:xfrm>
          <a:off x="-20120" y="20994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3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120" y="20994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-3048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architecture of independent DOMs</a:t>
            </a:r>
          </a:p>
        </p:txBody>
      </p:sp>
      <p:grpSp>
        <p:nvGrpSpPr>
          <p:cNvPr id="292867" name="Group 3"/>
          <p:cNvGrpSpPr>
            <a:grpSpLocks/>
          </p:cNvGrpSpPr>
          <p:nvPr/>
        </p:nvGrpSpPr>
        <p:grpSpPr bwMode="auto">
          <a:xfrm>
            <a:off x="568325" y="1311275"/>
            <a:ext cx="8007350" cy="5253038"/>
            <a:chOff x="506" y="826"/>
            <a:chExt cx="5044" cy="3309"/>
          </a:xfrm>
        </p:grpSpPr>
        <p:pic>
          <p:nvPicPr>
            <p:cNvPr id="29286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" y="828"/>
              <a:ext cx="2032" cy="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286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6" y="826"/>
              <a:ext cx="2024" cy="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2870" name="Line 6"/>
            <p:cNvSpPr>
              <a:spLocks noChangeShapeType="1"/>
            </p:cNvSpPr>
            <p:nvPr/>
          </p:nvSpPr>
          <p:spPr bwMode="auto">
            <a:xfrm flipV="1">
              <a:off x="1344" y="2728"/>
              <a:ext cx="1224" cy="9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2871" name="Line 7"/>
            <p:cNvSpPr>
              <a:spLocks noChangeShapeType="1"/>
            </p:cNvSpPr>
            <p:nvPr/>
          </p:nvSpPr>
          <p:spPr bwMode="auto">
            <a:xfrm flipV="1">
              <a:off x="976" y="1360"/>
              <a:ext cx="832" cy="6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2872" name="Text Box 8"/>
            <p:cNvSpPr txBox="1">
              <a:spLocks noChangeArrowheads="1"/>
            </p:cNvSpPr>
            <p:nvPr/>
          </p:nvSpPr>
          <p:spPr bwMode="auto">
            <a:xfrm>
              <a:off x="514" y="3617"/>
              <a:ext cx="86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20" tIns="45711" rIns="91420" bIns="45711"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charset="0"/>
                  <a:ea typeface="ＭＳ Ｐゴシック" charset="0"/>
                  <a:cs typeface="ＭＳ Ｐゴシック" charset="0"/>
                </a:rPr>
                <a:t>main board</a:t>
              </a:r>
              <a:endParaRPr 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2873" name="Text Box 9"/>
            <p:cNvSpPr txBox="1">
              <a:spLocks noChangeArrowheads="1"/>
            </p:cNvSpPr>
            <p:nvPr/>
          </p:nvSpPr>
          <p:spPr bwMode="auto">
            <a:xfrm>
              <a:off x="506" y="1559"/>
              <a:ext cx="864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20" tIns="45711" rIns="91420" bIns="45711"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charset="0"/>
                  <a:ea typeface="ＭＳ Ｐゴシック" charset="0"/>
                  <a:cs typeface="ＭＳ Ｐゴシック" charset="0"/>
                </a:rPr>
                <a:t>LED flasher board</a:t>
              </a:r>
              <a:endParaRPr 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92874" name="Text Box 10"/>
          <p:cNvSpPr txBox="1">
            <a:spLocks noChangeArrowheads="1"/>
          </p:cNvSpPr>
          <p:nvPr/>
        </p:nvSpPr>
        <p:spPr bwMode="auto">
          <a:xfrm>
            <a:off x="7399338" y="5532438"/>
            <a:ext cx="1592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HV board</a:t>
            </a:r>
          </a:p>
        </p:txBody>
      </p:sp>
      <p:sp>
        <p:nvSpPr>
          <p:cNvPr id="292875" name="Line 11"/>
          <p:cNvSpPr>
            <a:spLocks noChangeShapeType="1"/>
          </p:cNvSpPr>
          <p:nvPr/>
        </p:nvSpPr>
        <p:spPr bwMode="auto">
          <a:xfrm flipH="1" flipV="1">
            <a:off x="7010400" y="2895600"/>
            <a:ext cx="838200" cy="2590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3689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7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457200" y="228600"/>
            <a:ext cx="82296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Impact" charset="0"/>
                <a:ea typeface="ＭＳ Ｐゴシック" charset="0"/>
                <a:cs typeface="Arial" charset="0"/>
              </a:rPr>
              <a:t> </a:t>
            </a:r>
            <a:r>
              <a:rPr lang="en-US" sz="400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Digital Optical Module (DOM)</a:t>
            </a:r>
            <a:endParaRPr lang="en-US" sz="440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96294" name="Rectangle 6"/>
          <p:cNvSpPr>
            <a:spLocks noChangeArrowheads="1"/>
          </p:cNvSpPr>
          <p:nvPr/>
        </p:nvSpPr>
        <p:spPr bwMode="auto">
          <a:xfrm>
            <a:off x="609600" y="1066800"/>
            <a:ext cx="7924800" cy="52578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50800" dir="2700000" algn="ctr" rotWithShape="0">
              <a:schemeClr val="bg2">
                <a:alpha val="84999"/>
              </a:schemeClr>
            </a:outerShdw>
          </a:effectLst>
        </p:spPr>
        <p:txBody>
          <a:bodyPr/>
          <a:lstStyle/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… each DOM independently collects light signals like this…</a:t>
            </a: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CED0C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…time stamps them with 2 nanoseconds precision and sends them to a computer that sorts them into muon and neutrino events…</a:t>
            </a:r>
          </a:p>
        </p:txBody>
      </p:sp>
      <p:grpSp>
        <p:nvGrpSpPr>
          <p:cNvPr id="13317" name="Group 7"/>
          <p:cNvGrpSpPr>
            <a:grpSpLocks/>
          </p:cNvGrpSpPr>
          <p:nvPr/>
        </p:nvGrpSpPr>
        <p:grpSpPr bwMode="auto">
          <a:xfrm>
            <a:off x="1524000" y="1962150"/>
            <a:ext cx="6027738" cy="2686050"/>
            <a:chOff x="1499" y="1144"/>
            <a:chExt cx="3797" cy="1692"/>
          </a:xfrm>
        </p:grpSpPr>
        <p:pic>
          <p:nvPicPr>
            <p:cNvPr id="39629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9" y="1144"/>
              <a:ext cx="3797" cy="169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19" name="Text Box 9"/>
            <p:cNvSpPr txBox="1">
              <a:spLocks noChangeArrowheads="1"/>
            </p:cNvSpPr>
            <p:nvPr/>
          </p:nvSpPr>
          <p:spPr bwMode="auto">
            <a:xfrm>
              <a:off x="3572" y="1939"/>
              <a:ext cx="12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StarSymbol" charset="0"/>
                <a:buNone/>
              </a:pPr>
              <a:r>
                <a:rPr lang="en-GB" sz="1600">
                  <a:solidFill>
                    <a:srgbClr val="0000CC"/>
                  </a:solidFill>
                  <a:latin typeface="Verdana" charset="0"/>
                  <a:cs typeface="Arial" charset="0"/>
                </a:rPr>
                <a:t>Digitized Waveform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6587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0928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Times New Roman" charset="0"/>
            </a:endParaRPr>
          </a:p>
        </p:txBody>
      </p:sp>
      <p:pic>
        <p:nvPicPr>
          <p:cNvPr id="2" name="10ms_event_movie.avi" descr="/Users/halzen/Desktop/active talks/10ms_event_movie.avi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9084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0305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9144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0306" name="Text Box 3"/>
          <p:cNvSpPr txBox="1">
            <a:spLocks noChangeArrowheads="1"/>
          </p:cNvSpPr>
          <p:nvPr/>
        </p:nvSpPr>
        <p:spPr bwMode="auto">
          <a:xfrm>
            <a:off x="1295400" y="533400"/>
            <a:ext cx="6648450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… you looked at 10msec of data !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muons detected per year: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FF"/>
                </a:solidFill>
              </a:rPr>
              <a:t> atmospheric*    </a:t>
            </a:r>
            <a:r>
              <a:rPr lang="en-US" sz="3200">
                <a:solidFill>
                  <a:srgbClr val="FFFFFF"/>
                </a:solidFill>
                <a:latin typeface="Symbol" charset="0"/>
              </a:rPr>
              <a:t>m 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             ~ 10</a:t>
            </a: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11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 baseline="30000">
              <a:solidFill>
                <a:srgbClr val="FFFFFF"/>
              </a:solidFill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atmospheric**  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n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m          ~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10</a:t>
            </a: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5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 baseline="30000">
              <a:solidFill>
                <a:srgbClr val="FFFFFF"/>
              </a:solidFill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FF"/>
                </a:solidFill>
                <a:sym typeface="Wingdings" charset="0"/>
              </a:rPr>
              <a:t> cosmic             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n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m         ~  10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sym typeface="Wingdings" charset="0"/>
              </a:rPr>
              <a:t>* 2700 per second</a:t>
            </a:r>
            <a:r>
              <a:rPr lang="en-US" sz="1800">
                <a:solidFill>
                  <a:srgbClr val="000000"/>
                </a:solidFill>
                <a:sym typeface="Wingdings" charset="0"/>
              </a:rPr>
              <a:t>	              </a:t>
            </a:r>
            <a:r>
              <a:rPr lang="en-US">
                <a:solidFill>
                  <a:srgbClr val="FFFFFF"/>
                </a:solidFill>
                <a:sym typeface="Wingdings" charset="0"/>
              </a:rPr>
              <a:t>** 1 every 6 minutes</a:t>
            </a:r>
            <a:r>
              <a:rPr lang="en-US" sz="1800">
                <a:solidFill>
                  <a:srgbClr val="000000"/>
                </a:solidFill>
                <a:latin typeface="Symbol" charset="0"/>
                <a:sym typeface="Wingdings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439440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2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5203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600" y="238780"/>
            <a:ext cx="1900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osmic ray</a:t>
            </a:r>
            <a:endParaRPr lang="en-US" sz="28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643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0305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5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9144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0306" name="Text Box 3"/>
          <p:cNvSpPr txBox="1">
            <a:spLocks noChangeArrowheads="1"/>
          </p:cNvSpPr>
          <p:nvPr/>
        </p:nvSpPr>
        <p:spPr bwMode="auto">
          <a:xfrm>
            <a:off x="1295400" y="533400"/>
            <a:ext cx="6648450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… you looked at 10msec of data !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muons detected per year: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FF"/>
                </a:solidFill>
              </a:rPr>
              <a:t> atmospheric*    </a:t>
            </a:r>
            <a:r>
              <a:rPr lang="en-US" sz="3200">
                <a:solidFill>
                  <a:srgbClr val="FFFFFF"/>
                </a:solidFill>
                <a:latin typeface="Symbol" charset="0"/>
              </a:rPr>
              <a:t>m 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             ~ 10</a:t>
            </a: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11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 baseline="30000">
              <a:solidFill>
                <a:srgbClr val="FFFFFF"/>
              </a:solidFill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atmospheric**  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n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m          ~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10</a:t>
            </a: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5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 baseline="30000">
              <a:solidFill>
                <a:srgbClr val="FFFFFF"/>
              </a:solidFill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FF"/>
                </a:solidFill>
                <a:sym typeface="Wingdings" charset="0"/>
              </a:rPr>
              <a:t> cosmic             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n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m         ~  10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sym typeface="Wingdings" charset="0"/>
              </a:rPr>
              <a:t>* 2700 per second</a:t>
            </a:r>
            <a:r>
              <a:rPr lang="en-US" sz="1800">
                <a:solidFill>
                  <a:srgbClr val="000000"/>
                </a:solidFill>
                <a:sym typeface="Wingdings" charset="0"/>
              </a:rPr>
              <a:t>	              </a:t>
            </a:r>
            <a:r>
              <a:rPr lang="en-US">
                <a:solidFill>
                  <a:srgbClr val="FFFFFF"/>
                </a:solidFill>
                <a:sym typeface="Wingdings" charset="0"/>
              </a:rPr>
              <a:t>** 1 every 6 minutes</a:t>
            </a:r>
            <a:r>
              <a:rPr lang="en-US" sz="1800">
                <a:solidFill>
                  <a:srgbClr val="000000"/>
                </a:solidFill>
                <a:latin typeface="Symbol" charset="0"/>
                <a:sym typeface="Wingdings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04260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455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02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700713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cs typeface="Arial" pitchFamily="34" charset="0"/>
              </a:rPr>
              <a:t>neutrino astronomy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FFFF">
                    <a:lumMod val="50000"/>
                  </a:srgbClr>
                </a:solidFill>
                <a:cs typeface="Arial" pitchFamily="34" charset="0"/>
              </a:rPr>
              <a:t>conclusions</a:t>
            </a: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14404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2257903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354" name="Picture 3" descr="PastedGraphic-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58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7565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5425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7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150" name="AutoShape 6"/>
          <p:cNvSpPr>
            <a:spLocks noChangeArrowheads="1"/>
          </p:cNvSpPr>
          <p:nvPr/>
        </p:nvSpPr>
        <p:spPr bwMode="auto">
          <a:xfrm>
            <a:off x="533400" y="41148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A5002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60325" y="304800"/>
            <a:ext cx="21685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>
                <a:solidFill>
                  <a:srgbClr val="FFFFFF"/>
                </a:solidFill>
              </a:rPr>
              <a:t> cosmic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neutrinos: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energy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     &gt; 100 TeV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>
                <a:solidFill>
                  <a:srgbClr val="FFFFFF"/>
                </a:solidFill>
              </a:rPr>
              <a:t> atmospheric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background: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1~2 events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per year</a:t>
            </a:r>
          </a:p>
        </p:txBody>
      </p:sp>
      <p:sp>
        <p:nvSpPr>
          <p:cNvPr id="615428" name="TextBox 7"/>
          <p:cNvSpPr txBox="1">
            <a:spLocks noChangeArrowheads="1"/>
          </p:cNvSpPr>
          <p:nvPr/>
        </p:nvSpPr>
        <p:spPr bwMode="auto">
          <a:xfrm>
            <a:off x="3200400" y="6248400"/>
            <a:ext cx="5089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atmospheric</a:t>
            </a:r>
            <a:r>
              <a:rPr lang="en-US" sz="1800">
                <a:solidFill>
                  <a:srgbClr val="FFFFFF"/>
                </a:solidFill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neutrino spectrum</a:t>
            </a: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615429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8600"/>
            <a:ext cx="6324600" cy="593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49" name="AutoShape 5"/>
          <p:cNvSpPr>
            <a:spLocks noChangeArrowheads="1"/>
          </p:cNvSpPr>
          <p:nvPr/>
        </p:nvSpPr>
        <p:spPr bwMode="auto">
          <a:xfrm>
            <a:off x="7772400" y="4162425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A50021"/>
              </a:solidFill>
              <a:latin typeface="Arial" pitchFamily="34" charset="0"/>
              <a:ea typeface="ＭＳ Ｐゴシック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897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50" grpId="0" animBg="1"/>
      <p:bldP spid="262151" grpId="0"/>
      <p:bldP spid="26214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8588326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5400" y="4191000"/>
            <a:ext cx="7315200" cy="609600"/>
          </a:xfrm>
          <a:prstGeom prst="rect">
            <a:avLst/>
          </a:prstGeom>
          <a:solidFill>
            <a:schemeClr val="bg1">
              <a:lumMod val="65000"/>
              <a:alpha val="2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2667000"/>
            <a:ext cx="2545438" cy="12003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59 strings, 1 year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ensitivity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“limit”</a:t>
            </a: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724400" y="3352800"/>
            <a:ext cx="13716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410200" y="3657600"/>
            <a:ext cx="6858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 bwMode="auto">
          <a:xfrm>
            <a:off x="1295400" y="1295400"/>
            <a:ext cx="2590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Down Arrow 14"/>
          <p:cNvSpPr/>
          <p:nvPr/>
        </p:nvSpPr>
        <p:spPr bwMode="auto">
          <a:xfrm>
            <a:off x="2590800" y="1295400"/>
            <a:ext cx="914400" cy="3810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71688" y="304800"/>
            <a:ext cx="1518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efore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AMANDA</a:t>
            </a: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460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6449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1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50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interact with the microwave background</a:t>
            </a: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16451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2" name="Equation" r:id="rId6" imgW="1663700" imgH="228600" progId="Equation.3">
                  <p:embed/>
                </p:oleObj>
              </mc:Choice>
              <mc:Fallback>
                <p:oleObj name="Equation" r:id="rId6" imgW="1663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574800"/>
                        <a:ext cx="6070600" cy="833438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C0C0C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452" name="Object 4"/>
          <p:cNvGraphicFramePr>
            <a:graphicFrameLocks noChangeAspect="1"/>
          </p:cNvGraphicFramePr>
          <p:nvPr/>
        </p:nvGraphicFramePr>
        <p:xfrm>
          <a:off x="5130800" y="4800600"/>
          <a:ext cx="3795713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3" name="Equation" r:id="rId8" imgW="1206500" imgH="241300" progId="Equation.3">
                  <p:embed/>
                </p:oleObj>
              </mc:Choice>
              <mc:Fallback>
                <p:oleObj name="Equation" r:id="rId8" imgW="1206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4800600"/>
                        <a:ext cx="3795713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53" name="Text Box 6"/>
          <p:cNvSpPr txBox="1">
            <a:spLocks noChangeArrowheads="1"/>
          </p:cNvSpPr>
          <p:nvPr/>
        </p:nvSpPr>
        <p:spPr bwMode="auto">
          <a:xfrm>
            <a:off x="1295400" y="3200400"/>
            <a:ext cx="7924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disappear, neutrinos with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EeV (10</a:t>
            </a:r>
            <a:r>
              <a:rPr lang="en-US" sz="3200" baseline="30000">
                <a:solidFill>
                  <a:srgbClr val="FFFFFF"/>
                </a:solidFill>
              </a:rPr>
              <a:t>18</a:t>
            </a:r>
            <a:r>
              <a:rPr lang="en-US" sz="3200">
                <a:solidFill>
                  <a:srgbClr val="FFFFFF"/>
                </a:solidFill>
              </a:rPr>
              <a:t> eV) energy appear</a:t>
            </a:r>
          </a:p>
        </p:txBody>
      </p:sp>
      <p:graphicFrame>
        <p:nvGraphicFramePr>
          <p:cNvPr id="616454" name="Object 5"/>
          <p:cNvGraphicFramePr>
            <a:graphicFrameLocks noChangeAspect="1"/>
          </p:cNvGraphicFramePr>
          <p:nvPr/>
        </p:nvGraphicFramePr>
        <p:xfrm>
          <a:off x="4203700" y="3340100"/>
          <a:ext cx="736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4" name="Equation" r:id="rId10" imgW="736280" imgH="177723" progId="Equation.3">
                  <p:embed/>
                </p:oleObj>
              </mc:Choice>
              <mc:Fallback>
                <p:oleObj name="Equation" r:id="rId10" imgW="736280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700" y="3340100"/>
                        <a:ext cx="7366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455" name="Object 6"/>
          <p:cNvGraphicFramePr>
            <a:graphicFrameLocks noChangeAspect="1"/>
          </p:cNvGraphicFramePr>
          <p:nvPr/>
        </p:nvGraphicFramePr>
        <p:xfrm>
          <a:off x="1828800" y="4572000"/>
          <a:ext cx="6858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name="Equation" r:id="rId12" imgW="2032000" imgH="203200" progId="Equation.3">
                  <p:embed/>
                </p:oleObj>
              </mc:Choice>
              <mc:Fallback>
                <p:oleObj name="Equation" r:id="rId12" imgW="2032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6858000" cy="68580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56" name="Text Box 9"/>
          <p:cNvSpPr txBox="1">
            <a:spLocks noChangeArrowheads="1"/>
          </p:cNvSpPr>
          <p:nvPr/>
        </p:nvSpPr>
        <p:spPr bwMode="auto">
          <a:xfrm>
            <a:off x="1600200" y="5562600"/>
            <a:ext cx="8153400" cy="1138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EAEAEA"/>
                </a:solidFill>
              </a:rPr>
              <a:t> </a:t>
            </a:r>
            <a:r>
              <a:rPr lang="en-US" sz="3200">
                <a:solidFill>
                  <a:srgbClr val="EAEAEA"/>
                </a:solidFill>
              </a:rPr>
              <a:t> 1 event per cubic kilometer per year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EAEAEA"/>
                </a:solidFill>
              </a:rPr>
              <a:t>        ...but it points at its source</a:t>
            </a:r>
          </a:p>
        </p:txBody>
      </p:sp>
    </p:spTree>
    <p:extLst>
      <p:ext uri="{BB962C8B-B14F-4D97-AF65-F5344CB8AC3E}">
        <p14:creationId xmlns:p14="http://schemas.microsoft.com/office/powerpoint/2010/main" val="9962730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8497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5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498" name="TextBox 2"/>
          <p:cNvSpPr txBox="1">
            <a:spLocks noChangeArrowheads="1"/>
          </p:cNvSpPr>
          <p:nvPr/>
        </p:nvSpPr>
        <p:spPr bwMode="auto">
          <a:xfrm>
            <a:off x="417513" y="228600"/>
            <a:ext cx="8193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GZK neutrinos: &gt; 41,000 photons near the horizon</a:t>
            </a:r>
          </a:p>
        </p:txBody>
      </p:sp>
      <p:pic>
        <p:nvPicPr>
          <p:cNvPr id="61849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24175"/>
            <a:ext cx="85344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50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066800"/>
            <a:ext cx="20097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501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1066800"/>
            <a:ext cx="17335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3810000" y="1752600"/>
            <a:ext cx="1511300" cy="560388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bg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18503" name="TextBox 10"/>
          <p:cNvSpPr txBox="1">
            <a:spLocks noChangeArrowheads="1"/>
          </p:cNvSpPr>
          <p:nvPr/>
        </p:nvSpPr>
        <p:spPr bwMode="auto">
          <a:xfrm>
            <a:off x="3822700" y="981075"/>
            <a:ext cx="13128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</a:rPr>
              <a:t>number of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</a:rPr>
              <a:t>channels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</a:rPr>
              <a:t>&gt; 300</a:t>
            </a:r>
          </a:p>
        </p:txBody>
      </p:sp>
      <p:sp>
        <p:nvSpPr>
          <p:cNvPr id="618504" name="Rectangle 12"/>
          <p:cNvSpPr>
            <a:spLocks noChangeArrowheads="1"/>
          </p:cNvSpPr>
          <p:nvPr/>
        </p:nvSpPr>
        <p:spPr bwMode="auto">
          <a:xfrm>
            <a:off x="838200" y="6105525"/>
            <a:ext cx="723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unblinding: 2 events in the signal region</a:t>
            </a:r>
          </a:p>
        </p:txBody>
      </p:sp>
    </p:spTree>
    <p:extLst>
      <p:ext uri="{BB962C8B-B14F-4D97-AF65-F5344CB8AC3E}">
        <p14:creationId xmlns:p14="http://schemas.microsoft.com/office/powerpoint/2010/main" val="37682025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3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0500"/>
            <a:ext cx="9144000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23301" name="Text Box 5"/>
          <p:cNvSpPr txBox="1">
            <a:spLocks noChangeArrowheads="1"/>
          </p:cNvSpPr>
          <p:nvPr/>
        </p:nvSpPr>
        <p:spPr bwMode="auto">
          <a:xfrm>
            <a:off x="76200" y="69850"/>
            <a:ext cx="3659188" cy="7016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neutrino flavors</a:t>
            </a:r>
          </a:p>
        </p:txBody>
      </p:sp>
      <p:sp>
        <p:nvSpPr>
          <p:cNvPr id="823302" name="Text Box 6"/>
          <p:cNvSpPr txBox="1">
            <a:spLocks noChangeArrowheads="1"/>
          </p:cNvSpPr>
          <p:nvPr/>
        </p:nvSpPr>
        <p:spPr bwMode="auto">
          <a:xfrm>
            <a:off x="60325" y="2743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3303" name="Text Box 7"/>
          <p:cNvSpPr txBox="1">
            <a:spLocks noChangeArrowheads="1"/>
          </p:cNvSpPr>
          <p:nvPr/>
        </p:nvSpPr>
        <p:spPr bwMode="auto">
          <a:xfrm>
            <a:off x="4114800" y="4648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3304" name="Text Box 8"/>
          <p:cNvSpPr txBox="1">
            <a:spLocks noChangeArrowheads="1"/>
          </p:cNvSpPr>
          <p:nvPr/>
        </p:nvSpPr>
        <p:spPr bwMode="auto">
          <a:xfrm>
            <a:off x="609600" y="4648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3305" name="Text Box 9"/>
          <p:cNvSpPr txBox="1">
            <a:spLocks noChangeArrowheads="1"/>
          </p:cNvSpPr>
          <p:nvPr/>
        </p:nvSpPr>
        <p:spPr bwMode="auto">
          <a:xfrm>
            <a:off x="4267200" y="2743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117803"/>
              </p:ext>
            </p:extLst>
          </p:nvPr>
        </p:nvGraphicFramePr>
        <p:xfrm>
          <a:off x="4648200" y="914400"/>
          <a:ext cx="408981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" name="Equation" r:id="rId4" imgW="1892300" imgH="393700" progId="Equation.3">
                  <p:embed/>
                </p:oleObj>
              </mc:Choice>
              <mc:Fallback>
                <p:oleObj name="Equation" r:id="rId4" imgW="1892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48200" y="914400"/>
                        <a:ext cx="4089810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39260" y="5410200"/>
            <a:ext cx="4874176" cy="5232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muon</a:t>
            </a:r>
            <a:r>
              <a:rPr lang="en-US" sz="28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track is relatively rare</a:t>
            </a:r>
            <a:endParaRPr lang="en-US" sz="2800" dirty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6085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AC5FF">
            <a:alpha val="2313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5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96850"/>
            <a:ext cx="8961437" cy="640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1571" name="TextBox 2"/>
          <p:cNvSpPr txBox="1">
            <a:spLocks noChangeArrowheads="1"/>
          </p:cNvSpPr>
          <p:nvPr/>
        </p:nvSpPr>
        <p:spPr bwMode="auto">
          <a:xfrm>
            <a:off x="114300" y="212725"/>
            <a:ext cx="32766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</a:rPr>
              <a:t>tracks and showers</a:t>
            </a:r>
          </a:p>
        </p:txBody>
      </p:sp>
      <p:pic>
        <p:nvPicPr>
          <p:cNvPr id="621572" name="Picture 3" descr="figure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22313"/>
            <a:ext cx="3303588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1573" name="Picture 2" descr="figure3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708025"/>
            <a:ext cx="332263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igure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1065213"/>
            <a:ext cx="73152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4734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10-28 at 8.35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600"/>
            <a:ext cx="9144000" cy="5873927"/>
          </a:xfrm>
          <a:prstGeom prst="rect">
            <a:avLst/>
          </a:prstGeom>
        </p:spPr>
      </p:pic>
      <p:pic>
        <p:nvPicPr>
          <p:cNvPr id="4" name="Picture 3" descr="Aya_event.png"/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362200"/>
            <a:ext cx="3219116" cy="227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628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713" name="Picture 4" descr="bert_pulses_panopticon_clea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2400"/>
            <a:ext cx="9132887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0870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7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45661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8738" name="TextBox 2"/>
          <p:cNvSpPr txBox="1">
            <a:spLocks noChangeArrowheads="1"/>
          </p:cNvSpPr>
          <p:nvPr/>
        </p:nvSpPr>
        <p:spPr bwMode="auto">
          <a:xfrm>
            <a:off x="685800" y="361950"/>
            <a:ext cx="4930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digital optical module 44 on string 20 only</a:t>
            </a:r>
          </a:p>
        </p:txBody>
      </p:sp>
    </p:spTree>
    <p:extLst>
      <p:ext uri="{BB962C8B-B14F-4D97-AF65-F5344CB8AC3E}">
        <p14:creationId xmlns:p14="http://schemas.microsoft.com/office/powerpoint/2010/main" val="980554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3793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3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3794" name="TextBox 4"/>
          <p:cNvSpPr txBox="1">
            <a:spLocks noChangeArrowheads="1"/>
          </p:cNvSpPr>
          <p:nvPr/>
        </p:nvSpPr>
        <p:spPr bwMode="auto">
          <a:xfrm>
            <a:off x="6478454" y="692290"/>
            <a:ext cx="2621230" cy="60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 energy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1,041 </a:t>
            </a:r>
            <a:r>
              <a:rPr lang="en-US" dirty="0" err="1">
                <a:solidFill>
                  <a:srgbClr val="FFFFFF"/>
                </a:solidFill>
              </a:rPr>
              <a:t>TeV</a:t>
            </a: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1,141 </a:t>
            </a:r>
            <a:r>
              <a:rPr lang="en-US" dirty="0" err="1">
                <a:solidFill>
                  <a:srgbClr val="FFFFFF"/>
                </a:solidFill>
              </a:rPr>
              <a:t>TeV</a:t>
            </a: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(15% resolution)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 not atmospheric: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probability of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n</a:t>
            </a:r>
            <a:r>
              <a:rPr lang="en-US" dirty="0" smtClean="0">
                <a:solidFill>
                  <a:srgbClr val="FFFFFF"/>
                </a:solidFill>
              </a:rPr>
              <a:t>o accompanying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</a:rPr>
              <a:t>m</a:t>
            </a:r>
            <a:r>
              <a:rPr lang="en-US" dirty="0" err="1" smtClean="0">
                <a:solidFill>
                  <a:srgbClr val="FFFFFF"/>
                </a:solidFill>
              </a:rPr>
              <a:t>uon</a:t>
            </a:r>
            <a:r>
              <a:rPr lang="en-US" dirty="0" smtClean="0">
                <a:solidFill>
                  <a:srgbClr val="FFFFFF"/>
                </a:solidFill>
              </a:rPr>
              <a:t> is 10</a:t>
            </a:r>
            <a:r>
              <a:rPr lang="en-US" baseline="30000" dirty="0" smtClean="0">
                <a:solidFill>
                  <a:srgbClr val="FFFFFF"/>
                </a:solidFill>
              </a:rPr>
              <a:t>-3 </a:t>
            </a:r>
            <a:r>
              <a:rPr lang="en-US" dirty="0" smtClean="0">
                <a:solidFill>
                  <a:srgbClr val="FFFFFF"/>
                </a:solidFill>
              </a:rPr>
              <a:t>per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</a:rPr>
              <a:t>event</a:t>
            </a: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sym typeface="Wingdings" charset="0"/>
              </a:rPr>
              <a:t> </a:t>
            </a:r>
            <a:r>
              <a:rPr lang="en-US" dirty="0">
                <a:solidFill>
                  <a:srgbClr val="FFFFFF"/>
                </a:solidFill>
              </a:rPr>
              <a:t>flux at present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   level of diffuse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   limit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  </a:t>
            </a:r>
          </a:p>
        </p:txBody>
      </p:sp>
      <p:pic>
        <p:nvPicPr>
          <p:cNvPr id="67379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9388"/>
            <a:ext cx="6248400" cy="652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1769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9761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7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976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350" y="320675"/>
            <a:ext cx="342265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9763" name="TextBox 3"/>
          <p:cNvSpPr txBox="1">
            <a:spLocks noChangeArrowheads="1"/>
          </p:cNvSpPr>
          <p:nvPr/>
        </p:nvSpPr>
        <p:spPr bwMode="auto">
          <a:xfrm>
            <a:off x="609600" y="381000"/>
            <a:ext cx="8299450" cy="726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find more contained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  events (420 Mton)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total calorimetry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complete sky coverage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flavor determined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some will be muon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  neutrinos with good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  angular resolution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loss in statistics is compensated by event definition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62976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"/>
            <a:ext cx="45450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7164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18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887606"/>
              </p:ext>
            </p:extLst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1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18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45450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78450" y="4418012"/>
            <a:ext cx="3430588" cy="175418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atmospheric neutrinos are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accompanied by </a:t>
            </a:r>
            <a:r>
              <a:rPr lang="en-US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muons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from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the shower that produced them: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none seen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(no signals in </a:t>
            </a:r>
            <a:r>
              <a:rPr lang="en-US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IceTop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762000"/>
            <a:ext cx="3709488" cy="3365500"/>
          </a:xfrm>
          <a:prstGeom prst="rect">
            <a:avLst/>
          </a:prstGeom>
        </p:spPr>
      </p:pic>
      <p:pic>
        <p:nvPicPr>
          <p:cNvPr id="631811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25639">
            <a:off x="2014538" y="50800"/>
            <a:ext cx="3954462" cy="39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0051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95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3900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7954" name="TextBox 1"/>
          <p:cNvSpPr txBox="1">
            <a:spLocks noChangeArrowheads="1"/>
          </p:cNvSpPr>
          <p:nvPr/>
        </p:nvSpPr>
        <p:spPr bwMode="auto">
          <a:xfrm>
            <a:off x="76200" y="152400"/>
            <a:ext cx="8839200" cy="892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prstClr val="black"/>
                </a:solidFill>
              </a:rPr>
              <a:t>what we found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508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40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8978" name="TextBox 1"/>
          <p:cNvSpPr txBox="1">
            <a:spLocks noChangeArrowheads="1"/>
          </p:cNvSpPr>
          <p:nvPr/>
        </p:nvSpPr>
        <p:spPr bwMode="auto">
          <a:xfrm>
            <a:off x="152400" y="1255713"/>
            <a:ext cx="1905000" cy="954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prstClr val="black"/>
                </a:solidFill>
              </a:rPr>
              <a:t>showers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638979" name="Rectangle 2"/>
          <p:cNvSpPr>
            <a:spLocks noChangeArrowheads="1"/>
          </p:cNvSpPr>
          <p:nvPr/>
        </p:nvSpPr>
        <p:spPr bwMode="auto">
          <a:xfrm>
            <a:off x="7550150" y="1295400"/>
            <a:ext cx="1441450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  tracks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86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8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100"/>
            <a:ext cx="9144000" cy="651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2819400"/>
            <a:ext cx="3048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447800"/>
            <a:ext cx="272540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ata: 86 strings one year</a:t>
            </a:r>
            <a:endParaRPr lang="en-US" dirty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37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3857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5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38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96838"/>
            <a:ext cx="5529262" cy="658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3859" name="Rectangle 2"/>
          <p:cNvSpPr>
            <a:spLocks noChangeArrowheads="1"/>
          </p:cNvSpPr>
          <p:nvPr/>
        </p:nvSpPr>
        <p:spPr bwMode="auto">
          <a:xfrm>
            <a:off x="4994275" y="3105150"/>
            <a:ext cx="457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Φ(E) =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(3.6±1.2)·10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−8 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GeVcm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−2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−1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sr</a:t>
            </a:r>
            <a:r>
              <a:rPr lang="hr-HR" sz="12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</a:t>
            </a:r>
            <a:r>
              <a:rPr lang="en-US" sz="12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endParaRPr lang="en-US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6232525" y="3567113"/>
            <a:ext cx="365125" cy="6953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3861" name="Rectangle 6"/>
          <p:cNvSpPr>
            <a:spLocks noChangeArrowheads="1"/>
          </p:cNvSpPr>
          <p:nvPr/>
        </p:nvSpPr>
        <p:spPr bwMode="auto">
          <a:xfrm>
            <a:off x="6942138" y="4892675"/>
            <a:ext cx="1793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atmospheric</a:t>
            </a:r>
            <a:r>
              <a:rPr lang="en-US" sz="16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 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		and </a:t>
            </a:r>
            <a:r>
              <a:rPr lang="en-US" sz="16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H="1">
            <a:off x="7146925" y="5232400"/>
            <a:ext cx="223838" cy="2444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3863" name="TextBox 15"/>
          <p:cNvSpPr txBox="1">
            <a:spLocks noChangeArrowheads="1"/>
          </p:cNvSpPr>
          <p:nvPr/>
        </p:nvSpPr>
        <p:spPr bwMode="auto">
          <a:xfrm>
            <a:off x="69850" y="127000"/>
            <a:ext cx="33305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total charge collected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by PMTs of events with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interaction inside the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detector</a:t>
            </a:r>
          </a:p>
        </p:txBody>
      </p:sp>
      <p:pic>
        <p:nvPicPr>
          <p:cNvPr id="12" name="Picture 11" descr="charge_distribution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350" y="127000"/>
            <a:ext cx="5538788" cy="65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5505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025" y="171450"/>
            <a:ext cx="8505825" cy="648652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18115" name="Rectangle 2"/>
          <p:cNvSpPr>
            <a:spLocks noChangeArrowheads="1"/>
          </p:cNvSpPr>
          <p:nvPr/>
        </p:nvSpPr>
        <p:spPr bwMode="auto">
          <a:xfrm>
            <a:off x="1981200" y="892175"/>
            <a:ext cx="2598738" cy="64611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28 events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significance &gt; 4 sigma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0" y="1828800"/>
            <a:ext cx="1966913" cy="9239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atm. Background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: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5" name="Down Arrow 4"/>
          <p:cNvSpPr>
            <a:spLocks noChangeArrowheads="1"/>
          </p:cNvSpPr>
          <p:nvPr/>
        </p:nvSpPr>
        <p:spPr bwMode="auto">
          <a:xfrm>
            <a:off x="8412163" y="815975"/>
            <a:ext cx="484187" cy="977900"/>
          </a:xfrm>
          <a:prstGeom prst="downArrow">
            <a:avLst>
              <a:gd name="adj1" fmla="val 50000"/>
              <a:gd name="adj2" fmla="val 49996"/>
            </a:avLst>
          </a:prstGeom>
          <a:solidFill>
            <a:srgbClr val="BFBFB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Down Arrow 5"/>
          <p:cNvSpPr>
            <a:spLocks noChangeArrowheads="1"/>
          </p:cNvSpPr>
          <p:nvPr/>
        </p:nvSpPr>
        <p:spPr bwMode="auto">
          <a:xfrm rot="10800000">
            <a:off x="8439150" y="4459288"/>
            <a:ext cx="484188" cy="977900"/>
          </a:xfrm>
          <a:prstGeom prst="downArrow">
            <a:avLst>
              <a:gd name="adj1" fmla="val 50000"/>
              <a:gd name="adj2" fmla="val 49996"/>
            </a:avLst>
          </a:prstGeom>
          <a:solidFill>
            <a:srgbClr val="BFBFB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41030" name="TextBox 6"/>
          <p:cNvSpPr txBox="1">
            <a:spLocks noChangeArrowheads="1"/>
          </p:cNvSpPr>
          <p:nvPr/>
        </p:nvSpPr>
        <p:spPr bwMode="auto">
          <a:xfrm>
            <a:off x="8396288" y="1843088"/>
            <a:ext cx="528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up</a:t>
            </a:r>
          </a:p>
        </p:txBody>
      </p:sp>
      <p:sp>
        <p:nvSpPr>
          <p:cNvPr id="641031" name="TextBox 7"/>
          <p:cNvSpPr txBox="1">
            <a:spLocks noChangeArrowheads="1"/>
          </p:cNvSpPr>
          <p:nvPr/>
        </p:nvSpPr>
        <p:spPr bwMode="auto">
          <a:xfrm>
            <a:off x="8256588" y="3995738"/>
            <a:ext cx="920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down</a:t>
            </a:r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3124200" y="171450"/>
            <a:ext cx="0" cy="6445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1337" name="Rectangle 12"/>
          <p:cNvSpPr>
            <a:spLocks noChangeArrowheads="1"/>
          </p:cNvSpPr>
          <p:nvPr/>
        </p:nvSpPr>
        <p:spPr bwMode="auto">
          <a:xfrm>
            <a:off x="3200400" y="163513"/>
            <a:ext cx="5713413" cy="46196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&gt; 100 </a:t>
            </a:r>
            <a:r>
              <a:rPr lang="en-US" sz="2400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TeV</a:t>
            </a:r>
            <a:r>
              <a:rPr lang="en-US" sz="24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(50 </a:t>
            </a:r>
            <a:r>
              <a:rPr lang="en-US" sz="2400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em</a:t>
            </a:r>
            <a:r>
              <a:rPr lang="en-US" sz="24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equivalent): 18 events</a:t>
            </a:r>
            <a:endParaRPr lang="en-US" sz="2400" dirty="0">
              <a:solidFill>
                <a:prstClr val="white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41034" name="Object 1"/>
          <p:cNvGraphicFramePr>
            <a:graphicFrameLocks noChangeAspect="1"/>
          </p:cNvGraphicFramePr>
          <p:nvPr/>
        </p:nvGraphicFramePr>
        <p:xfrm>
          <a:off x="6400800" y="2197100"/>
          <a:ext cx="914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7" name="Equation" r:id="rId5" imgW="469696" imgH="241195" progId="Equation.3">
                  <p:embed/>
                </p:oleObj>
              </mc:Choice>
              <mc:Fallback>
                <p:oleObj name="Equation" r:id="rId5" imgW="46969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197100"/>
                        <a:ext cx="9144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1035" name="TextBox 1"/>
          <p:cNvSpPr txBox="1">
            <a:spLocks noChangeArrowheads="1"/>
          </p:cNvSpPr>
          <p:nvPr/>
        </p:nvSpPr>
        <p:spPr bwMode="auto">
          <a:xfrm>
            <a:off x="152400" y="163513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7478333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3073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1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3074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5100"/>
            <a:ext cx="91440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3075" name="TextBox 6"/>
          <p:cNvSpPr txBox="1">
            <a:spLocks noChangeArrowheads="1"/>
          </p:cNvSpPr>
          <p:nvPr/>
        </p:nvSpPr>
        <p:spPr bwMode="auto">
          <a:xfrm>
            <a:off x="381000" y="228600"/>
            <a:ext cx="343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some interesting events</a:t>
            </a:r>
          </a:p>
        </p:txBody>
      </p:sp>
    </p:spTree>
    <p:extLst>
      <p:ext uri="{BB962C8B-B14F-4D97-AF65-F5344CB8AC3E}">
        <p14:creationId xmlns:p14="http://schemas.microsoft.com/office/powerpoint/2010/main" val="3467869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lang="en-US" sz="3600" dirty="0" smtClean="0">
                <a:solidFill>
                  <a:schemeClr val="bg1"/>
                </a:solidFill>
                <a:latin typeface="Arial"/>
                <a:cs typeface="Arial"/>
              </a:rPr>
              <a:t>vents have properties of a cosmic flux</a:t>
            </a:r>
            <a:endParaRPr lang="en-US"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876800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tmospheric background: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ostly from North (through the Earth, insufficient target to produce neutrinos from the South)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ostly </a:t>
            </a:r>
            <a:r>
              <a:rPr lang="en-US" sz="2400" dirty="0" err="1" smtClean="0">
                <a:solidFill>
                  <a:schemeClr val="bg1"/>
                </a:solidFill>
                <a:latin typeface="Arial"/>
                <a:cs typeface="Arial"/>
              </a:rPr>
              <a:t>muons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Arial"/>
                <a:cs typeface="Arial"/>
              </a:rPr>
              <a:t>muon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 neutrinos and cosmic ray </a:t>
            </a:r>
            <a:r>
              <a:rPr lang="en-US" sz="2400" dirty="0" err="1" smtClean="0">
                <a:solidFill>
                  <a:schemeClr val="bg1"/>
                </a:solidFill>
                <a:latin typeface="Arial"/>
                <a:cs typeface="Arial"/>
              </a:rPr>
              <a:t>muons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 marL="0" indent="0">
              <a:buNone/>
              <a:defRPr/>
            </a:pPr>
            <a:endParaRPr lang="en-US" sz="2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osmic flux: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ostly from the South (</a:t>
            </a:r>
            <a:r>
              <a:rPr lang="en-US" sz="2400" dirty="0" err="1" smtClean="0">
                <a:solidFill>
                  <a:schemeClr val="bg1"/>
                </a:solidFill>
                <a:latin typeface="Arial"/>
                <a:cs typeface="Arial"/>
              </a:rPr>
              <a:t>PeV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 neutrinos absorbed by the Earth)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ostly showers (1:1:1 flavor composition and only CC </a:t>
            </a:r>
            <a:r>
              <a:rPr lang="en-US" sz="2400" dirty="0" err="1" smtClean="0">
                <a:solidFill>
                  <a:schemeClr val="bg1"/>
                </a:solidFill>
                <a:latin typeface="Arial"/>
                <a:cs typeface="Arial"/>
              </a:rPr>
              <a:t>muon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 neutrinos produce a track)</a:t>
            </a:r>
          </a:p>
        </p:txBody>
      </p:sp>
    </p:spTree>
    <p:extLst>
      <p:ext uri="{BB962C8B-B14F-4D97-AF65-F5344CB8AC3E}">
        <p14:creationId xmlns:p14="http://schemas.microsoft.com/office/powerpoint/2010/main" val="13194749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6145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5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6146" name="Rectangle 2"/>
          <p:cNvSpPr>
            <a:spLocks noChangeArrowheads="1"/>
          </p:cNvSpPr>
          <p:nvPr/>
        </p:nvSpPr>
        <p:spPr bwMode="auto">
          <a:xfrm>
            <a:off x="522288" y="331788"/>
            <a:ext cx="7975600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tmospheric muon (blue) + neutrino (red) background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+ astrophysical E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Φ(E) =(3.6±1.2)·10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−8 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GeVcm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−2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−1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sr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−1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646147" name="TextBox 4"/>
          <p:cNvSpPr txBox="1">
            <a:spLocks noChangeArrowheads="1"/>
          </p:cNvSpPr>
          <p:nvPr/>
        </p:nvSpPr>
        <p:spPr bwMode="auto">
          <a:xfrm>
            <a:off x="736600" y="5902325"/>
            <a:ext cx="34829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energy deposited in the detector</a:t>
            </a:r>
          </a:p>
        </p:txBody>
      </p:sp>
      <p:sp>
        <p:nvSpPr>
          <p:cNvPr id="646148" name="TextBox 5"/>
          <p:cNvSpPr txBox="1">
            <a:spLocks noChangeArrowheads="1"/>
          </p:cNvSpPr>
          <p:nvPr/>
        </p:nvSpPr>
        <p:spPr bwMode="auto">
          <a:xfrm>
            <a:off x="6200775" y="5929313"/>
            <a:ext cx="145415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zenith angle</a:t>
            </a:r>
          </a:p>
        </p:txBody>
      </p:sp>
      <p:pic>
        <p:nvPicPr>
          <p:cNvPr id="646149" name="Picture 6" descr="energy_distribution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555750"/>
            <a:ext cx="4389438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6150" name="Picture 7" descr="zenith_distribution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555750"/>
            <a:ext cx="4389437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086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19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9144000" cy="618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8194" name="Rectangle 1"/>
          <p:cNvSpPr>
            <a:spLocks noChangeArrowheads="1"/>
          </p:cNvSpPr>
          <p:nvPr/>
        </p:nvSpPr>
        <p:spPr bwMode="auto">
          <a:xfrm>
            <a:off x="-152400" y="6324600"/>
            <a:ext cx="9525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8388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289" name="Picture 3" descr="FOV_Galacti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996950"/>
            <a:ext cx="9104313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457200"/>
            <a:ext cx="1365250" cy="369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PeV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events</a:t>
            </a:r>
          </a:p>
        </p:txBody>
      </p:sp>
      <p:cxnSp>
        <p:nvCxnSpPr>
          <p:cNvPr id="652291" name="Straight Arrow Connector 4"/>
          <p:cNvCxnSpPr>
            <a:cxnSpLocks noChangeShapeType="1"/>
          </p:cNvCxnSpPr>
          <p:nvPr/>
        </p:nvCxnSpPr>
        <p:spPr bwMode="auto">
          <a:xfrm>
            <a:off x="3962400" y="838200"/>
            <a:ext cx="533400" cy="2362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2292" name="Straight Arrow Connector 6"/>
          <p:cNvCxnSpPr>
            <a:cxnSpLocks noChangeShapeType="1"/>
          </p:cNvCxnSpPr>
          <p:nvPr/>
        </p:nvCxnSpPr>
        <p:spPr bwMode="auto">
          <a:xfrm>
            <a:off x="4800600" y="838200"/>
            <a:ext cx="990600" cy="3657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2057400" y="6096000"/>
            <a:ext cx="2519363" cy="369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c.o.g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of 5-event cluster</a:t>
            </a:r>
          </a:p>
        </p:txBody>
      </p:sp>
      <p:cxnSp>
        <p:nvCxnSpPr>
          <p:cNvPr id="652294" name="Straight Arrow Connector 9"/>
          <p:cNvCxnSpPr>
            <a:cxnSpLocks noChangeShapeType="1"/>
            <a:stCxn id="8" idx="0"/>
          </p:cNvCxnSpPr>
          <p:nvPr/>
        </p:nvCxnSpPr>
        <p:spPr bwMode="auto">
          <a:xfrm flipV="1">
            <a:off x="3317875" y="3581400"/>
            <a:ext cx="949325" cy="2514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791200" y="5943600"/>
            <a:ext cx="2546350" cy="6461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hottest spot in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IceCube</a:t>
            </a:r>
            <a:endParaRPr lang="en-US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PeV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gamma ray map</a:t>
            </a:r>
          </a:p>
        </p:txBody>
      </p:sp>
      <p:cxnSp>
        <p:nvCxnSpPr>
          <p:cNvPr id="652296" name="Straight Arrow Connector 12"/>
          <p:cNvCxnSpPr>
            <a:cxnSpLocks noChangeShapeType="1"/>
            <a:stCxn id="11" idx="0"/>
          </p:cNvCxnSpPr>
          <p:nvPr/>
        </p:nvCxnSpPr>
        <p:spPr bwMode="auto">
          <a:xfrm flipH="1" flipV="1">
            <a:off x="5791200" y="4724400"/>
            <a:ext cx="1273175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5575300" y="304800"/>
            <a:ext cx="3492500" cy="6461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boundary with no gamma ray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observations in Southern sky</a:t>
            </a:r>
          </a:p>
        </p:txBody>
      </p:sp>
      <p:cxnSp>
        <p:nvCxnSpPr>
          <p:cNvPr id="652298" name="Straight Arrow Connector 15"/>
          <p:cNvCxnSpPr>
            <a:cxnSpLocks noChangeShapeType="1"/>
          </p:cNvCxnSpPr>
          <p:nvPr/>
        </p:nvCxnSpPr>
        <p:spPr bwMode="auto">
          <a:xfrm flipH="1">
            <a:off x="6781800" y="914400"/>
            <a:ext cx="533400" cy="160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2299" name="TextBox 26"/>
          <p:cNvSpPr txBox="1">
            <a:spLocks noChangeArrowheads="1"/>
          </p:cNvSpPr>
          <p:nvPr/>
        </p:nvSpPr>
        <p:spPr bwMode="auto">
          <a:xfrm>
            <a:off x="314325" y="268288"/>
            <a:ext cx="2973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Galactic coordinates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arXiv 1309.4077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-76200" y="2819400"/>
            <a:ext cx="9372600" cy="914400"/>
          </a:xfrm>
          <a:prstGeom prst="rect">
            <a:avLst/>
          </a:prstGeom>
          <a:solidFill>
            <a:schemeClr val="tx1">
              <a:alpha val="1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624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24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838200"/>
            <a:ext cx="82105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91000" y="990600"/>
            <a:ext cx="3657600" cy="4343400"/>
          </a:xfrm>
          <a:prstGeom prst="rect">
            <a:avLst/>
          </a:prstGeom>
          <a:solidFill>
            <a:schemeClr val="tx1">
              <a:lumMod val="65000"/>
              <a:lumOff val="35000"/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0" y="152400"/>
            <a:ext cx="3657600" cy="92333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he energy 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range of 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cosmic  accelerators 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producing </a:t>
            </a:r>
            <a:r>
              <a:rPr lang="en-US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PeV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neutrinos</a:t>
            </a:r>
          </a:p>
        </p:txBody>
      </p:sp>
      <p:sp>
        <p:nvSpPr>
          <p:cNvPr id="2" name="Rectangle 1"/>
          <p:cNvSpPr/>
          <p:nvPr/>
        </p:nvSpPr>
        <p:spPr>
          <a:xfrm>
            <a:off x="4191000" y="6096000"/>
            <a:ext cx="3657600" cy="369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Galactic or extragalactic?</a:t>
            </a:r>
          </a:p>
        </p:txBody>
      </p:sp>
    </p:spTree>
    <p:extLst>
      <p:ext uri="{BB962C8B-B14F-4D97-AF65-F5344CB8AC3E}">
        <p14:creationId xmlns:p14="http://schemas.microsoft.com/office/powerpoint/2010/main" val="348251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338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803275"/>
            <a:ext cx="61214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conclusions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f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irst evidence for cosmic neutrinos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o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rigin not revealed yet, but…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o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ne more year of data ready for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  </a:t>
            </a:r>
            <a:r>
              <a:rPr lang="en-US" sz="2800" dirty="0" err="1" smtClean="0">
                <a:solidFill>
                  <a:srgbClr val="FFFFFF"/>
                </a:solidFill>
                <a:cs typeface="Arial" pitchFamily="34" charset="0"/>
              </a:rPr>
              <a:t>unblinding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, more being taken 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b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etter and different analyses soon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54340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7883508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6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939800"/>
            <a:ext cx="62103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62" name="TextBox 1"/>
          <p:cNvSpPr txBox="1">
            <a:spLocks noChangeArrowheads="1"/>
          </p:cNvSpPr>
          <p:nvPr/>
        </p:nvSpPr>
        <p:spPr bwMode="auto">
          <a:xfrm>
            <a:off x="1371600" y="228600"/>
            <a:ext cx="6316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</a:rPr>
              <a:t>10% of data taken during year 2 of IceCube unblinded</a:t>
            </a:r>
          </a:p>
        </p:txBody>
      </p:sp>
    </p:spTree>
    <p:extLst>
      <p:ext uri="{BB962C8B-B14F-4D97-AF65-F5344CB8AC3E}">
        <p14:creationId xmlns:p14="http://schemas.microsoft.com/office/powerpoint/2010/main" val="10259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85" name="Picture 1" descr="map_icecube-pingu0815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98600"/>
            <a:ext cx="9220200" cy="850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6386" name="TextBox 2"/>
          <p:cNvSpPr txBox="1">
            <a:spLocks noChangeArrowheads="1"/>
          </p:cNvSpPr>
          <p:nvPr/>
        </p:nvSpPr>
        <p:spPr bwMode="auto">
          <a:xfrm>
            <a:off x="4343400" y="152400"/>
            <a:ext cx="466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IceCube &amp; PINGU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418219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1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_Blank Presentation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7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0_Default Design">
  <a:themeElements>
    <a:clrScheme name="10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4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3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8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_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 Light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9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hème Office">
      <a:majorFont>
        <a:latin typeface="Calibri"/>
        <a:ea typeface="ＭＳ Ｐゴシック"/>
        <a:cs typeface="ＭＳ Ｐゴシック"/>
      </a:majorFont>
      <a:minorFont>
        <a:latin typeface="Calibri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2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6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_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Title - Top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5_Default Design">
  <a:themeElements>
    <a:clrScheme name="5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3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5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6.xml><?xml version="1.0" encoding="utf-8"?>
<a:theme xmlns:a="http://schemas.openxmlformats.org/drawingml/2006/main" name="9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5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10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1375</Words>
  <Application>Microsoft Macintosh PowerPoint</Application>
  <PresentationFormat>On-screen Show (4:3)</PresentationFormat>
  <Paragraphs>454</Paragraphs>
  <Slides>68</Slides>
  <Notes>18</Notes>
  <HiddenSlides>0</HiddenSlides>
  <MMClips>1</MMClips>
  <ScaleCrop>false</ScaleCrop>
  <HeadingPairs>
    <vt:vector size="8" baseType="variant">
      <vt:variant>
        <vt:lpstr>Theme</vt:lpstr>
      </vt:variant>
      <vt:variant>
        <vt:i4>38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68</vt:i4>
      </vt:variant>
    </vt:vector>
  </HeadingPairs>
  <TitlesOfParts>
    <vt:vector size="110" baseType="lpstr">
      <vt:lpstr>5_Office Theme</vt:lpstr>
      <vt:lpstr>1_kallen_halzen</vt:lpstr>
      <vt:lpstr>11_Default Design</vt:lpstr>
      <vt:lpstr>8_Blank Presentation</vt:lpstr>
      <vt:lpstr>6_Blank Presentation</vt:lpstr>
      <vt:lpstr>Default Design</vt:lpstr>
      <vt:lpstr>6_Default Design</vt:lpstr>
      <vt:lpstr>Custom Design</vt:lpstr>
      <vt:lpstr>11_Blank Presentation</vt:lpstr>
      <vt:lpstr>13_Office Theme</vt:lpstr>
      <vt:lpstr>2_kallen_halzen</vt:lpstr>
      <vt:lpstr>3_Blank Presentation</vt:lpstr>
      <vt:lpstr>4_Blank Presentation</vt:lpstr>
      <vt:lpstr>7_Blank Presentation</vt:lpstr>
      <vt:lpstr>24_Default Design</vt:lpstr>
      <vt:lpstr>4_Office Theme</vt:lpstr>
      <vt:lpstr>Standarddesign</vt:lpstr>
      <vt:lpstr>10_Default Design</vt:lpstr>
      <vt:lpstr>4_Default Design</vt:lpstr>
      <vt:lpstr>Office Theme</vt:lpstr>
      <vt:lpstr>3_Default Design</vt:lpstr>
      <vt:lpstr>8_Default Design</vt:lpstr>
      <vt:lpstr>2_Title, Bullets &amp; Photo</vt:lpstr>
      <vt:lpstr>19_Default Design</vt:lpstr>
      <vt:lpstr>Thème Office</vt:lpstr>
      <vt:lpstr>22_Default Design</vt:lpstr>
      <vt:lpstr>5_Blank Presentation</vt:lpstr>
      <vt:lpstr>26_Default Design</vt:lpstr>
      <vt:lpstr>3_Title - Top</vt:lpstr>
      <vt:lpstr>5_Default Design</vt:lpstr>
      <vt:lpstr> Black </vt:lpstr>
      <vt:lpstr>3_Office Theme</vt:lpstr>
      <vt:lpstr>14_Office Theme</vt:lpstr>
      <vt:lpstr>6_Office Theme</vt:lpstr>
      <vt:lpstr>19_Office Theme</vt:lpstr>
      <vt:lpstr>9_Blank Presentation</vt:lpstr>
      <vt:lpstr>5_kallen_halzen</vt:lpstr>
      <vt:lpstr>10_Blank Presentation</vt:lpstr>
      <vt:lpstr>???</vt:lpstr>
      <vt:lpstr>Equation</vt:lpstr>
      <vt:lpstr>Microsoft Equation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Hillas formula :</vt:lpstr>
      <vt:lpstr>the sun constructs an accelerator</vt:lpstr>
      <vt:lpstr>supernova remnants</vt:lpstr>
      <vt:lpstr>PowerPoint Presentation</vt:lpstr>
      <vt:lpstr>PowerPoint Presentation</vt:lpstr>
      <vt:lpstr>active galaxy  particle flows near supermassive black hole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Galactic plane in 10 TeV gamma rays :                               supernova remnants in star forming regions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energy measurement ( &gt; 1 TeV ) </vt:lpstr>
      <vt:lpstr>PowerPoint Presentation</vt:lpstr>
      <vt:lpstr>PowerPoint Presentation</vt:lpstr>
      <vt:lpstr>PowerPoint Presentation</vt:lpstr>
      <vt:lpstr>IceCube / Deep Core</vt:lpstr>
      <vt:lpstr>IceCube Site</vt:lpstr>
      <vt:lpstr>PowerPoint Presentation</vt:lpstr>
      <vt:lpstr>PowerPoint Presentation</vt:lpstr>
      <vt:lpstr>architecture of independent DOMs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events have properties of a cosmic flux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 Halzen</dc:creator>
  <cp:lastModifiedBy>Francis Halzen</cp:lastModifiedBy>
  <cp:revision>1</cp:revision>
  <dcterms:created xsi:type="dcterms:W3CDTF">2013-11-01T19:51:57Z</dcterms:created>
  <dcterms:modified xsi:type="dcterms:W3CDTF">2013-11-01T19:57:46Z</dcterms:modified>
</cp:coreProperties>
</file>