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07" r:id="rId14"/>
    <p:sldMasterId id="2147483819" r:id="rId15"/>
  </p:sldMasterIdLst>
  <p:notesMasterIdLst>
    <p:notesMasterId r:id="rId44"/>
  </p:notesMasterIdLst>
  <p:sldIdLst>
    <p:sldId id="257" r:id="rId16"/>
    <p:sldId id="258" r:id="rId17"/>
    <p:sldId id="276" r:id="rId18"/>
    <p:sldId id="285" r:id="rId19"/>
    <p:sldId id="277" r:id="rId20"/>
    <p:sldId id="267" r:id="rId21"/>
    <p:sldId id="281" r:id="rId22"/>
    <p:sldId id="273" r:id="rId23"/>
    <p:sldId id="282" r:id="rId24"/>
    <p:sldId id="286" r:id="rId25"/>
    <p:sldId id="259" r:id="rId26"/>
    <p:sldId id="261" r:id="rId27"/>
    <p:sldId id="262" r:id="rId28"/>
    <p:sldId id="263" r:id="rId29"/>
    <p:sldId id="260" r:id="rId30"/>
    <p:sldId id="264" r:id="rId31"/>
    <p:sldId id="265" r:id="rId32"/>
    <p:sldId id="271" r:id="rId33"/>
    <p:sldId id="269" r:id="rId34"/>
    <p:sldId id="272" r:id="rId35"/>
    <p:sldId id="278" r:id="rId36"/>
    <p:sldId id="280" r:id="rId37"/>
    <p:sldId id="283" r:id="rId38"/>
    <p:sldId id="284" r:id="rId39"/>
    <p:sldId id="279" r:id="rId40"/>
    <p:sldId id="274" r:id="rId41"/>
    <p:sldId id="275" r:id="rId42"/>
    <p:sldId id="270" r:id="rId4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25" autoAdjust="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79E17-FB09-4E5D-BFEE-ECBB7A4D1E98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A0FB-08FC-4EE9-9236-F8AC0AACA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>
            <a:extLst>
              <a:ext uri="{FF2B5EF4-FFF2-40B4-BE49-F238E27FC236}">
                <a16:creationId xmlns:a16="http://schemas.microsoft.com/office/drawing/2014/main" id="{A2E3616A-3325-41AB-AC98-B43D90BFBC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>
            <a:extLst>
              <a:ext uri="{FF2B5EF4-FFF2-40B4-BE49-F238E27FC236}">
                <a16:creationId xmlns:a16="http://schemas.microsoft.com/office/drawing/2014/main" id="{8CEBD6A7-87AB-4828-BADD-8BDE2BC0C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/>
              <a:t>600</a:t>
            </a:r>
            <a:r>
              <a:rPr lang="ja-JP" altLang="en-US"/>
              <a:t>　</a:t>
            </a:r>
            <a:r>
              <a:rPr lang="en-US" altLang="ja-JP"/>
              <a:t>micro-sec 120 Hz  10 micro-sec 50Hz</a:t>
            </a:r>
          </a:p>
          <a:p>
            <a:pPr eaLnBrk="1" hangingPunct="1"/>
            <a:r>
              <a:rPr lang="en-US" altLang="ja-JP"/>
              <a:t>Signal : prompt + delayed gamma</a:t>
            </a:r>
          </a:p>
          <a:p>
            <a:pPr eaLnBrk="1" hangingPunct="1"/>
            <a:r>
              <a:rPr lang="en-US" altLang="ja-JP"/>
              <a:t>Target – dump  Decay in flight - detector in the forward direction</a:t>
            </a:r>
          </a:p>
          <a:p>
            <a:pPr eaLnBrk="1" hangingPunct="1"/>
            <a:r>
              <a:rPr lang="en-US" altLang="ja-JP"/>
              <a:t>LINAC - fast neutrons with beam</a:t>
            </a:r>
          </a:p>
          <a:p>
            <a:pPr eaLnBrk="1" hangingPunct="1"/>
            <a:r>
              <a:rPr lang="en-US" altLang="ja-JP"/>
              <a:t>    no separation of pion decay at rest and muon decay</a:t>
            </a:r>
          </a:p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BF4E77-09A1-4918-81E2-D4A7E751E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AA53B4-26C1-4262-8681-7E671F551C7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18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ニュートリノフロンティアの融合という意味では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ステライルの効果は</a:t>
            </a:r>
            <a:r>
              <a:rPr lang="en-US" altLang="ja-JP"/>
              <a:t> LBL</a:t>
            </a:r>
            <a:endParaRPr lang="ja-JP" altLang="en-US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ベータ、ダブルベータ　</a:t>
            </a:r>
            <a:r>
              <a:rPr lang="en-US" altLang="ja-JP"/>
              <a:t>cosmology PLANCK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mixing</a:t>
            </a:r>
            <a:r>
              <a:rPr lang="ja-JP" altLang="en-US"/>
              <a:t>が無くても、</a:t>
            </a:r>
            <a:r>
              <a:rPr lang="en-US" altLang="ja-JP"/>
              <a:t>cosmology </a:t>
            </a:r>
            <a:r>
              <a:rPr lang="ja-JP" altLang="en-US"/>
              <a:t>では重力を通して影響</a:t>
            </a:r>
            <a:r>
              <a:rPr lang="ja-JP" altLang="ja-JP"/>
              <a:t>　</a:t>
            </a:r>
            <a:r>
              <a:rPr lang="ja-JP" altLang="en-US"/>
              <a:t>ただし、多くの仮定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ja-JP" altLang="en-US"/>
              <a:t>質量、数は自由ー</a:t>
            </a:r>
            <a:r>
              <a:rPr lang="en-US" altLang="ja-JP"/>
              <a:t>DM</a:t>
            </a:r>
            <a:r>
              <a:rPr lang="ja-JP" altLang="en-US"/>
              <a:t>、</a:t>
            </a:r>
            <a:r>
              <a:rPr lang="en-US" altLang="ja-JP"/>
              <a:t>CPV</a:t>
            </a:r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092B6-DDA6-4ABA-9CC8-FCFC45AE991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8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/>
              <a:t>この夏リナックupgrade</a:t>
            </a: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41D09-4D85-4FA8-856F-6FC02CA0399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12702" y="5715018"/>
            <a:ext cx="12179300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AB2D8-E41C-4161-8EA0-8F25348A5414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50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D064-AFEA-4F87-A922-65B008CE4830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8907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6355-9B37-407E-BC26-AE1A58A258A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18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CDCD-2B67-4B37-B025-4D87F6C6BB0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39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8903-2283-4C82-BBA4-00ED2655BB1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07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E5709-F654-4962-9ABB-D1C7A9F9B7C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85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E186-24C1-4EF6-B025-BB596527712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66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752D-AC0D-46E5-AB82-BDE88D1C64A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443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9452-35F2-4639-87DE-DB2E46F1022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5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26BA-202C-4BB9-93C9-D03CDEEF484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01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E1AE-69E5-4D52-BA42-053BD4826B7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718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9C17-543A-4336-B170-B4BF0574C4B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5551189" y="2734266"/>
            <a:ext cx="6855280" cy="1384127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90544" y="0"/>
            <a:ext cx="9429816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 sz="180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25024" y="274641"/>
            <a:ext cx="2057376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7867667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C7C3-1794-4598-A111-87F2E189DE61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1139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B161-D5F7-4866-9958-4DB623F16D7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97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1C70-933B-4143-A4D8-FBEA24FE1FA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A55F-2CB0-48B0-8EB6-1ABB4BFFC60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14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7D89-F15D-4085-A2AE-9D0A7CBA3E1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6396-6B32-47C4-BBAE-2EB3661F9F4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289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7C60-2A3E-4CD4-A1AD-0FB89DDC0BB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5BD8-327F-48FC-8EB2-288586942C9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989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850FB-22F8-4210-8A8F-C1F59180FB1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F6B5-FBA1-402E-B67F-9B733CDCFF8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638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481D-C604-49F6-A8EF-73F3D2DA4C3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F291-A944-4310-96C0-9FBBA6A69AE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84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8EF2-48F0-4261-967D-2A2655ECEDC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8724-8E5F-4BBE-B245-5F752D76DCE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491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FE84-745F-497D-96D4-56451442377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8C02-D686-404D-A4E9-A8CE378ED76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563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2672-7330-4C34-BF0C-154AC701996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99D0-DF3F-47D9-825A-EAB448D0435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6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45B8-456E-40C6-8987-50A8EF0CB06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8CDC-F5B2-4813-BEED-F1246432980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3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EEB8-3486-479F-AC2F-D80545BBD80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8228-45CE-4B4A-AB42-1318C83A986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57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0EBB-2F52-491C-AEF7-0AEF34EE47D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AFA7-E9B5-4EC5-814A-0F3FF696BF2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875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6674-E002-4E29-B126-5D7D0C9C5CC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78AA-6057-4284-AF2F-C6B6E1A588B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451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59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220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357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456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113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160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282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297C-CF49-4A98-AD33-EA1907AD05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FD49-E0BC-4F7F-9C2E-ED6783E3543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030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42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127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116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B096-9F63-4CEB-8861-1B7C6E27FF0B}" type="datetime1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25/10/2017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000000">
                    <a:tint val="75000"/>
                  </a:srgbClr>
                </a:solidFill>
              </a:rPr>
              <a:t>HINT2016 Closing Remarks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9740-48A7-421E-8E58-24B7E71DBD60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aDIATE Red Transparent BG.pn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9988" y="103665"/>
            <a:ext cx="688896" cy="64173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65783" y="6690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74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89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95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13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775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1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0CEE-3EC6-4B33-A96C-F2740FF1C9E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7601-73FD-482C-9389-EAEE933EE9F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814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940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473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77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776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79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D82E80-E059-4AE9-AE3D-CFC3413C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14DA4-C432-49C7-A234-41BE57D1117D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CF537F-45E0-45EB-BB7A-D69A96A3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D68F4C-9D71-4080-B23F-D8F41217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71ECE-D67C-49ED-851A-11F60C968F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54648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0732F5-1E19-406A-BBD6-B300081C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A4A4-7A31-4E3F-BEA2-FC478D7E4E91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D2A9FF-2ACC-4351-BC06-E56A7824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18CE96-E7B1-4C46-BD0B-A87DE124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86F42-F67C-479C-BE56-ABD7BA871F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38819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595E04-EE55-47F8-A735-ECDF1071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2299E-DDF1-471E-8817-491E2498979A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2FB96-D61F-40E1-B04E-80F682C8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3E6FA9-BBE5-4B12-8462-DF2C342A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617AD-5228-4263-B290-71A4AB5753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25805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F7DE831-3E6C-4547-9B7B-217637E4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D636-618C-47B5-88AF-FD072368567E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E58323E0-A0BD-4880-A8C6-E2F7479D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CA0FF3D-48C8-4045-BFE3-4B14A5FB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A0620-E64D-4766-A84F-7B244A5783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5200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30F4-B3F9-441D-AFB7-E97AB270420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C09C-3AD4-4F6F-92FB-8E450996C49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187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6304265A-03D6-4C95-B9A1-90F985A9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47B2-2248-49B3-B10C-2A9E23BB4638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70930A5A-A5A9-4FB2-B289-20007137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BECB5FDF-EF9F-48CE-AF6A-0E786FF1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50D7-56B3-44C0-A5EF-673B72141DF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07488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A7DC427-71BB-420D-9B1C-77E8252B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E70A-4C99-4627-AD1D-AFA357FB348B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D5AA04C1-01C6-4B51-92FC-110142DE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C5BB2FF-5E47-4CC1-8CBE-073B20EF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21259-28C7-46E2-BA3F-113628D962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2859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42A6DB0E-3FD2-46BA-BDC7-8D7213BF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DBFE-80B4-4B45-B2C3-53CA2CF9EB83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B4547EED-DEE6-471D-8737-1362692E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01D0E87-58D5-4EF9-8B42-6E24DE70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85BAF-0182-4463-A346-76F9A1B75C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81213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2937957-A68E-408C-8506-19512F55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0542-4172-40DE-9B54-0119EF06EEBF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F331736-77CA-4851-89C7-2B145D44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BE57C99-0843-4C2C-BF08-DE06B78D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22EBA-36C4-4E6E-8AF8-61F73C6687D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79702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AA3D13C-03A9-4085-9C55-73FB01E4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50EF-E849-4C8E-9DFE-8F4CB9A5036D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B6974B5-C45F-4013-85A9-6F9ABEBB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5B5C5A9-2A52-42D1-9754-55DBC4AF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0929A-E818-41FC-B1F0-F38A3D9820D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6471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B654DC-ABA1-4FBD-9E08-55694FBE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8B2B-6F3C-463B-BA7A-B9001EEED5F1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7E6E90-49B6-45AC-AD10-3388EEE7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CD683A-B5AE-4CE8-BEA6-64708233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72E50-CCB8-4339-B343-6737554FA2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41569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659FFF-0D1D-4DC0-ADBD-EDD6A754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B5F9-55AC-434C-804B-660403A2508D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70CC91-1BE5-4283-AF23-DBE80506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94D5CA-5218-4EEB-9260-CCCE89C0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78ECB-3365-434D-8984-7FA06972AD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78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A6C0-5FC6-4D65-A681-18722282BC7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7C87-AA22-4D7C-B06E-2D9661A88D3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2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0EE8-18AF-4E96-BADC-41F4A0E5713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0C47-9ED2-41A4-82EC-36DA9F7A4D8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0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752C-E3F4-41B6-AD3B-37A274CC50F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B31F-1DDB-4A50-865E-13697CD77E0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9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FCB3-9874-483F-A83C-46FA82A2B8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AF07-E3A2-4C67-BD2B-593C13F91EE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057E-56DF-433E-B981-E6B7E39EFB82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4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2197-EB2A-40E1-ACA9-AF96B346DF7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50BA-8069-4B16-BE09-BD2B38A6F3A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37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F95B-B6B1-4090-90EC-077A58E8392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9B68-2DE1-4C93-8141-3C1FF6EE5E4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9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AE79-BCF3-4B56-A493-5C90925D404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AE1A-74F3-4736-8D39-2DD6F0C829E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3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7A4B-5377-4FB6-B61F-5B6BEBCD8D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76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970-CDBD-478E-940E-02FE3E6E20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93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8CA7-51B3-4752-A7DE-FD495102DC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81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82-E42D-4B34-9349-3951DAE335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5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DCAE-B923-43B7-A42B-58CB01FEF8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77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6C5E-14C0-4864-9F4E-F7D54D4FB8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8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BD18-791C-4C32-86DC-16792D4ACAB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12702" y="4295806"/>
            <a:ext cx="12179300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grpSp>
        <p:nvGrpSpPr>
          <p:cNvPr id="7" name="グループ化 6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12192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5286388"/>
            <a:ext cx="103632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3286125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E75629-57A5-4376-AFEE-F0166FD4E18E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72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6DA2-4EE8-44B5-92C7-2960C184144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3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FB27-25F4-47DF-84DC-477DCA0E017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89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491A-ADA7-4946-8FC5-C0016C210B2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83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85F-430B-419C-847A-DBEC3C995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58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F076-7BE0-4510-BAA3-21B46517C0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A55F-2CB0-48B0-8EB6-1ABB4BFFC60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12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2B126-F876-41C3-BDFD-5CDAD05509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6396-6B32-47C4-BBAE-2EB3661F9F4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1740-D442-4680-B47B-41B5CE09175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5BD8-327F-48FC-8EB2-288586942C9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42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9921-2370-4B53-8132-E78DE69CF90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F6B5-FBA1-402E-B67F-9B733CDCFF8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10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5636-0489-4EA4-805B-429DB05F545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F291-A944-4310-96C0-9FBBA6A69AE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35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D4A5-683F-4C61-B30B-F1893B68161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8724-8E5F-4BBE-B245-5F752D76DCE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2B72-20DC-4FDC-A083-D6C3F1D4C8D6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486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EFE1-228A-4F3C-B98C-3D892139967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8C02-D686-404D-A4E9-A8CE378ED76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41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5D74-5472-4F80-8048-48F5DE3B83D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99D0-DF3F-47D9-825A-EAB448D0435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08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5D61-CE7D-4559-ADC6-24BC0F9E9D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8CDC-F5B2-4813-BEED-F1246432980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42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6849-05EA-4480-ABE8-0929270B9B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AFA7-E9B5-4EC5-814A-0F3FF696BF2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46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819CA-9090-4318-8FBE-5DB60B2926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78AA-6057-4284-AF2F-C6B6E1A588B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2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01E0-4844-4F9E-9FAE-2E655E41443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85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BBE1-12D4-49AD-A5B4-7B8BC07799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29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9730-E9C4-4FA7-BF6C-2A69F22717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04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E28F-CBDD-4602-8CDB-9F0632674F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99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200-4339-4722-B480-CCBBF9566E7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9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D449-D03D-408E-8AC4-856A0D47338E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33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ACA0-8A58-4B26-AAC9-9525DB0C04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41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4C83-AEB6-405D-BC45-D427FAAC75B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44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993-3A5C-4DA7-BE8C-C206EA38C4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79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F754-65DF-4655-AD69-CA75C99F119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60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8323-6FCE-48FC-9976-6F97EFADAF6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66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42CC-2CF8-4ACD-8B69-38546FFCFBF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66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3439D-74E1-436F-AC0E-8413FE5B8AC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EA85-E2FA-4106-82FA-4795713E774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70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A24C-BF2A-4F1D-8ADA-AEACFD7E630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E1C7-42F8-41F8-851B-D402CCDFCDE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3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98DB-54B4-495F-93B3-266070037B2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44E1-B761-4299-83FE-E7928DDAA1A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97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B3BE-0D08-4CA0-8999-8DA2B4BB7748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83EB-C4EF-4F52-BEA0-2AF39AFA681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25EB-30A9-432C-B12E-09F5C31B9BFA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398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F668D-9B4D-4217-BBA8-FE5C3034383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2D3A-C233-40D6-A273-BEAB2D9A19A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18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556A-C3E7-4D2B-A6C4-4BD384539C2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F715-9C57-4ACC-A7D9-18D6B4CA90A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53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CD01-5D58-4832-9F54-95497AB3D581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074C-AC2A-421D-8121-8B7E7E8B65D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66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E818-C1DE-4569-81D7-D9240880108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A610-691A-484A-BAD2-9F3AD34E96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48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72CA-0B29-4DB1-82C8-A0F8EBDD84D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7593-CF18-404B-903B-E2FA7B96782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0466-9713-4706-9520-BA0F05E4800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13A9-0AC6-4BD4-AFFA-9667154E070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979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10E-F288-4599-A8CC-BFA25E0C1D3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9D57-AC3C-4019-B36D-EF90C756673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98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7A4B-5377-4FB6-B61F-5B6BEBCD8DE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77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F970-CDBD-478E-940E-02FE3E6E20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73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8CA7-51B3-4752-A7DE-FD495102DC4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2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B4D5-FDA8-40D0-8371-F976CF7001C9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2258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6A82-E42D-4B34-9349-3951DAE3359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39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DCAE-B923-43B7-A42B-58CB01FEF86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30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D6C5E-14C0-4864-9F4E-F7D54D4FB8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609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BD18-791C-4C32-86DC-16792D4ACAB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50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6DA2-4EE8-44B5-92C7-2960C184144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047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FB27-25F4-47DF-84DC-477DCA0E017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5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491A-ADA7-4946-8FC5-C0016C210B2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497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DF85F-430B-419C-847A-DBEC3C995F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67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B78ECD-764E-499D-8F78-0D5F8F850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784ECEE-200D-4CFC-8A60-8A47EDA9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46DDE0-75A6-4473-AE28-A3397E6F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320D23-3E16-4ECC-8B8F-FF7E733E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297D19-AC6D-4398-B3F9-C1C98D28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257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B8FDE6-2016-42BC-9534-131D2BBE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422DF-EFF0-40EF-BE8B-5A29740B9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EA0B32-D754-4A99-88EE-324889EF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4435FC-FA61-4261-8257-6BEEE7A9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07FD5-72E0-49C6-ABF7-52869A62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83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11010936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1571613"/>
            <a:ext cx="6815667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571613"/>
            <a:ext cx="4011084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C46-FE66-4164-8621-1B987295D18B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80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89565-FFBD-4294-8645-3F86AB1B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89DC2E-1A4B-4F12-B9CA-0EB658BB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F767BB-662C-4F49-8AF0-AF04AFF1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8EDBA4-DBE1-4FE8-9D5D-89038CB9D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C36E2D-02C3-480A-8FFE-57BD3BEF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04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12FBF-B265-465E-AC3A-8DB507E7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4A1F9-F702-4795-B996-D9A9D287D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D24797-16CB-4FE1-A950-13CF89A0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7D9D59-361A-4B5A-835E-96FD7812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5FC90F-3281-4F05-800D-79CEB8B2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A00B-AFE8-4A56-A6FA-83B5A35A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384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0C076-904E-4D40-8129-454D033D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005629-4DBC-4663-BD01-67B57DB49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C65845-C00B-414D-BE5D-2587A068D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E05B83-B5DC-419A-BCF1-6B68C8EA3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356B1F-F170-4D00-823A-7D8CED99B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82A560F-6EE9-426D-B09A-EEC4DAB0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5E6FD6D-0E6C-4ACC-B15F-D2DB8E59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86C666-DAB4-4EFD-9A9B-3789687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6963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8E813-B713-40D3-AE4C-C6575763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BD8202-3E86-4EE5-A431-9DAD4DD5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6381D8-54AD-4CBF-A06D-EE784253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B98014-9FF1-46D2-B044-25FD68ED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4824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2D4F3FB-11E4-4457-A3D1-92EBD54E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464572-FAC6-4D0C-B4BF-15CEF1DF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D2747A-1C82-429E-B82F-CE9F0A0E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94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06928D-8DF9-4CB5-8123-9DE59B55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F95964-1D98-4FC4-9CFB-4E45592C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CBF701-BC00-45AC-9F61-28DB659EE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38437F-DC75-4898-8682-DA70AB74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38F942-E326-434A-87F9-51CC1BED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A9061-C6BD-472C-ADE8-5014A058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4372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AB31-F4D5-477C-967A-A65A83F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0E49C1-9E86-4858-A8DE-8DFEA03B2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2C3084-AE78-4754-A2FE-CDF5118F6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D1D32E-D989-4A60-9B37-A0E78CF3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3D077A-32FF-4883-9129-7D071940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CE3132-D2DF-49A8-938D-3C9B2CE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332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45AC2-3A17-4EDA-BA2B-1CE90ACB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66AE18-5076-4B10-B7F9-BC176A19F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D045FB-E004-49CA-AC22-1114C86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9A4C99-644E-4878-A636-B7432584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DE4D26-7CBC-4ACA-AC53-5B1AC313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789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8A98133-B80B-468B-8F67-BC0D1066E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2203F3-9028-40A0-98A9-2FB003F49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9F5238-495F-4A71-A568-81DA9EED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CBEB87-20C7-446F-AE22-42722F6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B00794-E47B-45D6-9489-3EE7F214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0008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59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grpSp>
        <p:nvGrpSpPr>
          <p:cNvPr id="8" name="グループ化 7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9"/>
            <a:ext cx="12192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12192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66E9-082A-47BB-8F01-9E76937C238E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4584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78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86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453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307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5327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3225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7270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7849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5009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93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3" y="714357"/>
            <a:ext cx="12191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12192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 sz="1800"/>
          </a:p>
        </p:txBody>
      </p:sp>
      <p:grpSp>
        <p:nvGrpSpPr>
          <p:cNvPr id="2" name="グループ化 1"/>
          <p:cNvGrpSpPr/>
          <p:nvPr/>
        </p:nvGrpSpPr>
        <p:grpSpPr>
          <a:xfrm>
            <a:off x="-4614" y="0"/>
            <a:ext cx="12196615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 sz="1800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12192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 sz="180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571461" y="214290"/>
            <a:ext cx="109728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609600" y="1500176"/>
            <a:ext cx="109728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0C074D2D-B0D1-4AF3-97FC-361CE948CCFA}" type="datetime1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C2DAEBFB-1BCD-46E9-BCDE-63CCD6C18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22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2013/9/26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14AB46-0716-4D63-AEE7-D5AD8CFD69F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65">
              <a:defRPr/>
            </a:pPr>
            <a:fld id="{2BFC70A4-A1B7-4530-9298-6B37AF235B7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165">
                <a:defRPr/>
              </a:p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65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65">
              <a:defRPr/>
            </a:pPr>
            <a:fld id="{62CCD742-556E-401B-8F65-896073A388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165"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165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25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332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1" algn="l" defTabSz="9141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9141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59AA-56D9-44D2-B195-BE082D8BC0B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27736-9051-4E43-980D-E437A76E0E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0"/>
            <a:ext cx="873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7" y="857250"/>
            <a:ext cx="1090506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/>
              <a:t>Cliquez</a:t>
            </a:r>
            <a:r>
              <a:rPr lang="en-US" altLang="en-US" dirty="0"/>
              <a:t> pour modifier les styles du </a:t>
            </a:r>
            <a:r>
              <a:rPr lang="en-US" altLang="en-US" dirty="0" err="1"/>
              <a:t>texte</a:t>
            </a:r>
            <a:r>
              <a:rPr lang="en-US" altLang="en-US" dirty="0"/>
              <a:t> du masque</a:t>
            </a:r>
          </a:p>
          <a:p>
            <a:pPr lvl="1"/>
            <a:r>
              <a:rPr lang="en-US" altLang="en-US" dirty="0" err="1"/>
              <a:t>Deuxième</a:t>
            </a:r>
            <a:r>
              <a:rPr lang="en-US" altLang="en-US" dirty="0"/>
              <a:t> </a:t>
            </a:r>
            <a:r>
              <a:rPr lang="en-US" altLang="en-US" dirty="0" err="1"/>
              <a:t>niveau</a:t>
            </a:r>
            <a:endParaRPr lang="en-US" altLang="en-US" dirty="0"/>
          </a:p>
          <a:p>
            <a:pPr lvl="2"/>
            <a:r>
              <a:rPr lang="en-US" altLang="en-US" dirty="0" err="1"/>
              <a:t>Troisième</a:t>
            </a:r>
            <a:r>
              <a:rPr lang="en-US" altLang="en-US" dirty="0"/>
              <a:t> </a:t>
            </a:r>
            <a:r>
              <a:rPr lang="en-US" altLang="en-US" dirty="0" err="1"/>
              <a:t>niveau</a:t>
            </a:r>
            <a:endParaRPr lang="en-US" altLang="en-US" dirty="0"/>
          </a:p>
          <a:p>
            <a:pPr lvl="3"/>
            <a:r>
              <a:rPr lang="en-US" altLang="en-US" dirty="0" err="1"/>
              <a:t>Quatrième</a:t>
            </a:r>
            <a:r>
              <a:rPr lang="en-US" altLang="en-US" dirty="0"/>
              <a:t> </a:t>
            </a:r>
            <a:r>
              <a:rPr lang="en-US" altLang="en-US" dirty="0" err="1"/>
              <a:t>niveau</a:t>
            </a:r>
            <a:endParaRPr lang="en-US" altLang="en-US" dirty="0"/>
          </a:p>
          <a:p>
            <a:pPr lvl="4"/>
            <a:r>
              <a:rPr lang="en-US" altLang="en-US" dirty="0" err="1"/>
              <a:t>Cinquième</a:t>
            </a:r>
            <a:r>
              <a:rPr lang="en-US" altLang="en-US" dirty="0"/>
              <a:t> </a:t>
            </a:r>
            <a:r>
              <a:rPr lang="en-US" altLang="en-US" dirty="0" err="1"/>
              <a:t>niveau</a:t>
            </a:r>
            <a:endParaRPr lang="en-US" altLang="en-US" dirty="0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-99483" y="166688"/>
            <a:ext cx="99484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7" descr="unige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568" y="6130926"/>
            <a:ext cx="96943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79DA77C-90AA-4B41-95AB-6BDECCFAF108}" type="datetime1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25/10/2017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>
                <a:solidFill>
                  <a:srgbClr val="000000">
                    <a:tint val="75000"/>
                  </a:srgbClr>
                </a:solidFill>
              </a:rPr>
              <a:t>HINT2016 Closing Remarks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6267" y="63813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8689740-48A7-421E-8E58-24B7E71DBD60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z"/>
        <a:defRPr kumimoji="1"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y"/>
        <a:defRPr kumimoji="1" sz="20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2"/>
        <a:buChar char="x"/>
        <a:defRPr kumimoji="1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13B7-1D2C-40A6-AAE6-3B8F39FBB8A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2BE0-65BA-4F71-86E1-E0B384D4258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0FCC9E57-4227-43D8-B848-FF0C771365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DDFF18CD-15B8-49DC-89FA-28BD248AB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A98EC6-836F-4457-9CB7-DA8119135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04F73A-2DE8-428C-97DD-723F73578536}" type="datetimeFigureOut">
              <a:rPr lang="ja-JP" altLang="en-US"/>
              <a:pPr>
                <a:defRPr/>
              </a:pPr>
              <a:t>2017/10/27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0F04-5AD3-423B-AD1D-B0079C888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773A88-57F4-4B12-A583-462FD074C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9AC2E47-6252-4B45-8A30-D1D28C1B676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803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3E5276-207D-4E09-BECC-78CC548B0721}" type="datetime1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3101E2-0C97-40B2-AFAE-8BB3968C684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6B38-2341-4A96-8C0C-F6C019B3F30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3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AF05F1-0114-49D9-AB05-54D9E6BF10F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CCD742-556E-401B-8F65-896073A388B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A5A1-7BBA-4DE9-A48B-350715450C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D55E-897D-46D0-96EF-3243A7B5D5A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3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F5448C-EE5B-42EE-A09A-8F779A5D4A4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2017/10/25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81840B-79E6-4009-9FA9-284DC1EA174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246B38-2341-4A96-8C0C-F6C019B3F30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2017/10/25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973E7C-B989-7D41-8F8D-50059E6D11D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3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ADA0771-EED4-4864-8EAA-C1C5FC92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724B5D-39C4-457C-A2D3-46A73E8C2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5F0B91-1A7F-4E94-AFE2-D6EB362C5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8AD8-9977-47DC-B874-7C7F16B65E9A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D01A4D-46CA-40AD-BF47-A7545F7E4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0408D2-9290-4E76-8978-8D35DA12A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0F87-FEAE-4081-AA5E-10A22CBDE2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39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13B7-1D2C-40A6-AAE6-3B8F39FBB8AB}" type="datetimeFigureOut">
              <a:rPr kumimoji="1" lang="ja-JP" altLang="en-US" smtClean="0"/>
              <a:t>2017/10/25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2BE0-65BA-4F71-86E1-E0B384D425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4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CC5E475-43DB-424C-ADEA-90BE3B2F7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1895"/>
            <a:ext cx="12191999" cy="1804308"/>
          </a:xfrm>
        </p:spPr>
        <p:txBody>
          <a:bodyPr>
            <a:noAutofit/>
          </a:bodyPr>
          <a:lstStyle/>
          <a:p>
            <a:r>
              <a:rPr lang="en-US" altLang="ja-JP" sz="6000" dirty="0"/>
              <a:t>Status of JSNS</a:t>
            </a:r>
            <a:r>
              <a:rPr lang="en-US" altLang="ja-JP" sz="6000" baseline="30000" dirty="0"/>
              <a:t>2</a:t>
            </a:r>
            <a:br>
              <a:rPr lang="en-US" altLang="ja-JP" sz="6000" baseline="30000" dirty="0"/>
            </a:br>
            <a:r>
              <a:rPr lang="en-US" altLang="ja-JP" sz="6000" dirty="0"/>
              <a:t> </a:t>
            </a:r>
            <a:r>
              <a:rPr lang="en-US" altLang="ja-JP" sz="4800" dirty="0"/>
              <a:t>(J-PARC Sterile Neutrino Search at </a:t>
            </a:r>
            <a:br>
              <a:rPr lang="en-US" altLang="ja-JP" sz="4800" dirty="0"/>
            </a:br>
            <a:r>
              <a:rPr lang="en-US" altLang="ja-JP" sz="4800" dirty="0"/>
              <a:t>J-PARC Spallation Neutron Source)   </a:t>
            </a:r>
            <a:endParaRPr kumimoji="1" lang="ja-JP" altLang="en-US" sz="6000" dirty="0"/>
          </a:p>
        </p:txBody>
      </p:sp>
      <p:sp>
        <p:nvSpPr>
          <p:cNvPr id="6" name="サブタイトル 5">
            <a:extLst>
              <a:ext uri="{FF2B5EF4-FFF2-40B4-BE49-F238E27FC236}">
                <a16:creationId xmlns:a16="http://schemas.microsoft.com/office/drawing/2014/main" id="{260C57F1-31D1-49A8-A228-73EFCEA3A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996543"/>
            <a:ext cx="8534400" cy="1752600"/>
          </a:xfrm>
        </p:spPr>
        <p:txBody>
          <a:bodyPr/>
          <a:lstStyle/>
          <a:p>
            <a:r>
              <a:rPr kumimoji="1" lang="en-US" altLang="ja-JP" dirty="0"/>
              <a:t>Takasumi Maruyama (KEK) for the JSNS</a:t>
            </a:r>
            <a:r>
              <a:rPr kumimoji="1" lang="en-US" altLang="ja-JP" baseline="30000" dirty="0"/>
              <a:t>2 </a:t>
            </a:r>
            <a:r>
              <a:rPr kumimoji="1" lang="en-US" altLang="ja-JP" dirty="0"/>
              <a:t>collaboration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488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7BF085-9D61-464D-B10D-E9CD1F33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3"/>
            <a:ext cx="12192000" cy="93299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Mercury tar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get / beam intensity plan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34117-C8FA-447B-9795-F4045224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47060"/>
            <a:ext cx="4343400" cy="5763984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New mercury target (#8) is exchanged from old one (#2) on Oct-2.</a:t>
            </a:r>
          </a:p>
          <a:p>
            <a:r>
              <a:rPr lang="en-US" altLang="ja-JP" dirty="0"/>
              <a:t>This is the recovery from the trouble which is occurred in  2015 Fall. (small # of welding / bolt-buts scheme)</a:t>
            </a:r>
          </a:p>
          <a:p>
            <a:r>
              <a:rPr lang="en-US" altLang="ja-JP" dirty="0"/>
              <a:t>This #8 target is stood up to 700kW in principle.</a:t>
            </a:r>
          </a:p>
          <a:p>
            <a:r>
              <a:rPr kumimoji="1" lang="en-US" altLang="ja-JP" dirty="0"/>
              <a:t> </a:t>
            </a:r>
            <a:r>
              <a:rPr lang="en-US" altLang="ja-JP" dirty="0"/>
              <a:t>Target #10 which stands up to (or more than 1MW due to no </a:t>
            </a:r>
            <a:r>
              <a:rPr lang="en-US" altLang="ja-JP"/>
              <a:t>weldings) </a:t>
            </a:r>
            <a:r>
              <a:rPr lang="en-US" altLang="ja-JP" dirty="0"/>
              <a:t>will be placed in </a:t>
            </a:r>
            <a:r>
              <a:rPr lang="en-US" altLang="ja-JP"/>
              <a:t>near future.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6C3C30-F376-43A2-BF1D-E99FACAE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37" y="1134836"/>
            <a:ext cx="7309226" cy="54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96" y="549275"/>
            <a:ext cx="6864350" cy="63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H="1" flipV="1">
            <a:off x="5665722" y="3702847"/>
            <a:ext cx="3670369" cy="145494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テキスト ボックス 5"/>
          <p:cNvSpPr txBox="1">
            <a:spLocks noChangeArrowheads="1"/>
          </p:cNvSpPr>
          <p:nvPr/>
        </p:nvSpPr>
        <p:spPr bwMode="auto">
          <a:xfrm>
            <a:off x="8393425" y="5219703"/>
            <a:ext cx="2143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3GeV pulsed proton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beam</a:t>
            </a:r>
          </a:p>
        </p:txBody>
      </p:sp>
      <p:sp>
        <p:nvSpPr>
          <p:cNvPr id="7" name="正方形/長方形 6"/>
          <p:cNvSpPr/>
          <p:nvPr/>
        </p:nvSpPr>
        <p:spPr>
          <a:xfrm rot="1591106">
            <a:off x="4397050" y="2706003"/>
            <a:ext cx="360362" cy="2159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71" name="テキスト ボックス 7"/>
          <p:cNvSpPr txBox="1">
            <a:spLocks noChangeArrowheads="1"/>
          </p:cNvSpPr>
          <p:nvPr/>
        </p:nvSpPr>
        <p:spPr bwMode="auto">
          <a:xfrm>
            <a:off x="2702301" y="1772819"/>
            <a:ext cx="2731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Detector @ 3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rd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floor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(24m from target)</a:t>
            </a:r>
          </a:p>
        </p:txBody>
      </p:sp>
      <p:sp>
        <p:nvSpPr>
          <p:cNvPr id="11272" name="テキスト ボックス 8"/>
          <p:cNvSpPr txBox="1">
            <a:spLocks noChangeArrowheads="1"/>
          </p:cNvSpPr>
          <p:nvPr/>
        </p:nvSpPr>
        <p:spPr bwMode="auto">
          <a:xfrm>
            <a:off x="5665720" y="2134600"/>
            <a:ext cx="2188356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Hg target = Neutron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and Neutrino source 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5159377" y="2813956"/>
            <a:ext cx="720601" cy="64838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>
            <a:endCxn id="7" idx="0"/>
          </p:cNvCxnSpPr>
          <p:nvPr/>
        </p:nvCxnSpPr>
        <p:spPr>
          <a:xfrm flipH="1">
            <a:off x="4625431" y="742910"/>
            <a:ext cx="3414457" cy="1974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7"/>
          <p:cNvSpPr txBox="1">
            <a:spLocks noChangeArrowheads="1"/>
          </p:cNvSpPr>
          <p:nvPr/>
        </p:nvSpPr>
        <p:spPr bwMode="auto">
          <a:xfrm>
            <a:off x="8364027" y="3429000"/>
            <a:ext cx="3927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17t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Gd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-loaded liquid scintillator / detector (total 50tons/detector)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(4.5m diameter x 4.0m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height)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                  193PMTs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53279" y="6021291"/>
            <a:ext cx="8477577" cy="83099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Searching for neutrino oscillation :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 with baseline of 24m.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no new beamline, no new buildings are needed  quick start-up 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7490" y="548683"/>
            <a:ext cx="2095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MLF building (bird’s view)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538040" y="4479702"/>
            <a:ext cx="1821657" cy="1325562"/>
            <a:chOff x="6405563" y="2708275"/>
            <a:chExt cx="2771775" cy="2079625"/>
          </a:xfrm>
        </p:grpSpPr>
        <p:pic>
          <p:nvPicPr>
            <p:cNvPr id="15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563" y="2708275"/>
              <a:ext cx="2771775" cy="207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円柱 15"/>
            <p:cNvSpPr>
              <a:spLocks noChangeArrowheads="1"/>
            </p:cNvSpPr>
            <p:nvPr/>
          </p:nvSpPr>
          <p:spPr bwMode="auto">
            <a:xfrm>
              <a:off x="7308850" y="3716338"/>
              <a:ext cx="1008063" cy="639762"/>
            </a:xfrm>
            <a:prstGeom prst="can">
              <a:avLst>
                <a:gd name="adj" fmla="val 25000"/>
              </a:avLst>
            </a:prstGeom>
            <a:solidFill>
              <a:srgbClr val="9ED3D7">
                <a:alpha val="54117"/>
              </a:srgbClr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1487490" y="4509123"/>
            <a:ext cx="572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image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D0C47-9ED2-41A4-82EC-36DA9F7A4D8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6023994" y="6165304"/>
            <a:ext cx="308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723441" y="6165304"/>
            <a:ext cx="3086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C5A47626-D95B-4652-B1B2-81B56505F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102" y="683923"/>
            <a:ext cx="3390677" cy="27029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4" name="タイトル 1">
            <a:extLst>
              <a:ext uri="{FF2B5EF4-FFF2-40B4-BE49-F238E27FC236}">
                <a16:creationId xmlns:a16="http://schemas.microsoft.com/office/drawing/2014/main" id="{0E62CF59-78A8-4A56-867A-3FA73B40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503238"/>
          </a:xfrm>
          <a:solidFill>
            <a:srgbClr val="92D050"/>
          </a:solidFill>
        </p:spPr>
        <p:txBody>
          <a:bodyPr/>
          <a:lstStyle/>
          <a:p>
            <a:r>
              <a:rPr lang="en-US" altLang="ja-JP" sz="4000" dirty="0"/>
              <a:t>Sterile Neutrino Search at J-PARC MLF (JSNS</a:t>
            </a:r>
            <a:r>
              <a:rPr lang="en-US" altLang="ja-JP" sz="4000" baseline="30000" dirty="0"/>
              <a:t>2</a:t>
            </a:r>
            <a:r>
              <a:rPr lang="en-US" altLang="ja-JP" sz="4000" dirty="0"/>
              <a:t>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2975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790818"/>
            <a:ext cx="7920880" cy="49505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778098"/>
          </a:xfrm>
          <a:solidFill>
            <a:srgbClr val="92D050"/>
          </a:solidFill>
        </p:spPr>
        <p:txBody>
          <a:bodyPr/>
          <a:lstStyle/>
          <a:p>
            <a:r>
              <a:rPr lang="en-US" altLang="ja-JP" dirty="0"/>
              <a:t>Production / Detection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5520" y="703237"/>
            <a:ext cx="8712968" cy="1501627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Large amount of parent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+ in Hg target </a:t>
            </a: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000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2000" dirty="0">
                <a:sym typeface="Wingdings" panose="05000000000000000000" pitchFamily="2" charset="2"/>
              </a:rPr>
              <a:t> are produced.</a:t>
            </a:r>
            <a:endParaRPr lang="en-US" altLang="ja-JP" sz="2000" dirty="0"/>
          </a:p>
          <a:p>
            <a:r>
              <a:rPr lang="en-US" altLang="ja-JP" sz="2000" dirty="0"/>
              <a:t>If sterile </a:t>
            </a:r>
            <a:r>
              <a:rPr lang="en-US" altLang="ja-JP" sz="2000" dirty="0">
                <a:latin typeface="Symbol" panose="05050102010706020507" pitchFamily="18" charset="2"/>
              </a:rPr>
              <a:t>n</a:t>
            </a:r>
            <a:r>
              <a:rPr lang="en-US" altLang="ja-JP" sz="2000" dirty="0"/>
              <a:t> exist,  </a:t>
            </a:r>
            <a:r>
              <a:rPr lang="en-US" altLang="ja-JP" sz="2000" dirty="0">
                <a:latin typeface="Symbol" panose="05050102010706020507" pitchFamily="18" charset="2"/>
              </a:rPr>
              <a:t>n</a:t>
            </a:r>
            <a:r>
              <a:rPr lang="en-US" altLang="ja-JP" sz="2000" baseline="-25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 </a:t>
            </a:r>
            <a:r>
              <a:rPr lang="en-US" altLang="ja-JP" sz="20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000" baseline="-25000" dirty="0">
                <a:sym typeface="Wingdings" panose="05000000000000000000" pitchFamily="2" charset="2"/>
              </a:rPr>
              <a:t>e</a:t>
            </a:r>
            <a:r>
              <a:rPr lang="en-US" altLang="ja-JP" sz="2000" dirty="0">
                <a:sym typeface="Wingdings" panose="05000000000000000000" pitchFamily="2" charset="2"/>
              </a:rPr>
              <a:t> oscillation is happened with </a:t>
            </a:r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24m.</a:t>
            </a:r>
            <a:r>
              <a:rPr lang="en-US" altLang="ja-JP" sz="2000" dirty="0">
                <a:sym typeface="Wingdings" panose="05000000000000000000" pitchFamily="2" charset="2"/>
              </a:rPr>
              <a:t> </a:t>
            </a:r>
          </a:p>
          <a:p>
            <a:r>
              <a:rPr lang="en-US" altLang="ja-JP" sz="2000" dirty="0"/>
              <a:t>Oscillated </a:t>
            </a:r>
            <a:r>
              <a:rPr lang="en-US" altLang="ja-JP" sz="2000" dirty="0">
                <a:latin typeface="Symbol" panose="05050102010706020507" pitchFamily="18" charset="2"/>
              </a:rPr>
              <a:t>n</a:t>
            </a:r>
            <a:r>
              <a:rPr lang="en-US" altLang="ja-JP" sz="2000" baseline="-25000" dirty="0"/>
              <a:t>e</a:t>
            </a:r>
            <a:r>
              <a:rPr lang="en-US" altLang="ja-JP" sz="2000" dirty="0"/>
              <a:t> is detected by Inverse Beta Decay (IBD):  </a:t>
            </a:r>
            <a:r>
              <a:rPr lang="en-US" altLang="ja-JP" sz="2000" dirty="0">
                <a:latin typeface="Symbol" panose="05050102010706020507" pitchFamily="18" charset="2"/>
              </a:rPr>
              <a:t>n</a:t>
            </a:r>
            <a:r>
              <a:rPr lang="en-US" altLang="ja-JP" sz="2000" baseline="-25000" dirty="0"/>
              <a:t>e</a:t>
            </a:r>
            <a:r>
              <a:rPr lang="en-US" altLang="ja-JP" sz="2000" dirty="0"/>
              <a:t> + p </a:t>
            </a:r>
            <a:r>
              <a:rPr lang="en-US" altLang="ja-JP" sz="2000" dirty="0">
                <a:sym typeface="Wingdings" panose="05000000000000000000" pitchFamily="2" charset="2"/>
              </a:rPr>
              <a:t> e</a:t>
            </a:r>
            <a:r>
              <a:rPr lang="en-US" altLang="ja-JP" sz="2000" baseline="30000" dirty="0">
                <a:sym typeface="Wingdings" panose="05000000000000000000" pitchFamily="2" charset="2"/>
              </a:rPr>
              <a:t>+</a:t>
            </a:r>
            <a:r>
              <a:rPr lang="en-US" altLang="ja-JP" sz="2000" dirty="0">
                <a:sym typeface="Wingdings" panose="05000000000000000000" pitchFamily="2" charset="2"/>
              </a:rPr>
              <a:t> + n</a:t>
            </a:r>
            <a:r>
              <a:rPr lang="en-US" altLang="ja-JP" sz="2000" dirty="0"/>
              <a:t>  w/ well </a:t>
            </a:r>
          </a:p>
          <a:p>
            <a:pPr marL="0" indent="0">
              <a:buNone/>
            </a:pPr>
            <a:r>
              <a:rPr lang="en-US" altLang="ja-JP" sz="2000" dirty="0"/>
              <a:t>     established detector technique</a:t>
            </a:r>
          </a:p>
          <a:p>
            <a:endParaRPr lang="en-US" altLang="ja-JP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52392" y="3933056"/>
            <a:ext cx="1132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Scintillation light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68415" y="6263735"/>
            <a:ext cx="1156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Scintillation 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(~ 8MeV In total)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1991544" y="4194666"/>
            <a:ext cx="432048" cy="386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00482" y="3068961"/>
            <a:ext cx="823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3GeV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pulsed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proton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beam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282880" y="644825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86396-6B32-47C4-BBAE-2EB3661F9F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639616" y="422108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11408" y="414908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矢印コネクタ 14"/>
          <p:cNvCxnSpPr>
            <a:stCxn id="11" idx="3"/>
          </p:cNvCxnSpPr>
          <p:nvPr/>
        </p:nvCxnSpPr>
        <p:spPr>
          <a:xfrm flipV="1">
            <a:off x="2999656" y="4221088"/>
            <a:ext cx="144016" cy="11265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647728" y="3481844"/>
            <a:ext cx="80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(Decay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-at-Rest)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3935760" y="119675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11824" y="119675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287688" y="155679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752184" y="155679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表 20"/>
          <p:cNvGraphicFramePr>
            <a:graphicFrameLocks noGrp="1"/>
          </p:cNvGraphicFramePr>
          <p:nvPr>
            <p:extLst/>
          </p:nvPr>
        </p:nvGraphicFramePr>
        <p:xfrm>
          <a:off x="1559496" y="5733256"/>
          <a:ext cx="4392488" cy="1076960"/>
        </p:xfrm>
        <a:graphic>
          <a:graphicData uri="http://schemas.openxmlformats.org/drawingml/2006/table">
            <a:tbl>
              <a:tblPr firstRow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263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IBD criteria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Timing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Energy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Prompt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1&lt;</a:t>
                      </a:r>
                      <a:r>
                        <a:rPr kumimoji="1" lang="en-US" altLang="ja-JP" sz="1600" dirty="0" err="1"/>
                        <a:t>T</a:t>
                      </a:r>
                      <a:r>
                        <a:rPr kumimoji="1" lang="en-US" altLang="ja-JP" sz="1600" baseline="-25000" dirty="0" err="1"/>
                        <a:t>p</a:t>
                      </a:r>
                      <a:r>
                        <a:rPr kumimoji="1" lang="en-US" altLang="ja-JP" sz="1600" dirty="0"/>
                        <a:t>&lt;10μs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20&lt;E&lt;60MeV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/>
                        <a:t>Delayed 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dirty="0" err="1"/>
                        <a:t>T</a:t>
                      </a:r>
                      <a:r>
                        <a:rPr kumimoji="1" lang="en-US" altLang="ja-JP" sz="1600" baseline="-25000" dirty="0" err="1"/>
                        <a:t>p</a:t>
                      </a:r>
                      <a:r>
                        <a:rPr kumimoji="1" lang="en-US" altLang="ja-JP" sz="1600" dirty="0"/>
                        <a:t>&lt;T</a:t>
                      </a:r>
                      <a:r>
                        <a:rPr kumimoji="1" lang="en-US" altLang="ja-JP" sz="1600" baseline="-25000" dirty="0"/>
                        <a:t>d</a:t>
                      </a:r>
                      <a:r>
                        <a:rPr kumimoji="1" lang="en-US" altLang="ja-JP" sz="1600" dirty="0"/>
                        <a:t>&lt;100μs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7&lt;E&lt;12MeV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528049" y="6381328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&lt;T&gt;~30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23992" y="2060849"/>
            <a:ext cx="2197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(E resolution = 15%/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sqrt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(E))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6600056" y="83671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733A1D-37CE-40B2-9D04-A81A498E7339}"/>
              </a:ext>
            </a:extLst>
          </p:cNvPr>
          <p:cNvSpPr txBox="1"/>
          <p:nvPr/>
        </p:nvSpPr>
        <p:spPr>
          <a:xfrm>
            <a:off x="10344472" y="2887776"/>
            <a:ext cx="1876219" cy="369331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Most of them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are same as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he LSND.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Direct ultimate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  tests for LSND.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But we use much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better beam 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Gd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loaded LS.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Much better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   S/N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Much better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 systematics 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753037"/>
            <a:ext cx="4176464" cy="3132348"/>
          </a:xfrm>
          <a:prstGeom prst="rect">
            <a:avLst/>
          </a:prstGeom>
        </p:spPr>
      </p:pic>
      <p:sp>
        <p:nvSpPr>
          <p:cNvPr id="2051" name="タイトル 3"/>
          <p:cNvSpPr>
            <a:spLocks noGrp="1"/>
          </p:cNvSpPr>
          <p:nvPr>
            <p:ph type="title"/>
          </p:nvPr>
        </p:nvSpPr>
        <p:spPr>
          <a:xfrm>
            <a:off x="0" y="26626"/>
            <a:ext cx="6530495" cy="95410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altLang="ja-JP" sz="4000" dirty="0"/>
              <a:t>Timing and Energy</a:t>
            </a:r>
            <a:endParaRPr lang="ja-JP" altLang="en-US" sz="4000" dirty="0"/>
          </a:p>
        </p:txBody>
      </p:sp>
      <p:sp>
        <p:nvSpPr>
          <p:cNvPr id="2060" name="正方形/長方形 1"/>
          <p:cNvSpPr>
            <a:spLocks noChangeArrowheads="1"/>
          </p:cNvSpPr>
          <p:nvPr/>
        </p:nvSpPr>
        <p:spPr bwMode="auto">
          <a:xfrm>
            <a:off x="7194849" y="44450"/>
            <a:ext cx="3365649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fr-F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M. Harada </a:t>
            </a:r>
            <a:r>
              <a:rPr kumimoji="1" lang="fr-FR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et al</a:t>
            </a:r>
            <a:r>
              <a:rPr kumimoji="1" lang="fr-FR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,  arXiv:1310.1437  </a:t>
            </a:r>
          </a:p>
        </p:txBody>
      </p:sp>
      <p:grpSp>
        <p:nvGrpSpPr>
          <p:cNvPr id="2061" name="グループ化 13"/>
          <p:cNvGrpSpPr>
            <a:grpSpLocks/>
          </p:cNvGrpSpPr>
          <p:nvPr/>
        </p:nvGrpSpPr>
        <p:grpSpPr bwMode="auto">
          <a:xfrm>
            <a:off x="6528049" y="333376"/>
            <a:ext cx="4176465" cy="3671688"/>
            <a:chOff x="-61913" y="2636912"/>
            <a:chExt cx="4011613" cy="3414891"/>
          </a:xfrm>
        </p:grpSpPr>
        <p:pic>
          <p:nvPicPr>
            <p:cNvPr id="2066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913" y="3212976"/>
              <a:ext cx="4011613" cy="283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2195512" y="4472158"/>
              <a:ext cx="1081088" cy="2857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 flipH="1" flipV="1">
              <a:off x="2149475" y="3213205"/>
              <a:ext cx="0" cy="24401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149475" y="3530722"/>
              <a:ext cx="15382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テキスト ボックス 10"/>
            <p:cNvSpPr txBox="1">
              <a:spLocks noChangeArrowheads="1"/>
            </p:cNvSpPr>
            <p:nvPr/>
          </p:nvSpPr>
          <p:spPr bwMode="auto">
            <a:xfrm>
              <a:off x="2077492" y="3265165"/>
              <a:ext cx="1704789" cy="486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ＭＳ Ｐゴシック" charset="-128"/>
                  <a:cs typeface="+mn-cs"/>
                </a:rPr>
                <a:t>Selecting muon decay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ＭＳ Ｐゴシック" charset="-128"/>
                  <a:cs typeface="+mn-cs"/>
                </a:rPr>
                <a:t>(</a:t>
              </a: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ＭＳ Ｐゴシック" charset="-128"/>
                  <a:cs typeface="+mn-cs"/>
                </a:rPr>
                <a:t>e</a:t>
              </a:r>
              <a:r>
                <a:rPr kumimoji="1" lang="en-US" altLang="ja-JP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ＭＳ Ｐゴシック" charset="-128"/>
                  <a:cs typeface="+mn-cs"/>
                </a:rPr>
                <a:t>~74%)</a:t>
              </a: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endParaRPr>
            </a:p>
          </p:txBody>
        </p:sp>
        <p:pic>
          <p:nvPicPr>
            <p:cNvPr id="2071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21" y="2636912"/>
              <a:ext cx="1437973" cy="604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8040216" y="366772"/>
            <a:ext cx="150714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Next beam is 40ms later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603480" y="642779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BD55E-897D-46D0-96EF-3243A7B5D5A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7393" y="1745344"/>
            <a:ext cx="6018921" cy="36625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Timing and Energy are good friends of JSNS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Timing:  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ltra-pure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from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Decay-at-Rest</a:t>
            </a:r>
            <a:endParaRPr kumimoji="1" lang="en-US" altLang="ja-JP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from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and K  -&gt; removed with timing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Beam Fast neutrons -&gt; removed w/ time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Cosmic ray BKG -&gt; reduced by 9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 time window.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Energy:  signals / BKG separation by energy.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from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has well-known spectrum.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Energy reconstruction is very easy at the IBD. (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~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Evis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+ 0.8MeV)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from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 is high suppressed.    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3"/>
          <p:cNvSpPr txBox="1">
            <a:spLocks noChangeArrowheads="1"/>
          </p:cNvSpPr>
          <p:nvPr/>
        </p:nvSpPr>
        <p:spPr bwMode="auto">
          <a:xfrm>
            <a:off x="7320137" y="646782"/>
            <a:ext cx="6527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p timing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2F08AE-E70F-400C-B679-C424E8C7CBFD}"/>
              </a:ext>
            </a:extLst>
          </p:cNvPr>
          <p:cNvSpPr/>
          <p:nvPr/>
        </p:nvSpPr>
        <p:spPr>
          <a:xfrm>
            <a:off x="7135586" y="6774403"/>
            <a:ext cx="2930978" cy="11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74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51"/>
            <a:ext cx="925195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テキスト ボックス 6"/>
          <p:cNvSpPr txBox="1">
            <a:spLocks noChangeArrowheads="1"/>
          </p:cNvSpPr>
          <p:nvPr/>
        </p:nvSpPr>
        <p:spPr bwMode="auto">
          <a:xfrm>
            <a:off x="1558926" y="57151"/>
            <a:ext cx="41830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IBD event selection</a:t>
            </a:r>
            <a:endParaRPr kumimoji="1" lang="ja-JP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27350" y="4005263"/>
            <a:ext cx="865188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3" name="テキスト ボックス 8"/>
          <p:cNvSpPr txBox="1">
            <a:spLocks noChangeArrowheads="1"/>
          </p:cNvSpPr>
          <p:nvPr/>
        </p:nvSpPr>
        <p:spPr bwMode="auto">
          <a:xfrm>
            <a:off x="4756151" y="1700214"/>
            <a:ext cx="22209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2; Prompt signal E cut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79876" y="1341439"/>
            <a:ext cx="1008063" cy="287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55" name="テキスト ボックス 10"/>
          <p:cNvSpPr txBox="1">
            <a:spLocks noChangeArrowheads="1"/>
          </p:cNvSpPr>
          <p:nvPr/>
        </p:nvSpPr>
        <p:spPr bwMode="auto">
          <a:xfrm>
            <a:off x="4010026" y="1258889"/>
            <a:ext cx="107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n capture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743701" y="1268414"/>
            <a:ext cx="576263" cy="22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680326" y="1196976"/>
            <a:ext cx="2987675" cy="68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86675" y="1543050"/>
            <a:ext cx="2463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Delayed gamma E cut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191626" y="765175"/>
            <a:ext cx="811213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case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898643" y="5686663"/>
            <a:ext cx="2592387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4.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cut between prompt and delayed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(~30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 lifetime for n 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040689" y="4581526"/>
            <a:ext cx="2592387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4.  Distance cut between prompt vertex and delayed vertex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351089" y="6696076"/>
            <a:ext cx="792162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96450" y="6237288"/>
            <a:ext cx="215900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664" name="テキスト ボックス 20"/>
          <p:cNvSpPr txBox="1">
            <a:spLocks noChangeArrowheads="1"/>
          </p:cNvSpPr>
          <p:nvPr/>
        </p:nvSpPr>
        <p:spPr bwMode="auto">
          <a:xfrm>
            <a:off x="9191625" y="5732463"/>
            <a:ext cx="156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Selection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ＭＳ Ｐゴシック" pitchFamily="50" charset="-128"/>
                <a:cs typeface="+mn-cs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~ 38%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56644" y="-27384"/>
            <a:ext cx="6998657" cy="86086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kumimoji="1" lang="en-US" altLang="ja-JP" dirty="0"/>
              <a:t>Achievements so far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429" y="833480"/>
            <a:ext cx="6299452" cy="609353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/>
              <a:t>2013 Sep; A proposal was submitted to the J-PARC PAC</a:t>
            </a:r>
          </a:p>
          <a:p>
            <a:r>
              <a:rPr lang="en-US" altLang="ja-JP" sz="2800" dirty="0"/>
              <a:t>2014 Apr-Jul;  We measured the BKG rate on 3</a:t>
            </a:r>
            <a:r>
              <a:rPr lang="en-US" altLang="ja-JP" sz="2800" baseline="30000" dirty="0"/>
              <a:t>rd</a:t>
            </a:r>
            <a:r>
              <a:rPr lang="en-US" altLang="ja-JP" sz="2800" dirty="0"/>
              <a:t> floor. -&gt; manageable beam /cosmic BKGs to perform JSNS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             </a:t>
            </a:r>
            <a:r>
              <a:rPr lang="ja-JP" altLang="en-US" sz="2800" dirty="0"/>
              <a:t>　　　　　　</a:t>
            </a:r>
            <a:r>
              <a:rPr lang="en-US" altLang="ja-JP" sz="2100" b="1" dirty="0"/>
              <a:t>PTEP 2015 6, 063C01 / arXiv:1502.02255 </a:t>
            </a:r>
            <a:r>
              <a:rPr lang="en-US" altLang="ja-JP" sz="2400" b="1" dirty="0"/>
              <a:t> </a:t>
            </a:r>
          </a:p>
          <a:p>
            <a:r>
              <a:rPr lang="en-US" altLang="ja-JP" sz="2800" dirty="0"/>
              <a:t>2014-Dec; The result was reported to J-PARC PAC.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</a:rPr>
              <a:t>the stage-1 status was granted</a:t>
            </a:r>
            <a:r>
              <a:rPr lang="en-US" altLang="ja-JP" sz="2800" dirty="0"/>
              <a:t> from J-PARC /KEK</a:t>
            </a:r>
          </a:p>
          <a:p>
            <a:r>
              <a:rPr lang="en-US" altLang="ja-JP" sz="2800" dirty="0"/>
              <a:t>The performance check of detector and safety discussions are being performed. </a:t>
            </a:r>
          </a:p>
          <a:p>
            <a:r>
              <a:rPr lang="en-US" altLang="ja-JP" sz="2800" b="1" dirty="0">
                <a:solidFill>
                  <a:srgbClr val="FF0000"/>
                </a:solidFill>
              </a:rPr>
              <a:t>2016-June: The grant-in-aid was approved for one detector construction </a:t>
            </a:r>
          </a:p>
          <a:p>
            <a:r>
              <a:rPr lang="en-US" altLang="ja-JP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2017-May: Technical Design Report was submitted to J-PARC PAC and </a:t>
            </a:r>
            <a:r>
              <a:rPr lang="en-US" altLang="ja-JP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arXiv</a:t>
            </a:r>
            <a:r>
              <a:rPr lang="en-US" altLang="ja-JP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fr-FR" altLang="ja-JP" sz="2600" b="1" dirty="0">
                <a:solidFill>
                  <a:srgbClr val="FF0000"/>
                </a:solidFill>
                <a:sym typeface="Wingdings" panose="05000000000000000000" pitchFamily="2" charset="2"/>
              </a:rPr>
              <a:t>arXiv:1705.08629 [physics.ins-det] </a:t>
            </a:r>
            <a:r>
              <a:rPr lang="fr-FR" altLang="ja-JP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ja-JP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</a:p>
          <a:p>
            <a:r>
              <a:rPr lang="en-US" altLang="ja-JP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We aim to start JSNS</a:t>
            </a:r>
            <a:r>
              <a:rPr lang="en-US" altLang="ja-JP" sz="2800" b="1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altLang="ja-JP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in JFY2018</a:t>
            </a:r>
            <a:endParaRPr lang="en-US" altLang="ja-JP" sz="2100" b="1" dirty="0">
              <a:solidFill>
                <a:srgbClr val="FF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56" y="-27384"/>
            <a:ext cx="4104456" cy="294565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69690" y="3573016"/>
            <a:ext cx="417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2014BU1301 experiment  (@MLF 3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floor)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82" y="3212979"/>
            <a:ext cx="4788910" cy="3168353"/>
          </a:xfrm>
          <a:prstGeom prst="rect">
            <a:avLst/>
          </a:prstGeom>
        </p:spPr>
      </p:pic>
      <p:sp>
        <p:nvSpPr>
          <p:cNvPr id="21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52384" y="614032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73E7C-B989-7D41-8F8D-50059E6D11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732936" y="3212976"/>
            <a:ext cx="2644558" cy="453100"/>
            <a:chOff x="567172" y="2636912"/>
            <a:chExt cx="4536504" cy="1080120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567172" y="3717032"/>
              <a:ext cx="4536504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4" name="正方形/長方形 23"/>
            <p:cNvSpPr/>
            <p:nvPr/>
          </p:nvSpPr>
          <p:spPr>
            <a:xfrm>
              <a:off x="937742" y="2636912"/>
              <a:ext cx="216023" cy="108012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619672" y="2636912"/>
              <a:ext cx="216024" cy="108012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7660928" y="364502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Proton beam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07472" y="6237312"/>
            <a:ext cx="46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Energy (MeV, vertical) vs timing (ns, horizontal)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8741049" y="4077072"/>
            <a:ext cx="2448272" cy="136815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101088" y="4293096"/>
            <a:ext cx="170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Signal region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prompt signal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BKG ~ 0</a:t>
            </a:r>
          </a:p>
        </p:txBody>
      </p:sp>
    </p:spTree>
    <p:extLst>
      <p:ext uri="{BB962C8B-B14F-4D97-AF65-F5344CB8AC3E}">
        <p14:creationId xmlns:p14="http://schemas.microsoft.com/office/powerpoint/2010/main" val="18856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747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altLang="ja-JP" dirty="0"/>
              <a:t>#events (1MW x 3 years x 1 detector (17tons)) 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82755"/>
              </p:ext>
            </p:extLst>
          </p:nvPr>
        </p:nvGraphicFramePr>
        <p:xfrm>
          <a:off x="728282" y="836712"/>
          <a:ext cx="10762408" cy="452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695">
                  <a:extLst>
                    <a:ext uri="{9D8B030D-6E8A-4147-A177-3AD203B41FA5}">
                      <a16:colId xmlns:a16="http://schemas.microsoft.com/office/drawing/2014/main" val="2839366442"/>
                    </a:ext>
                  </a:extLst>
                </a:gridCol>
                <a:gridCol w="2509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6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Source 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contents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#</a:t>
                      </a:r>
                      <a:r>
                        <a:rPr kumimoji="1" lang="en-US" altLang="ja-JP" sz="1800" dirty="0" err="1"/>
                        <a:t>ev</a:t>
                      </a:r>
                      <a:r>
                        <a:rPr kumimoji="1" lang="en-US" altLang="ja-JP" sz="1800" dirty="0"/>
                        <a:t>.(17tons x 3years) TDR</a:t>
                      </a: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Reference : SR2014 (50tons x  5 years)</a:t>
                      </a: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comments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6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background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/>
                        <a:t>e</a:t>
                      </a:r>
                      <a:r>
                        <a:rPr kumimoji="1" lang="en-US" altLang="ja-JP" sz="1800" dirty="0"/>
                        <a:t> from 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1800" dirty="0"/>
                        <a:t>-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43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237 </a:t>
                      </a: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/>
                        <a:t>Dominant BKG</a:t>
                      </a:r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30000" dirty="0"/>
                        <a:t>12</a:t>
                      </a:r>
                      <a:r>
                        <a:rPr kumimoji="1" lang="en-US" altLang="ja-JP" sz="1800" dirty="0"/>
                        <a:t>C(</a:t>
                      </a:r>
                      <a:r>
                        <a:rPr kumimoji="1" lang="en-US" altLang="ja-JP" sz="1800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 err="1"/>
                        <a:t>e</a:t>
                      </a:r>
                      <a:r>
                        <a:rPr kumimoji="1" lang="en-US" altLang="ja-JP" sz="1800" dirty="0" err="1"/>
                        <a:t>,e</a:t>
                      </a:r>
                      <a:r>
                        <a:rPr kumimoji="1" lang="en-US" altLang="ja-JP" sz="1800" dirty="0"/>
                        <a:t>-)</a:t>
                      </a:r>
                      <a:r>
                        <a:rPr kumimoji="1" lang="en-US" altLang="ja-JP" sz="1800" baseline="30000" dirty="0"/>
                        <a:t>12</a:t>
                      </a:r>
                      <a:r>
                        <a:rPr kumimoji="1" lang="en-US" altLang="ja-JP" sz="1800" dirty="0"/>
                        <a:t>N</a:t>
                      </a:r>
                      <a:r>
                        <a:rPr kumimoji="1" lang="en-US" altLang="ja-JP" sz="1800" baseline="-25000" dirty="0"/>
                        <a:t>g.s.</a:t>
                      </a:r>
                      <a:endParaRPr kumimoji="1" lang="ja-JP" altLang="en-US" sz="1800" baseline="-250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16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/>
                        <a:t> 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84"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Beam fast neutrons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Consistent with 0</a:t>
                      </a:r>
                    </a:p>
                    <a:p>
                      <a:pPr algn="ctr"/>
                      <a:r>
                        <a:rPr kumimoji="1" lang="en-US" altLang="ja-JP" sz="1800" b="0" u="none" dirty="0">
                          <a:solidFill>
                            <a:schemeClr val="tx1"/>
                          </a:solidFill>
                        </a:rPr>
                        <a:t>&lt; 2</a:t>
                      </a:r>
                      <a:r>
                        <a:rPr kumimoji="1" lang="en-US" altLang="ja-JP" sz="18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en-US" altLang="ja-JP" sz="1800" b="0" u="sng" dirty="0">
                          <a:solidFill>
                            <a:schemeClr val="tx1"/>
                          </a:solidFill>
                        </a:rPr>
                        <a:t>90%CL UL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&lt;13</a:t>
                      </a: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</a:rPr>
                        <a:t>Based on real data</a:t>
                      </a:r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Fast neutrons (cosmic)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~0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/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Accidental 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Based on real data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signal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87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480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800" dirty="0"/>
                        <a:t>m</a:t>
                      </a:r>
                      <a:r>
                        <a:rPr kumimoji="1" lang="en-US" altLang="ja-JP" sz="1800" baseline="30000" dirty="0"/>
                        <a:t>2</a:t>
                      </a:r>
                      <a:r>
                        <a:rPr kumimoji="1" lang="en-US" altLang="ja-JP" sz="1800" dirty="0"/>
                        <a:t>=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2.5, sin</a:t>
                      </a:r>
                      <a:r>
                        <a:rPr kumimoji="1" lang="en-US" altLang="ja-JP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=0.003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62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342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800" dirty="0"/>
                        <a:t>m</a:t>
                      </a:r>
                      <a:r>
                        <a:rPr kumimoji="1" lang="en-US" altLang="ja-JP" sz="1800" baseline="30000" dirty="0"/>
                        <a:t>2</a:t>
                      </a:r>
                      <a:r>
                        <a:rPr kumimoji="1" lang="en-US" altLang="ja-JP" sz="1800" dirty="0"/>
                        <a:t>=1.2, sin</a:t>
                      </a:r>
                      <a:r>
                        <a:rPr kumimoji="1" lang="en-US" altLang="ja-JP" sz="1800" baseline="30000" dirty="0"/>
                        <a:t>2</a:t>
                      </a:r>
                      <a:r>
                        <a:rPr kumimoji="1" lang="en-US" altLang="ja-JP" sz="1800" dirty="0"/>
                        <a:t>2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q</a:t>
                      </a:r>
                      <a:r>
                        <a:rPr kumimoji="1" lang="en-US" altLang="ja-JP" sz="1800" dirty="0"/>
                        <a:t>=0.003</a:t>
                      </a:r>
                      <a:endParaRPr kumimoji="1" lang="ja-JP" altLang="en-US" sz="1800" dirty="0"/>
                    </a:p>
                  </a:txBody>
                  <a:tcPr marL="91437" marR="91437" marT="45732" marB="4573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3423455" y="52883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Accidental BKG is calculated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by;R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acc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=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prompt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x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delay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x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VTX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x N 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spill 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prompt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R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delay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are probability of accidental BKG for prompt and delayed.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VTX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; BKG rejection factor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.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spill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(#spills / 5 years) = 1.9x10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9  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866796" y="17728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7FDFD-686E-46C2-80F4-3C3D1922BE5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98CA784-4C41-4A63-894E-81425AA6F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" y="5259580"/>
            <a:ext cx="2410986" cy="15667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111A12-369B-466E-A8AC-424E149BFB77}"/>
              </a:ext>
            </a:extLst>
          </p:cNvPr>
          <p:cNvSpPr txBox="1"/>
          <p:nvPr/>
        </p:nvSpPr>
        <p:spPr>
          <a:xfrm>
            <a:off x="2175095" y="5802979"/>
            <a:ext cx="120379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MLF best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(2.5eV</a:t>
            </a:r>
            <a:r>
              <a:rPr kumimoji="1" lang="en-US" altLang="ja-JP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27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504C63-F537-4C2F-915C-5147470B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40"/>
            <a:ext cx="12192000" cy="88673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Sensitivity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Upgrade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C330BC-B693-4A11-8ACD-76E7194FC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4" y="980076"/>
            <a:ext cx="11327644" cy="2054999"/>
          </a:xfrm>
        </p:spPr>
        <p:txBody>
          <a:bodyPr>
            <a:normAutofit fontScale="92500"/>
          </a:bodyPr>
          <a:lstStyle/>
          <a:p>
            <a:r>
              <a:rPr lang="en-US" altLang="ja-JP" sz="2400" dirty="0"/>
              <a:t>To have a good international competition capability, we want to start the experiment with one detector (17tons fiducial volume). </a:t>
            </a:r>
          </a:p>
          <a:p>
            <a:r>
              <a:rPr lang="en-US" altLang="ja-JP" sz="2400" dirty="0"/>
              <a:t>Even with one detector, we have a good 90% C.L constraints for 3 years. Left plot</a:t>
            </a:r>
          </a:p>
          <a:p>
            <a:r>
              <a:rPr kumimoji="1" lang="en-US" altLang="ja-JP" sz="2400" dirty="0"/>
              <a:t>Meanwhile, we are making effort to obtain the budget to build the 2</a:t>
            </a:r>
            <a:r>
              <a:rPr kumimoji="1" lang="en-US" altLang="ja-JP" sz="2400" baseline="30000" dirty="0"/>
              <a:t>nd</a:t>
            </a:r>
            <a:r>
              <a:rPr kumimoji="1" lang="en-US" altLang="ja-JP" sz="2400" dirty="0"/>
              <a:t> detector. (and enlarged acrylic tanks). This upgrade can make 5</a:t>
            </a:r>
            <a:r>
              <a:rPr kumimoji="1" lang="en-US" altLang="ja-JP" sz="2400" dirty="0">
                <a:latin typeface="Symbol" panose="05050102010706020507" pitchFamily="18" charset="2"/>
              </a:rPr>
              <a:t>s</a:t>
            </a:r>
            <a:r>
              <a:rPr kumimoji="1" lang="en-US" altLang="ja-JP" sz="2400" dirty="0"/>
              <a:t> significance test </a:t>
            </a:r>
            <a:r>
              <a:rPr lang="en-US" altLang="ja-JP" sz="2400" dirty="0"/>
              <a:t>for LSND region.</a:t>
            </a:r>
            <a:r>
              <a:rPr kumimoji="1" lang="en-US" altLang="ja-JP" sz="2400" dirty="0"/>
              <a:t> 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053A1C-AE11-48F1-890F-B272AB216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6" y="3035076"/>
            <a:ext cx="4318222" cy="3721291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813E5FA-FF52-4DE4-9A62-75D62E5C662E}"/>
              </a:ext>
            </a:extLst>
          </p:cNvPr>
          <p:cNvGrpSpPr/>
          <p:nvPr/>
        </p:nvGrpSpPr>
        <p:grpSpPr>
          <a:xfrm>
            <a:off x="6338207" y="2939145"/>
            <a:ext cx="5295900" cy="3817222"/>
            <a:chOff x="2063553" y="536776"/>
            <a:chExt cx="8280919" cy="577254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58B62EF-6366-4855-913A-CAFA99E84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53" y="536776"/>
              <a:ext cx="8280919" cy="5772546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0C1A78F-2054-4FF9-94D6-3C1E73B354A1}"/>
                </a:ext>
              </a:extLst>
            </p:cNvPr>
            <p:cNvSpPr txBox="1"/>
            <p:nvPr/>
          </p:nvSpPr>
          <p:spPr>
            <a:xfrm>
              <a:off x="3215681" y="4581128"/>
              <a:ext cx="3683498" cy="558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5 years x MW x 50 tons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8AF4E77-DEA6-4B38-BF74-88D05427A3EE}"/>
                </a:ext>
              </a:extLst>
            </p:cNvPr>
            <p:cNvSpPr/>
            <p:nvPr/>
          </p:nvSpPr>
          <p:spPr>
            <a:xfrm>
              <a:off x="7824192" y="2708920"/>
              <a:ext cx="1296144" cy="4320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6A05BB1-5DD1-42EC-B348-7C782EAA8AF8}"/>
                </a:ext>
              </a:extLst>
            </p:cNvPr>
            <p:cNvSpPr txBox="1"/>
            <p:nvPr/>
          </p:nvSpPr>
          <p:spPr>
            <a:xfrm>
              <a:off x="6858633" y="2648597"/>
              <a:ext cx="3341708" cy="69814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IceCube+SBL</a:t>
              </a: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allowed (90%)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99%   from </a:t>
              </a:r>
              <a:r>
                <a:rPr kumimoji="0" lang="en-US" altLang="ja-JP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arXiv</a:t>
              </a:r>
              <a:r>
                <a:rPr kumimoji="0" lang="en-US" altLang="ja-JP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1607.00011v2</a:t>
              </a:r>
              <a:endPara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5B7D86B-21D8-46F3-B643-0A5006E58FDB}"/>
              </a:ext>
            </a:extLst>
          </p:cNvPr>
          <p:cNvSpPr txBox="1"/>
          <p:nvPr/>
        </p:nvSpPr>
        <p:spPr>
          <a:xfrm>
            <a:off x="1275630" y="5765961"/>
            <a:ext cx="235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 years x MW x 17 tons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C58FB51-DF11-4E25-B804-E27B95B0D59C}"/>
              </a:ext>
            </a:extLst>
          </p:cNvPr>
          <p:cNvSpPr/>
          <p:nvPr/>
        </p:nvSpPr>
        <p:spPr>
          <a:xfrm>
            <a:off x="5119007" y="4482193"/>
            <a:ext cx="1322614" cy="669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3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4D92FFC-E9F2-4D03-9688-6171BAF9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46"/>
            <a:ext cx="12192000" cy="77691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Schedule for 1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detector construction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A0ACD855-2404-4110-8F88-94317E890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171070"/>
              </p:ext>
            </p:extLst>
          </p:nvPr>
        </p:nvGraphicFramePr>
        <p:xfrm>
          <a:off x="138024" y="793636"/>
          <a:ext cx="11913064" cy="591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310">
                  <a:extLst>
                    <a:ext uri="{9D8B030D-6E8A-4147-A177-3AD203B41FA5}">
                      <a16:colId xmlns:a16="http://schemas.microsoft.com/office/drawing/2014/main" val="594012941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3326841096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2539467802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1099103285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4046370809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2117453967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1207590317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663696644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839234980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4174338496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1842987785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2514345738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1531879161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1390266387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83474583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2709433231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3266717390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2607906360"/>
                    </a:ext>
                  </a:extLst>
                </a:gridCol>
                <a:gridCol w="595653">
                  <a:extLst>
                    <a:ext uri="{9D8B030D-6E8A-4147-A177-3AD203B41FA5}">
                      <a16:colId xmlns:a16="http://schemas.microsoft.com/office/drawing/2014/main" val="3281204253"/>
                    </a:ext>
                  </a:extLst>
                </a:gridCol>
              </a:tblGrid>
              <a:tr h="55948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JFY2017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JFY2018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134856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item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053247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Stainless tank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183015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Acrylic tank 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678908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PMTs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265643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/>
                        <a:t>GdLS</a:t>
                      </a:r>
                      <a:r>
                        <a:rPr kumimoji="1" lang="en-US" altLang="ja-JP" dirty="0"/>
                        <a:t>/LS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326525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installation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9628598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Dry Run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800657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Filling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998085"/>
                  </a:ext>
                </a:extLst>
              </a:tr>
              <a:tr h="55948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Data taking</a:t>
                      </a:r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902561"/>
                  </a:ext>
                </a:extLst>
              </a:tr>
            </a:tbl>
          </a:graphicData>
        </a:graphic>
      </p:graphicFrame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884ABFE-885E-423B-9893-0405B7F3B829}"/>
              </a:ext>
            </a:extLst>
          </p:cNvPr>
          <p:cNvCxnSpPr>
            <a:cxnSpLocks/>
          </p:cNvCxnSpPr>
          <p:nvPr/>
        </p:nvCxnSpPr>
        <p:spPr>
          <a:xfrm>
            <a:off x="138024" y="1897817"/>
            <a:ext cx="11913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矢印: 右 7">
            <a:extLst>
              <a:ext uri="{FF2B5EF4-FFF2-40B4-BE49-F238E27FC236}">
                <a16:creationId xmlns:a16="http://schemas.microsoft.com/office/drawing/2014/main" id="{A5D810C3-B7FA-46C3-86A1-C54EDB7E5F1F}"/>
              </a:ext>
            </a:extLst>
          </p:cNvPr>
          <p:cNvSpPr/>
          <p:nvPr/>
        </p:nvSpPr>
        <p:spPr>
          <a:xfrm>
            <a:off x="1311218" y="2130730"/>
            <a:ext cx="3045122" cy="232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2460AF-68C8-4927-BA5E-C3F48B5A6AD9}"/>
              </a:ext>
            </a:extLst>
          </p:cNvPr>
          <p:cNvCxnSpPr>
            <a:cxnSpLocks/>
          </p:cNvCxnSpPr>
          <p:nvPr/>
        </p:nvCxnSpPr>
        <p:spPr>
          <a:xfrm>
            <a:off x="1311216" y="793636"/>
            <a:ext cx="0" cy="5891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23BEB446-6FF2-40E8-80F1-B8FBE7BF8F78}"/>
              </a:ext>
            </a:extLst>
          </p:cNvPr>
          <p:cNvSpPr/>
          <p:nvPr/>
        </p:nvSpPr>
        <p:spPr>
          <a:xfrm>
            <a:off x="4896925" y="2734580"/>
            <a:ext cx="3565588" cy="281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1AC66E7-3F86-47E5-9336-CC1F4E656DE1}"/>
              </a:ext>
            </a:extLst>
          </p:cNvPr>
          <p:cNvSpPr/>
          <p:nvPr/>
        </p:nvSpPr>
        <p:spPr>
          <a:xfrm>
            <a:off x="3643218" y="3326925"/>
            <a:ext cx="4100432" cy="29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26691DA0-FC21-4E7D-966B-0F9739C6C266}"/>
              </a:ext>
            </a:extLst>
          </p:cNvPr>
          <p:cNvSpPr/>
          <p:nvPr/>
        </p:nvSpPr>
        <p:spPr>
          <a:xfrm>
            <a:off x="5262102" y="3893392"/>
            <a:ext cx="4100432" cy="29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F92D306-9BBB-4385-BFDC-BFDB3D92D051}"/>
              </a:ext>
            </a:extLst>
          </p:cNvPr>
          <p:cNvSpPr/>
          <p:nvPr/>
        </p:nvSpPr>
        <p:spPr>
          <a:xfrm>
            <a:off x="7108169" y="4468489"/>
            <a:ext cx="2087588" cy="273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A376EB9-EAFB-47C7-A82D-B182881C31C0}"/>
              </a:ext>
            </a:extLst>
          </p:cNvPr>
          <p:cNvSpPr/>
          <p:nvPr/>
        </p:nvSpPr>
        <p:spPr>
          <a:xfrm>
            <a:off x="8315863" y="5132722"/>
            <a:ext cx="1351469" cy="27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43ACF39-CA16-4220-AD9D-131166287160}"/>
              </a:ext>
            </a:extLst>
          </p:cNvPr>
          <p:cNvSpPr/>
          <p:nvPr/>
        </p:nvSpPr>
        <p:spPr>
          <a:xfrm>
            <a:off x="9650078" y="5650306"/>
            <a:ext cx="589478" cy="258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22C2123-D345-497E-9F44-69EC871BCE0A}"/>
              </a:ext>
            </a:extLst>
          </p:cNvPr>
          <p:cNvSpPr/>
          <p:nvPr/>
        </p:nvSpPr>
        <p:spPr>
          <a:xfrm>
            <a:off x="10371822" y="6211024"/>
            <a:ext cx="1679266" cy="307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9D8197-2230-45B1-A2A1-F2085BB2E115}"/>
              </a:ext>
            </a:extLst>
          </p:cNvPr>
          <p:cNvSpPr txBox="1"/>
          <p:nvPr/>
        </p:nvSpPr>
        <p:spPr>
          <a:xfrm>
            <a:off x="1975450" y="6496810"/>
            <a:ext cx="55050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Details will be shown in the next talk (by </a:t>
            </a:r>
            <a:r>
              <a:rPr kumimoji="1" lang="en-US" altLang="ja-JP" dirty="0" err="1"/>
              <a:t>J.S.Park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315C57-8076-4A20-ABC6-650C08C0FA9B}"/>
              </a:ext>
            </a:extLst>
          </p:cNvPr>
          <p:cNvSpPr txBox="1"/>
          <p:nvPr/>
        </p:nvSpPr>
        <p:spPr>
          <a:xfrm>
            <a:off x="1963952" y="6097123"/>
            <a:ext cx="496482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SBN far detector (IACRUS) is now at FNAL.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09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9746790-66F1-4B9B-AE54-E9245DA4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43"/>
            <a:ext cx="12192000" cy="84257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Approval Process (J-PARC PAC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etc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752B3B-2F2C-42D4-BD59-59055FFA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7" y="992039"/>
            <a:ext cx="10955547" cy="575381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 Based on the TDR, J-PARC PAC discussed the feasibility of the JSNS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experiment. (TDR contents will be described by </a:t>
            </a:r>
            <a:r>
              <a:rPr kumimoji="1" lang="en-US" altLang="ja-JP" dirty="0" err="1"/>
              <a:t>Jungsic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 J-PARC PAC has two stages of the approvals (stage-1 status: motivation of physics is recognized, and real approval (stage-2))</a:t>
            </a:r>
          </a:p>
          <a:p>
            <a:r>
              <a:rPr lang="en-US" altLang="ja-JP" dirty="0"/>
              <a:t> Lots of discussions are on-going to grant the stage-2:</a:t>
            </a:r>
          </a:p>
          <a:p>
            <a:pPr lvl="1"/>
            <a:r>
              <a:rPr lang="en-US" altLang="ja-JP" dirty="0"/>
              <a:t> Safety issues at J-PARC MLF (including a big earthquake). </a:t>
            </a:r>
          </a:p>
          <a:p>
            <a:pPr lvl="1"/>
            <a:r>
              <a:rPr lang="en-US" altLang="ja-JP" dirty="0"/>
              <a:t> Detector movement during the maintenance period (July-Oct). Note the 3</a:t>
            </a:r>
            <a:r>
              <a:rPr lang="en-US" altLang="ja-JP" baseline="30000" dirty="0"/>
              <a:t>rd</a:t>
            </a:r>
            <a:r>
              <a:rPr lang="en-US" altLang="ja-JP" dirty="0"/>
              <a:t> floor is the maintenance space of the MLF</a:t>
            </a:r>
          </a:p>
          <a:p>
            <a:pPr lvl="2"/>
            <a:r>
              <a:rPr lang="en-US" altLang="ja-JP" dirty="0"/>
              <a:t> We have to bring the detector to outside of MLF at that time to avoid the interference.  </a:t>
            </a:r>
          </a:p>
          <a:p>
            <a:pPr lvl="2"/>
            <a:r>
              <a:rPr lang="en-US" altLang="ja-JP" dirty="0"/>
              <a:t> Effects of quality of </a:t>
            </a:r>
            <a:r>
              <a:rPr lang="en-US" altLang="ja-JP" dirty="0" err="1"/>
              <a:t>GdLS</a:t>
            </a:r>
            <a:r>
              <a:rPr lang="en-US" altLang="ja-JP" dirty="0"/>
              <a:t>/LS degrade, PMT tilting during the movement were checked. </a:t>
            </a:r>
          </a:p>
          <a:p>
            <a:pPr lvl="1"/>
            <a:r>
              <a:rPr kumimoji="1" lang="en-US" altLang="ja-JP" dirty="0"/>
              <a:t>Calibration (Michel e </a:t>
            </a:r>
            <a:r>
              <a:rPr lang="en-US" altLang="ja-JP" dirty="0"/>
              <a:t>+ </a:t>
            </a:r>
            <a:r>
              <a:rPr lang="en-US" altLang="ja-JP" dirty="0" err="1"/>
              <a:t>Gd</a:t>
            </a:r>
            <a:r>
              <a:rPr lang="en-US" altLang="ja-JP" dirty="0"/>
              <a:t> captured gammas + radio-active sources)</a:t>
            </a:r>
          </a:p>
          <a:p>
            <a:pPr lvl="1"/>
            <a:r>
              <a:rPr kumimoji="1" lang="en-US" altLang="ja-JP" dirty="0"/>
              <a:t>Possible systematic uncertainties.</a:t>
            </a:r>
          </a:p>
          <a:p>
            <a:r>
              <a:rPr lang="en-US" altLang="ja-JP" dirty="0"/>
              <a:t> Revised TDR including these discussions will be submitted on the middle of Nov-2017, and contents will be discussed at the next PAC.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620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D9C562D2-FB98-40FB-84AB-F6E94F04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81"/>
            <a:ext cx="12191999" cy="695739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FB23B4B-13C8-4303-B526-E754BBF1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229" y="-167291"/>
            <a:ext cx="6627177" cy="785818"/>
          </a:xfrm>
        </p:spPr>
        <p:txBody>
          <a:bodyPr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JSNS</a:t>
            </a:r>
            <a:r>
              <a:rPr kumimoji="1" lang="en-US" altLang="ja-JP" baseline="30000" dirty="0">
                <a:solidFill>
                  <a:schemeClr val="bg1"/>
                </a:solidFill>
              </a:rPr>
              <a:t>2</a:t>
            </a:r>
            <a:r>
              <a:rPr kumimoji="1" lang="en-US" altLang="ja-JP" dirty="0">
                <a:solidFill>
                  <a:schemeClr val="bg1"/>
                </a:solidFill>
              </a:rPr>
              <a:t> collaboration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EB0A92-CCE3-4718-9E3D-DD599BC5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EBFB-1BCD-46E9-BCDE-63CCD6C18FA9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915E762-EE66-45F6-B5CE-2649CD3D2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09" y="4974096"/>
            <a:ext cx="917082" cy="61027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4CF5119-6F48-478E-849A-0AAC4F824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17" y="4976639"/>
            <a:ext cx="925286" cy="6152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878D237-A4E6-42A7-90DD-92DBFCAD7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38" y="4996476"/>
            <a:ext cx="1097711" cy="5790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735E370-188E-4A09-A241-AE2FDFF18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793" y="5041272"/>
            <a:ext cx="1068512" cy="53425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6B3A8BD-7691-471E-AF79-030168F8029F}"/>
              </a:ext>
            </a:extLst>
          </p:cNvPr>
          <p:cNvSpPr txBox="1"/>
          <p:nvPr/>
        </p:nvSpPr>
        <p:spPr>
          <a:xfrm>
            <a:off x="6691995" y="5574758"/>
            <a:ext cx="864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JAEA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KEK</a:t>
            </a:r>
          </a:p>
          <a:p>
            <a:r>
              <a:rPr lang="en-US" altLang="ja-JP" sz="1200" dirty="0" err="1">
                <a:solidFill>
                  <a:schemeClr val="bg1"/>
                </a:solidFill>
              </a:rPr>
              <a:t>Kitasato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chemeClr val="bg1"/>
                </a:solidFill>
              </a:rPr>
              <a:t>Kyoto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Osaka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Tohoku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64540F-94F4-4478-B02A-D15F064AC2AB}"/>
              </a:ext>
            </a:extLst>
          </p:cNvPr>
          <p:cNvSpPr txBox="1"/>
          <p:nvPr/>
        </p:nvSpPr>
        <p:spPr>
          <a:xfrm>
            <a:off x="10014276" y="5569029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Alabama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BNL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Florida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Michigan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85C1AA-3824-47B0-9E78-98585FD28EBC}"/>
              </a:ext>
            </a:extLst>
          </p:cNvPr>
          <p:cNvSpPr txBox="1"/>
          <p:nvPr/>
        </p:nvSpPr>
        <p:spPr>
          <a:xfrm>
            <a:off x="11301512" y="559080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Sussex</a:t>
            </a:r>
            <a:endParaRPr kumimoji="1"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070D87-E96A-4A3B-9689-617D25F28AF1}"/>
              </a:ext>
            </a:extLst>
          </p:cNvPr>
          <p:cNvSpPr txBox="1"/>
          <p:nvPr/>
        </p:nvSpPr>
        <p:spPr>
          <a:xfrm>
            <a:off x="7663691" y="5594566"/>
            <a:ext cx="1289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Soongsil</a:t>
            </a:r>
            <a:r>
              <a:rPr lang="en-US" altLang="ja-JP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ja-JP" sz="1200" dirty="0" err="1">
                <a:solidFill>
                  <a:schemeClr val="bg1"/>
                </a:solidFill>
              </a:rPr>
              <a:t>Dongshin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chemeClr val="bg1"/>
                </a:solidFill>
              </a:rPr>
              <a:t>GIST</a:t>
            </a:r>
          </a:p>
          <a:p>
            <a:r>
              <a:rPr lang="en-US" altLang="ja-JP" sz="1200" dirty="0" err="1">
                <a:solidFill>
                  <a:schemeClr val="bg1"/>
                </a:solidFill>
              </a:rPr>
              <a:t>Seoyeong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 err="1">
                <a:solidFill>
                  <a:schemeClr val="bg1"/>
                </a:solidFill>
              </a:rPr>
              <a:t>Chonnam</a:t>
            </a:r>
            <a:r>
              <a:rPr lang="en-US" altLang="ja-JP" sz="1200" dirty="0">
                <a:solidFill>
                  <a:schemeClr val="bg1"/>
                </a:solidFill>
              </a:rPr>
              <a:t> </a:t>
            </a:r>
            <a:r>
              <a:rPr lang="en-US" altLang="ja-JP" sz="1200" dirty="0" err="1">
                <a:solidFill>
                  <a:schemeClr val="bg1"/>
                </a:solidFill>
              </a:rPr>
              <a:t>Nati</a:t>
            </a:r>
            <a:r>
              <a:rPr lang="en-US" altLang="ja-JP" sz="1200" dirty="0">
                <a:solidFill>
                  <a:schemeClr val="bg1"/>
                </a:solidFill>
              </a:rPr>
              <a:t>’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Seoul </a:t>
            </a:r>
            <a:r>
              <a:rPr lang="en-US" altLang="ja-JP" sz="1200" dirty="0" err="1">
                <a:solidFill>
                  <a:schemeClr val="bg1"/>
                </a:solidFill>
              </a:rPr>
              <a:t>Nati</a:t>
            </a:r>
            <a:r>
              <a:rPr lang="en-US" altLang="ja-JP" sz="1200" dirty="0">
                <a:solidFill>
                  <a:schemeClr val="bg1"/>
                </a:solidFill>
              </a:rPr>
              <a:t>’</a:t>
            </a:r>
            <a:endParaRPr kumimoji="1" lang="en-US" altLang="ja-JP" sz="12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D246782-E408-4486-8AAC-35A71510EA6B}"/>
              </a:ext>
            </a:extLst>
          </p:cNvPr>
          <p:cNvSpPr txBox="1"/>
          <p:nvPr/>
        </p:nvSpPr>
        <p:spPr>
          <a:xfrm>
            <a:off x="8642622" y="5587356"/>
            <a:ext cx="1459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solidFill>
                  <a:schemeClr val="bg1"/>
                </a:solidFill>
              </a:rPr>
              <a:t>Chonbuk</a:t>
            </a:r>
            <a:r>
              <a:rPr lang="en-US" altLang="ja-JP" sz="1200" dirty="0">
                <a:solidFill>
                  <a:schemeClr val="bg1"/>
                </a:solidFill>
              </a:rPr>
              <a:t> Nat’</a:t>
            </a:r>
          </a:p>
          <a:p>
            <a:r>
              <a:rPr lang="en-US" altLang="ja-JP" sz="1200" dirty="0" err="1">
                <a:solidFill>
                  <a:schemeClr val="bg1"/>
                </a:solidFill>
              </a:rPr>
              <a:t>Kyungpook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 err="1">
                <a:solidFill>
                  <a:schemeClr val="bg1"/>
                </a:solidFill>
              </a:rPr>
              <a:t>Sungkyunkwan</a:t>
            </a:r>
            <a:endParaRPr lang="en-US" altLang="ja-JP" sz="1200" dirty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chemeClr val="bg1"/>
                </a:solidFill>
              </a:rPr>
              <a:t>Seoul Nat’ of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  sci and tech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6A3F22-8CAB-4A09-8122-C97FA8309FF9}"/>
              </a:ext>
            </a:extLst>
          </p:cNvPr>
          <p:cNvSpPr txBox="1"/>
          <p:nvPr/>
        </p:nvSpPr>
        <p:spPr>
          <a:xfrm>
            <a:off x="10040535" y="6276431"/>
            <a:ext cx="208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21 institutions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54 members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2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12192000" cy="850106"/>
          </a:xfrm>
          <a:solidFill>
            <a:srgbClr val="92D050"/>
          </a:solidFill>
        </p:spPr>
        <p:txBody>
          <a:bodyPr/>
          <a:lstStyle/>
          <a:p>
            <a:r>
              <a:rPr kumimoji="1" lang="en-US" altLang="ja-JP" dirty="0"/>
              <a:t>LS transportation / operation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1671838" y="3942060"/>
            <a:ext cx="9092518" cy="2940327"/>
            <a:chOff x="147838" y="3718251"/>
            <a:chExt cx="9092518" cy="294032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59" y="4091016"/>
              <a:ext cx="3994882" cy="2244397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2110" y="5583573"/>
              <a:ext cx="951089" cy="85598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47838" y="3718251"/>
              <a:ext cx="4893006" cy="46166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LS operation / transportation in Japan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4893041" y="5947102"/>
              <a:ext cx="606059" cy="0"/>
            </a:xfrm>
            <a:prstGeom prst="straightConnector1">
              <a:avLst/>
            </a:prstGeom>
            <a:ln w="38100" cmpd="dbl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5299086" y="4867602"/>
              <a:ext cx="260350" cy="3048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6683741" y="5947102"/>
              <a:ext cx="809259" cy="0"/>
            </a:xfrm>
            <a:prstGeom prst="straightConnector1">
              <a:avLst/>
            </a:prstGeom>
            <a:ln w="57150" cmpd="sng"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5970" y="5382037"/>
              <a:ext cx="986828" cy="953376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1169" y="3807668"/>
              <a:ext cx="1092200" cy="8890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4823202" y="4091016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empty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detector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88191" y="3820368"/>
              <a:ext cx="2052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J-PARC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(HENDEL building?) 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 flipV="1">
              <a:off x="4711700" y="5236934"/>
              <a:ext cx="482600" cy="4815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V="1">
              <a:off x="5614810" y="4466699"/>
              <a:ext cx="608190" cy="3326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562100" y="5698936"/>
              <a:ext cx="16594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Exp. site at MLF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2743" y="5236933"/>
              <a:ext cx="1123038" cy="443553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0050" y="5266170"/>
              <a:ext cx="596993" cy="226133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4693922" y="6012247"/>
              <a:ext cx="1121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Filling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Extracting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77188" y="4799301"/>
              <a:ext cx="1496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Storage Place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in company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580112" y="5229200"/>
              <a:ext cx="12592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Transportation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tank</a:t>
              </a: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178096"/>
            <a:ext cx="1965960" cy="2610944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1559496" y="1015528"/>
            <a:ext cx="7211172" cy="1333353"/>
            <a:chOff x="634852" y="1687656"/>
            <a:chExt cx="7211172" cy="1333353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3100" y="2322664"/>
              <a:ext cx="7093193" cy="69834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8948" y="2561044"/>
              <a:ext cx="704850" cy="266989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6666" y="2635104"/>
              <a:ext cx="704850" cy="266989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6827540" y="1955363"/>
              <a:ext cx="1018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J-PARC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34852" y="1955363"/>
              <a:ext cx="253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43748" y="1687656"/>
              <a:ext cx="1217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Production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55097" y="2405399"/>
            <a:ext cx="7996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We will use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iso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-tank for the transportation and the storage.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Cost estimation to purchase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iso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-tanks and LS storage was already done.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18114" y="174490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shipping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34338" y="1484784"/>
            <a:ext cx="12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Grand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transportation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279577" y="1412776"/>
            <a:ext cx="12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Grand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transportation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1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0BBDAFE-DC59-4ADD-8D77-EFC4FEA1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2"/>
            <a:ext cx="12192000" cy="984819"/>
          </a:xfrm>
          <a:solidFill>
            <a:srgbClr val="92D050"/>
          </a:solidFill>
        </p:spPr>
        <p:txBody>
          <a:bodyPr/>
          <a:lstStyle/>
          <a:p>
            <a:r>
              <a:rPr kumimoji="1" lang="en-US" altLang="ja-JP" dirty="0"/>
              <a:t>Michel e </a:t>
            </a:r>
            <a:r>
              <a:rPr lang="en-US" altLang="ja-JP" dirty="0"/>
              <a:t>calibration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39D471-4109-4A7A-833F-71805529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26" y="992041"/>
            <a:ext cx="5583418" cy="571931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One of most important calibration sources is to use Michel electrons from stopped cosmic ray muons.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Energy range / shape are almost same as interested samples</a:t>
            </a:r>
            <a:r>
              <a:rPr lang="en-US" altLang="ja-JP" dirty="0"/>
              <a:t> finally. </a:t>
            </a:r>
          </a:p>
          <a:p>
            <a:r>
              <a:rPr lang="en-US" altLang="ja-JP" dirty="0"/>
              <a:t>MC simulation said </a:t>
            </a:r>
            <a:r>
              <a:rPr lang="en-US" altLang="ja-JP" dirty="0">
                <a:solidFill>
                  <a:srgbClr val="FF0000"/>
                </a:solidFill>
              </a:rPr>
              <a:t>O(a few 100) Hz</a:t>
            </a:r>
            <a:r>
              <a:rPr lang="en-US" altLang="ja-JP" dirty="0"/>
              <a:t> of stopped muon events are available because our detector is over the ground.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Good statistics to check the stability and position dependence of light yield.</a:t>
            </a:r>
          </a:p>
          <a:p>
            <a:pPr lvl="1"/>
            <a:r>
              <a:rPr lang="en-US" altLang="ja-JP" dirty="0"/>
              <a:t>Pre-scale is needed.</a:t>
            </a:r>
          </a:p>
          <a:p>
            <a:r>
              <a:rPr lang="en-US" altLang="ja-JP" dirty="0"/>
              <a:t>Right plot shows the relative event rate of stopped muons vertex points. A rate in R</a:t>
            </a:r>
            <a:r>
              <a:rPr lang="en-US" altLang="ja-JP" baseline="30000" dirty="0"/>
              <a:t>2</a:t>
            </a:r>
            <a:r>
              <a:rPr lang="en-US" altLang="ja-JP" dirty="0"/>
              <a:t>-Z  is flat.  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B12D92-0C17-4913-8D54-8D09437F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343" y="1440613"/>
            <a:ext cx="6364163" cy="42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2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81E31-B178-424C-805E-87A0C204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23"/>
            <a:ext cx="12192000" cy="90717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altLang="ja-JP" dirty="0"/>
              <a:t>Beauty of JSNS</a:t>
            </a:r>
            <a:r>
              <a:rPr lang="en-US" altLang="ja-JP" baseline="30000" dirty="0"/>
              <a:t>2</a:t>
            </a:r>
            <a:r>
              <a:rPr lang="en-US" altLang="ja-JP" dirty="0"/>
              <a:t>: Small s</a:t>
            </a:r>
            <a:r>
              <a:rPr kumimoji="1" lang="en-US" altLang="ja-JP" dirty="0"/>
              <a:t>ystematic uncertainties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6D7A18-3E20-4713-AC7F-AE0164C2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6927"/>
            <a:ext cx="10972800" cy="5615797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The systematic uncertainties of the JSNS</a:t>
            </a:r>
            <a:r>
              <a:rPr lang="en-US" altLang="ja-JP" baseline="30000" dirty="0"/>
              <a:t>2</a:t>
            </a:r>
            <a:r>
              <a:rPr lang="en-US" altLang="ja-JP" dirty="0"/>
              <a:t>’s are small in principle.</a:t>
            </a:r>
          </a:p>
          <a:p>
            <a:pPr lvl="1"/>
            <a:r>
              <a:rPr lang="en-US" altLang="ja-JP" dirty="0"/>
              <a:t>Uncertainties from energy spectrum. </a:t>
            </a:r>
          </a:p>
          <a:p>
            <a:pPr lvl="2"/>
            <a:r>
              <a:rPr kumimoji="1" lang="en-US" altLang="ja-JP" dirty="0"/>
              <a:t>Energy spectrum of </a:t>
            </a:r>
            <a:r>
              <a:rPr lang="en-US" altLang="ja-JP" dirty="0"/>
              <a:t>neutrinos</a:t>
            </a:r>
            <a:r>
              <a:rPr kumimoji="1" lang="en-US" altLang="ja-JP" dirty="0"/>
              <a:t> from </a:t>
            </a:r>
            <a:r>
              <a:rPr lang="en-US" altLang="ja-JP" dirty="0"/>
              <a:t>decay-at-rest muon is quite well understood. (gives negligible error)</a:t>
            </a:r>
          </a:p>
          <a:p>
            <a:pPr lvl="2"/>
            <a:r>
              <a:rPr lang="en-US" altLang="ja-JP" dirty="0"/>
              <a:t>IBD cross section is also very well known. (both for energy dependence and for absolute number. </a:t>
            </a:r>
            <a:r>
              <a:rPr lang="en-US" altLang="ja-JP" dirty="0">
                <a:sym typeface="Wingdings" panose="05000000000000000000" pitchFamily="2" charset="2"/>
              </a:rPr>
              <a:t> provides negligible uncertainties</a:t>
            </a:r>
            <a:r>
              <a:rPr lang="en-US" altLang="ja-JP" dirty="0"/>
              <a:t>).</a:t>
            </a:r>
          </a:p>
          <a:p>
            <a:pPr lvl="2"/>
            <a:r>
              <a:rPr lang="en-US" altLang="ja-JP" dirty="0"/>
              <a:t>Expected uncertainty on the detector energy scale is ~1% level because we have a good calibration sources including Michel e.  (stability, position dependence, quenching effects are source of error)     </a:t>
            </a:r>
          </a:p>
          <a:p>
            <a:pPr lvl="1"/>
            <a:r>
              <a:rPr kumimoji="1" lang="en-US" altLang="ja-JP" dirty="0"/>
              <a:t>Uncertainties from normalization</a:t>
            </a:r>
          </a:p>
          <a:p>
            <a:pPr lvl="2"/>
            <a:r>
              <a:rPr lang="en-US" altLang="ja-JP" dirty="0"/>
              <a:t>We fit the number of intrinsic </a:t>
            </a:r>
            <a:r>
              <a:rPr lang="en-US" altLang="ja-JP" dirty="0">
                <a:latin typeface="Symbol" panose="05050102010706020507" pitchFamily="18" charset="2"/>
              </a:rPr>
              <a:t>n</a:t>
            </a:r>
            <a:r>
              <a:rPr lang="en-US" altLang="ja-JP" dirty="0"/>
              <a:t>e bar background  (profile fitting)</a:t>
            </a:r>
          </a:p>
          <a:p>
            <a:pPr lvl="2"/>
            <a:r>
              <a:rPr lang="en-US" altLang="ja-JP" dirty="0"/>
              <a:t>Number of </a:t>
            </a:r>
            <a:r>
              <a:rPr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baseline="30000" dirty="0"/>
              <a:t>+</a:t>
            </a:r>
            <a:r>
              <a:rPr kumimoji="1" lang="en-US" altLang="ja-JP" dirty="0"/>
              <a:t> </a:t>
            </a:r>
            <a:r>
              <a:rPr lang="en-US" altLang="ja-JP" dirty="0"/>
              <a:t>at the mercury target can be estimated by number of C12(</a:t>
            </a:r>
            <a:r>
              <a:rPr lang="en-US" altLang="ja-JP" dirty="0" err="1">
                <a:latin typeface="Symbol" panose="05050102010706020507" pitchFamily="18" charset="2"/>
              </a:rPr>
              <a:t>n</a:t>
            </a:r>
            <a:r>
              <a:rPr lang="en-US" altLang="ja-JP" baseline="-25000" dirty="0" err="1"/>
              <a:t>e</a:t>
            </a:r>
            <a:r>
              <a:rPr lang="en-US" altLang="ja-JP" dirty="0" err="1"/>
              <a:t>,e</a:t>
            </a:r>
            <a:r>
              <a:rPr lang="en-US" altLang="ja-JP" dirty="0"/>
              <a:t>)</a:t>
            </a:r>
            <a:r>
              <a:rPr lang="en-US" altLang="ja-JP" dirty="0" err="1"/>
              <a:t>Ngs</a:t>
            </a:r>
            <a:r>
              <a:rPr lang="en-US" altLang="ja-JP" dirty="0"/>
              <a:t> reactions. </a:t>
            </a:r>
            <a:r>
              <a:rPr lang="en-US" altLang="ja-JP" dirty="0">
                <a:sym typeface="Wingdings" panose="05000000000000000000" pitchFamily="2" charset="2"/>
              </a:rPr>
              <a:t> number of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r>
              <a:rPr lang="en-US" altLang="ja-JP" dirty="0" err="1">
                <a:sym typeface="Wingdings" panose="05000000000000000000" pitchFamily="2" charset="2"/>
              </a:rPr>
              <a:t>bar</a:t>
            </a:r>
            <a:r>
              <a:rPr lang="en-US" altLang="ja-JP" dirty="0">
                <a:sym typeface="Wingdings" panose="05000000000000000000" pitchFamily="2" charset="2"/>
              </a:rPr>
              <a:t> (before oscillation) can be known within 10%.</a:t>
            </a:r>
          </a:p>
          <a:p>
            <a:pPr lvl="2"/>
            <a:r>
              <a:rPr kumimoji="1" lang="en-US" altLang="ja-JP" dirty="0">
                <a:sym typeface="Wingdings" panose="05000000000000000000" pitchFamily="2" charset="2"/>
              </a:rPr>
              <a:t>Accidental background will</a:t>
            </a:r>
            <a:r>
              <a:rPr lang="en-US" altLang="ja-JP" dirty="0">
                <a:sym typeface="Wingdings" panose="05000000000000000000" pitchFamily="2" charset="2"/>
              </a:rPr>
              <a:t> be estimated by no beam data period.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295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0" y="-13742"/>
            <a:ext cx="12192000" cy="706438"/>
          </a:xfrm>
          <a:solidFill>
            <a:srgbClr val="92D050"/>
          </a:solidFill>
        </p:spPr>
        <p:txBody>
          <a:bodyPr/>
          <a:lstStyle/>
          <a:p>
            <a:r>
              <a:rPr lang="en-US" altLang="ja-JP" dirty="0"/>
              <a:t>Pros compared to LSND</a:t>
            </a:r>
            <a:endParaRPr lang="ja-JP" altLang="en-US" dirty="0"/>
          </a:p>
        </p:txBody>
      </p:sp>
      <p:sp>
        <p:nvSpPr>
          <p:cNvPr id="1945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95440" y="620762"/>
            <a:ext cx="9037637" cy="3816350"/>
          </a:xfrm>
        </p:spPr>
        <p:txBody>
          <a:bodyPr/>
          <a:lstStyle/>
          <a:p>
            <a:r>
              <a:rPr lang="en-US" altLang="ja-JP" sz="2800" dirty="0"/>
              <a:t>vs LSND;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direct test without any excuses </a:t>
            </a:r>
            <a:r>
              <a:rPr lang="en-US" altLang="ja-JP" sz="2800" dirty="0">
                <a:sym typeface="Wingdings" panose="05000000000000000000" pitchFamily="2" charset="2"/>
              </a:rPr>
              <a:t>(e.g.: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800" dirty="0">
                <a:sym typeface="Wingdings" panose="05000000000000000000" pitchFamily="2" charset="2"/>
              </a:rPr>
              <a:t> type, </a:t>
            </a:r>
            <a:r>
              <a:rPr lang="en-US" altLang="ja-JP" sz="2800" dirty="0" err="1">
                <a:sym typeface="Wingdings" panose="05000000000000000000" pitchFamily="2" charset="2"/>
              </a:rPr>
              <a:t>E</a:t>
            </a:r>
            <a:r>
              <a:rPr lang="en-US" altLang="ja-JP" sz="2800" dirty="0" err="1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2800" dirty="0">
                <a:sym typeface="Wingdings" panose="05000000000000000000" pitchFamily="2" charset="2"/>
              </a:rPr>
              <a:t>, detector target material) w/ better S/N </a:t>
            </a:r>
            <a:endParaRPr lang="en-US" altLang="ja-JP" sz="2800" dirty="0"/>
          </a:p>
          <a:p>
            <a:pPr lvl="1"/>
            <a:r>
              <a:rPr lang="en-US" altLang="ja-JP" sz="2400" dirty="0"/>
              <a:t>Narrow pulsed beam at MLF </a:t>
            </a:r>
            <a:r>
              <a:rPr lang="en-US" altLang="ja-JP" sz="2400" dirty="0">
                <a:sym typeface="Wingdings" pitchFamily="2" charset="2"/>
              </a:rPr>
              <a:t> timing</a:t>
            </a:r>
            <a:r>
              <a:rPr lang="en-US" altLang="ja-JP" sz="2400" dirty="0"/>
              <a:t> </a:t>
            </a:r>
          </a:p>
          <a:p>
            <a:pPr lvl="2"/>
            <a:r>
              <a:rPr lang="en-US" altLang="ja-JP" sz="2000" dirty="0"/>
              <a:t>LSND has no beam timing cut (</a:t>
            </a:r>
            <a:r>
              <a:rPr lang="en-US" altLang="ja-JP" sz="2000" dirty="0" err="1"/>
              <a:t>Linac</a:t>
            </a:r>
            <a:r>
              <a:rPr lang="en-US" altLang="ja-JP" sz="2000" dirty="0"/>
              <a:t> </a:t>
            </a:r>
            <a:r>
              <a:rPr lang="en-US" altLang="ja-JP" sz="2000" dirty="0">
                <a:sym typeface="Wingdings" pitchFamily="2" charset="2"/>
              </a:rPr>
              <a:t> large duty factor</a:t>
            </a:r>
            <a:r>
              <a:rPr lang="en-US" altLang="ja-JP" sz="2000" dirty="0"/>
              <a:t>) </a:t>
            </a:r>
          </a:p>
          <a:p>
            <a:pPr lvl="2"/>
            <a:r>
              <a:rPr lang="en-US" altLang="ja-JP" sz="2000" dirty="0"/>
              <a:t>Pure muon decay at rest at MLF.</a:t>
            </a:r>
          </a:p>
          <a:p>
            <a:pPr lvl="2"/>
            <a:r>
              <a:rPr lang="en-US" altLang="ja-JP" sz="2000" dirty="0"/>
              <a:t>No Decay-In-Flight source in MLF</a:t>
            </a:r>
          </a:p>
          <a:p>
            <a:pPr lvl="2"/>
            <a:r>
              <a:rPr lang="en-US" altLang="ja-JP" sz="2000" dirty="0"/>
              <a:t>No beam fast neutrons BKG at MLF.</a:t>
            </a:r>
          </a:p>
          <a:p>
            <a:pPr lvl="2"/>
            <a:r>
              <a:rPr lang="en-US" altLang="ja-JP" sz="2000" dirty="0"/>
              <a:t>Tighter timing window (~9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s) for </a:t>
            </a:r>
          </a:p>
          <a:p>
            <a:pPr marL="914400" lvl="2" indent="0">
              <a:buNone/>
            </a:pPr>
            <a:r>
              <a:rPr lang="en-US" altLang="ja-JP" sz="2000" dirty="0"/>
              <a:t>   cosmic ray rejection at MLF.</a:t>
            </a:r>
          </a:p>
        </p:txBody>
      </p:sp>
      <p:pic>
        <p:nvPicPr>
          <p:cNvPr id="1946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7" y="2420938"/>
            <a:ext cx="39973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コンテンツ プレースホルダー 2"/>
          <p:cNvSpPr txBox="1">
            <a:spLocks/>
          </p:cNvSpPr>
          <p:nvPr/>
        </p:nvSpPr>
        <p:spPr bwMode="auto">
          <a:xfrm>
            <a:off x="1558927" y="4149080"/>
            <a:ext cx="53291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Detector has many improvements;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Gd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-LS improves  S/N ratio at MLF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 time window of coincidence (factor 6) and delayed Energy.  (2.2  8MeV)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Faster sampling rate of electronics and improved LS make PID easy at MLF.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vs KARMEN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 JSNS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 has more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960096" y="6165304"/>
            <a:ext cx="3707904" cy="648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5663954" y="6193014"/>
            <a:ext cx="5329163" cy="12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intense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charset="-128"/>
                <a:cs typeface="+mn-cs"/>
                <a:sym typeface="Wingdings" panose="05000000000000000000" pitchFamily="2" charset="2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 flux by &gt;10 times +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Gd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Wingdings" panose="05000000000000000000" pitchFamily="2" charset="2"/>
              </a:rPr>
              <a:t>-LS 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 rot="10800000">
            <a:off x="1847529" y="2204865"/>
            <a:ext cx="461665" cy="21007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As mentioned before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2381202" y="2420888"/>
            <a:ext cx="2584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381202" y="4077072"/>
            <a:ext cx="2584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381202" y="2420938"/>
            <a:ext cx="0" cy="16561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7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3408"/>
            <a:ext cx="12192000" cy="868958"/>
          </a:xfrm>
          <a:solidFill>
            <a:srgbClr val="92D050"/>
          </a:solidFill>
        </p:spPr>
        <p:txBody>
          <a:bodyPr/>
          <a:lstStyle/>
          <a:p>
            <a:r>
              <a:rPr kumimoji="1" lang="en-US" altLang="ja-JP" dirty="0"/>
              <a:t>Complementarity 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9536" y="692696"/>
            <a:ext cx="8424936" cy="6453336"/>
          </a:xfrm>
        </p:spPr>
        <p:txBody>
          <a:bodyPr/>
          <a:lstStyle/>
          <a:p>
            <a:r>
              <a:rPr lang="en-US" altLang="ja-JP" dirty="0"/>
              <a:t>to</a:t>
            </a:r>
            <a:r>
              <a:rPr kumimoji="1" lang="en-US" altLang="ja-JP" dirty="0"/>
              <a:t> reactor / radiation source experiments</a:t>
            </a:r>
          </a:p>
          <a:p>
            <a:pPr lvl="1"/>
            <a:r>
              <a:rPr kumimoji="1" lang="en-US" altLang="ja-JP" dirty="0"/>
              <a:t>Disappearance measurement vs appearance (JSNS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)  </a:t>
            </a:r>
          </a:p>
          <a:p>
            <a:r>
              <a:rPr lang="en-US" altLang="ja-JP" dirty="0"/>
              <a:t>to</a:t>
            </a:r>
            <a:r>
              <a:rPr kumimoji="1" lang="en-US" altLang="ja-JP" dirty="0"/>
              <a:t> </a:t>
            </a:r>
            <a:r>
              <a:rPr kumimoji="1" lang="en-US" altLang="ja-JP" dirty="0">
                <a:latin typeface="Symbol" panose="05050102010706020507" pitchFamily="18" charset="2"/>
              </a:rPr>
              <a:t>n</a:t>
            </a:r>
            <a:r>
              <a:rPr kumimoji="1" lang="en-US" altLang="ja-JP" baseline="-25000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 disappearance</a:t>
            </a:r>
          </a:p>
          <a:p>
            <a:pPr lvl="1"/>
            <a:r>
              <a:rPr lang="en-US" altLang="ja-JP" dirty="0"/>
              <a:t>Disappearance vs appearance </a:t>
            </a:r>
          </a:p>
          <a:p>
            <a:pPr lvl="0"/>
            <a:r>
              <a:rPr lang="en-US" altLang="ja-JP" dirty="0">
                <a:solidFill>
                  <a:prstClr val="black"/>
                </a:solidFill>
              </a:rPr>
              <a:t>to FNAL SBN programs (</a:t>
            </a:r>
            <a:r>
              <a:rPr lang="en-US" altLang="ja-JP" dirty="0" err="1">
                <a:solidFill>
                  <a:prstClr val="black"/>
                </a:solidFill>
              </a:rPr>
              <a:t>LAr</a:t>
            </a:r>
            <a:r>
              <a:rPr lang="en-US" altLang="ja-JP" dirty="0">
                <a:solidFill>
                  <a:prstClr val="black"/>
                </a:solidFill>
              </a:rPr>
              <a:t> TPCs + horn focused beam)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e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oscillation vs 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 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sym typeface="Wingdings" panose="05000000000000000000" pitchFamily="2" charset="2"/>
              </a:rPr>
              <a:t>e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oscillation (JSNS</a:t>
            </a:r>
            <a:r>
              <a:rPr lang="en-US" altLang="ja-JP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2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) 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JSNS</a:t>
            </a:r>
            <a:r>
              <a:rPr lang="en-US" altLang="ja-JP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2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aims a complete test for the LSND anomaly with much better S/N and without any excuses.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Intrinsic background rate is smaller and energy reconstruction is much cleaner.  (</a:t>
            </a:r>
            <a:r>
              <a:rPr lang="en-US" altLang="ja-JP" dirty="0" err="1">
                <a:solidFill>
                  <a:prstClr val="black"/>
                </a:solidFill>
                <a:sym typeface="Wingdings" panose="05000000000000000000" pitchFamily="2" charset="2"/>
              </a:rPr>
              <a:t>E</a:t>
            </a:r>
            <a:r>
              <a:rPr lang="en-US" altLang="ja-JP" dirty="0" err="1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 ~ </a:t>
            </a:r>
            <a:r>
              <a:rPr lang="en-US" altLang="ja-JP" dirty="0" err="1">
                <a:solidFill>
                  <a:prstClr val="black"/>
                </a:solidFill>
                <a:sym typeface="Wingdings" panose="05000000000000000000" pitchFamily="2" charset="2"/>
              </a:rPr>
              <a:t>Evis</a:t>
            </a:r>
            <a:r>
              <a:rPr lang="en-US" altLang="ja-JP" dirty="0">
                <a:solidFill>
                  <a:prstClr val="black"/>
                </a:solidFill>
                <a:sym typeface="Wingdings" panose="05000000000000000000" pitchFamily="2" charset="2"/>
              </a:rPr>
              <a:t> + 0.8MeV in IBD) 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5879976" y="407707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672064" y="4077072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919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3D43E97-2AB7-4B37-AAAE-5D647E2A4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Other physics at JSNS</a:t>
            </a:r>
            <a:r>
              <a:rPr kumimoji="1" lang="en-US" altLang="ja-JP" baseline="30000" dirty="0"/>
              <a:t>2</a:t>
            </a:r>
            <a:endParaRPr kumimoji="1" lang="ja-JP" altLang="en-US" baseline="30000" dirty="0"/>
          </a:p>
        </p:txBody>
      </p:sp>
      <p:sp>
        <p:nvSpPr>
          <p:cNvPr id="7" name="サブタイトル 6">
            <a:extLst>
              <a:ext uri="{FF2B5EF4-FFF2-40B4-BE49-F238E27FC236}">
                <a16:creationId xmlns:a16="http://schemas.microsoft.com/office/drawing/2014/main" id="{CC9BE603-286E-41F0-82F1-C16737A019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69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50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796857" y="816276"/>
            <a:ext cx="470115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 interactions are important in</a:t>
            </a:r>
          </a:p>
          <a:p>
            <a:pPr marL="342900" indent="-342900">
              <a:spcBef>
                <a:spcPts val="6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core-cooling by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-emission</a:t>
            </a:r>
          </a:p>
          <a:p>
            <a:pPr marL="342900" indent="-342900">
              <a:buClr>
                <a:srgbClr val="FF0000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-heating on shock wave</a:t>
            </a:r>
          </a:p>
          <a:p>
            <a:pPr marL="342900" indent="-342900">
              <a:buClr>
                <a:srgbClr val="FF0000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-process of nucleosynthesis</a:t>
            </a:r>
          </a:p>
          <a:p>
            <a:pPr marL="342900" indent="-342900">
              <a:buClr>
                <a:srgbClr val="FF0000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efficiency of neutrino detectors</a:t>
            </a:r>
            <a:endParaRPr lang="en-US" altLang="ja-JP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47750" y="44625"/>
            <a:ext cx="8324715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00A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Neutrino-nucleus interaction in Type-II SN</a:t>
            </a:r>
            <a:endParaRPr lang="ja-JP" altLang="en-US" sz="3200" b="1" dirty="0">
              <a:solidFill>
                <a:srgbClr val="0000A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14520" y="3020610"/>
            <a:ext cx="4573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Reaction rates are to be known 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with accuracy better than ~10%!</a:t>
            </a:r>
            <a:endParaRPr lang="ja-JP" altLang="en-US" sz="24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307828" y="4710256"/>
          <a:ext cx="7828558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894">
                  <a:extLst>
                    <a:ext uri="{9D8B030D-6E8A-4147-A177-3AD203B41FA5}">
                      <a16:colId xmlns:a16="http://schemas.microsoft.com/office/drawing/2014/main" val="2711795482"/>
                    </a:ext>
                  </a:extLst>
                </a:gridCol>
                <a:gridCol w="4255664">
                  <a:extLst>
                    <a:ext uri="{9D8B030D-6E8A-4147-A177-3AD203B41FA5}">
                      <a16:colId xmlns:a16="http://schemas.microsoft.com/office/drawing/2014/main" val="2682154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2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C(</a:t>
                      </a:r>
                      <a:r>
                        <a:rPr kumimoji="1" lang="en-US" altLang="ja-JP" sz="2400" b="0" dirty="0" err="1"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1" lang="en-US" altLang="ja-JP" sz="2400" b="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1" lang="en-US" altLang="ja-JP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,e</a:t>
                      </a:r>
                      <a:r>
                        <a:rPr kumimoji="1" lang="en-US" altLang="ja-JP" sz="2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en-US" altLang="ja-JP" sz="2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1" lang="en-US" altLang="ja-JP" sz="24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g.s.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(10</a:t>
                      </a:r>
                      <a:r>
                        <a:rPr kumimoji="1" lang="en-US" altLang="ja-JP" sz="2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cm</a:t>
                      </a:r>
                      <a:r>
                        <a:rPr kumimoji="1" lang="en-US" altLang="ja-JP" sz="2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ja-JP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61392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KARMEN 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(PLB332, 251 (1994))</a:t>
                      </a:r>
                      <a:endParaRPr kumimoji="1" lang="ja-JP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9.1±0.5±0.8 (10.4%)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2319813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LSND </a:t>
                      </a:r>
                      <a:r>
                        <a:rPr kumimoji="1" lang="en-US" altLang="ja-JP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(PRC64, 065501 (2001))</a:t>
                      </a:r>
                      <a:endParaRPr kumimoji="1" lang="ja-JP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8.9±0.3±0.9 (10.7%)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43328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JSNS</a:t>
                      </a:r>
                      <a:r>
                        <a:rPr kumimoji="1" lang="en-US" altLang="ja-JP" sz="2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ja-JP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(arXiv:1601.01046)</a:t>
                      </a:r>
                      <a:endParaRPr kumimoji="1" lang="ja-JP" alt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(~3%(stat.) expected in 5yrs)</a:t>
                      </a:r>
                      <a:endParaRPr kumimoji="1" lang="ja-JP" alt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594739329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44" y="959724"/>
            <a:ext cx="4011171" cy="354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E07F54-5D80-40FA-A5C4-9AB1E974E08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Summary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8C1DCE-A5A0-4E90-89A1-01A404BE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00175"/>
            <a:ext cx="11680166" cy="5211175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Sterile neutrino: One of most exciting topics in neutrino community (for 20 years!)</a:t>
            </a:r>
          </a:p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JSNS</a:t>
            </a:r>
            <a:r>
              <a:rPr lang="en-US" altLang="ja-JP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stands at a good position to confirm or refute the existence:</a:t>
            </a:r>
          </a:p>
          <a:p>
            <a:pPr lvl="1"/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Direct test (w/o excuses) for the LSND results. 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lvl="1"/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MLF and their short pulsed beam gives the best environment. </a:t>
            </a:r>
          </a:p>
          <a:p>
            <a:pPr lvl="1"/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GdLS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reduces the accidental background by order of magnitudes compared to the LSND.</a:t>
            </a: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At the end of JFY2018, we aim to start data taking.   </a:t>
            </a:r>
          </a:p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Toward the data taking, the collaboration is making best effort on both approvals and construction.  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64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0" y="-85725"/>
            <a:ext cx="12192000" cy="8509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ja-JP" dirty="0"/>
              <a:t>indication of the sterile neutrino (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m</a:t>
            </a:r>
            <a:r>
              <a:rPr lang="en-US" altLang="ja-JP" baseline="30000" dirty="0"/>
              <a:t>2</a:t>
            </a:r>
            <a:r>
              <a:rPr lang="en-US" altLang="ja-JP" dirty="0"/>
              <a:t>~1eV</a:t>
            </a:r>
            <a:r>
              <a:rPr lang="en-US" altLang="ja-JP" baseline="30000" dirty="0"/>
              <a:t>2</a:t>
            </a:r>
            <a:r>
              <a:rPr lang="en-US" altLang="ja-JP" dirty="0"/>
              <a:t>) ?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03388" y="836613"/>
            <a:ext cx="8856662" cy="612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dirty="0"/>
              <a:t>Anomalies, which cannot be explained by standard neutrino oscillations for ~20 years are shown;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dirty="0"/>
              <a:t>Excess or deficit does really exist?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800" dirty="0"/>
              <a:t>The new oscillation between active and inactive (sterile) neutrinos?</a:t>
            </a:r>
            <a:r>
              <a:rPr lang="en-US" altLang="ja-JP" sz="2800" dirty="0">
                <a:sym typeface="Wingdings" panose="05000000000000000000" pitchFamily="2" charset="2"/>
              </a:rPr>
              <a:t> </a:t>
            </a:r>
            <a:endParaRPr lang="en-US" altLang="ja-JP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006827" y="2143128"/>
          <a:ext cx="8369979" cy="2725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341">
                  <a:extLst>
                    <a:ext uri="{9D8B030D-6E8A-4147-A177-3AD203B41FA5}">
                      <a16:colId xmlns:a16="http://schemas.microsoft.com/office/drawing/2014/main" val="1219496304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Experiments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Neutrino source</a:t>
                      </a:r>
                      <a:r>
                        <a:rPr kumimoji="1" lang="en-US" altLang="ja-JP" sz="1800" baseline="0" dirty="0"/>
                        <a:t> 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signal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significance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E(MeV),L(m)</a:t>
                      </a:r>
                      <a:endParaRPr kumimoji="1" lang="ja-JP" altLang="en-US" sz="1800" dirty="0"/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LSND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1800" baseline="0" dirty="0"/>
                        <a:t> Decay-At-Rest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1800" baseline="0" dirty="0"/>
                        <a:t> </a:t>
                      </a:r>
                      <a:r>
                        <a:rPr kumimoji="1" lang="en-US" altLang="ja-JP" sz="18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ja-JP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1800" baseline="-25000" dirty="0">
                          <a:latin typeface="+mn-lt"/>
                          <a:sym typeface="Wingdings" panose="05000000000000000000" pitchFamily="2" charset="2"/>
                        </a:rPr>
                        <a:t>e</a:t>
                      </a:r>
                      <a:endParaRPr kumimoji="1" lang="ja-JP" altLang="en-US" sz="1800" baseline="-25000" dirty="0">
                        <a:latin typeface="+mn-lt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3.8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s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40,30</a:t>
                      </a:r>
                      <a:endParaRPr kumimoji="1" lang="ja-JP" altLang="en-US" sz="1800" dirty="0"/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/>
                        <a:t>MiniBooNE</a:t>
                      </a:r>
                      <a:r>
                        <a:rPr kumimoji="1" lang="en-US" altLang="ja-JP" sz="1800" dirty="0"/>
                        <a:t> 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sz="1800" baseline="0" dirty="0"/>
                        <a:t> Decay-In-Flight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en-US" altLang="ja-JP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1800" baseline="-25000" dirty="0">
                          <a:latin typeface="+mn-lt"/>
                          <a:sym typeface="Wingdings" panose="05000000000000000000" pitchFamily="2" charset="2"/>
                        </a:rPr>
                        <a:t>e</a:t>
                      </a:r>
                      <a:endParaRPr kumimoji="1" lang="ja-JP" altLang="en-US" sz="1800" baseline="-25000" dirty="0">
                        <a:latin typeface="+mn-lt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3.4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s</a:t>
                      </a:r>
                      <a:endParaRPr kumimoji="1" lang="en-US" altLang="ja-JP" sz="1800" baseline="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aseline="0" dirty="0"/>
                        <a:t>800,600</a:t>
                      </a:r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sz="1800" baseline="0" dirty="0"/>
                        <a:t> </a:t>
                      </a:r>
                      <a:r>
                        <a:rPr kumimoji="1" lang="en-US" altLang="ja-JP" sz="18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ja-JP" sz="1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1800" baseline="-25000" dirty="0">
                          <a:latin typeface="+mn-lt"/>
                          <a:sym typeface="Wingdings" panose="05000000000000000000" pitchFamily="2" charset="2"/>
                        </a:rPr>
                        <a:t>e</a:t>
                      </a:r>
                      <a:endParaRPr kumimoji="1" lang="ja-JP" altLang="en-US" sz="1800" baseline="-25000" dirty="0">
                        <a:latin typeface="+mn-lt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2.8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s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combined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3.8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s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/>
                        <a:t>Ga</a:t>
                      </a:r>
                      <a:r>
                        <a:rPr kumimoji="1" lang="en-US" altLang="ja-JP" sz="1800" baseline="0" dirty="0"/>
                        <a:t> (calibration)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 capture 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/>
                        <a:t>e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en-US" altLang="ja-JP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1800" dirty="0" err="1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1800" baseline="-25000" dirty="0" err="1">
                          <a:latin typeface="+mn-lt"/>
                          <a:sym typeface="Wingdings" panose="05000000000000000000" pitchFamily="2" charset="2"/>
                        </a:rPr>
                        <a:t>x</a:t>
                      </a:r>
                      <a:endParaRPr kumimoji="1" lang="ja-JP" altLang="en-US" sz="1800" baseline="-250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2.7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s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&lt;3,10</a:t>
                      </a:r>
                      <a:endParaRPr kumimoji="1" lang="ja-JP" altLang="en-US" sz="1800" dirty="0"/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6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Reactors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Beta</a:t>
                      </a:r>
                      <a:r>
                        <a:rPr kumimoji="1" lang="en-US" altLang="ja-JP" sz="1800" baseline="0" dirty="0"/>
                        <a:t> decay</a:t>
                      </a:r>
                      <a:endParaRPr kumimoji="1" lang="ja-JP" altLang="en-US" sz="1800" dirty="0"/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800" baseline="-25000" dirty="0"/>
                        <a:t>e</a:t>
                      </a:r>
                      <a:r>
                        <a:rPr kumimoji="1" lang="en-US" altLang="ja-JP" sz="1800" dirty="0"/>
                        <a:t> </a:t>
                      </a:r>
                      <a:r>
                        <a:rPr kumimoji="1" lang="en-US" altLang="ja-JP" sz="18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1800" dirty="0" err="1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1800" baseline="-25000" dirty="0" err="1">
                          <a:latin typeface="+mn-lt"/>
                          <a:sym typeface="Wingdings" panose="05000000000000000000" pitchFamily="2" charset="2"/>
                        </a:rPr>
                        <a:t>x</a:t>
                      </a:r>
                      <a:endParaRPr kumimoji="1" lang="ja-JP" altLang="en-US" sz="1800" baseline="-250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3.0</a:t>
                      </a:r>
                      <a:r>
                        <a:rPr kumimoji="1" lang="en-US" altLang="ja-JP" sz="1800" dirty="0">
                          <a:latin typeface="Symbol" panose="05050102010706020507" pitchFamily="18" charset="2"/>
                        </a:rPr>
                        <a:t>s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3,10-100</a:t>
                      </a:r>
                      <a:endParaRPr kumimoji="1" lang="ja-JP" altLang="en-US" sz="1800" dirty="0"/>
                    </a:p>
                  </a:txBody>
                  <a:tcPr marL="91437" marR="91437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6338662" y="2636838"/>
            <a:ext cx="1444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914925" y="2636838"/>
            <a:ext cx="144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352949" y="3357563"/>
            <a:ext cx="144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856187" y="3357563"/>
            <a:ext cx="1444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352949" y="4581525"/>
            <a:ext cx="1444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872518" y="4581525"/>
            <a:ext cx="1444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0213247-4433-4431-8A6A-5FF9F081DEC8}"/>
              </a:ext>
            </a:extLst>
          </p:cNvPr>
          <p:cNvSpPr/>
          <p:nvPr/>
        </p:nvSpPr>
        <p:spPr>
          <a:xfrm>
            <a:off x="2006827" y="2510287"/>
            <a:ext cx="8369979" cy="3709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A9AF70-3CBB-475F-B41F-49ED90F765C0}"/>
              </a:ext>
            </a:extLst>
          </p:cNvPr>
          <p:cNvSpPr txBox="1"/>
          <p:nvPr/>
        </p:nvSpPr>
        <p:spPr>
          <a:xfrm>
            <a:off x="10418728" y="2157234"/>
            <a:ext cx="178292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Now it is </a:t>
            </a:r>
            <a:r>
              <a:rPr lang="en-US" altLang="ja-JP" dirty="0"/>
              <a:t>time to </a:t>
            </a:r>
          </a:p>
          <a:p>
            <a:r>
              <a:rPr lang="en-US" altLang="ja-JP" dirty="0"/>
              <a:t>recheck LSND </a:t>
            </a:r>
          </a:p>
          <a:p>
            <a:r>
              <a:rPr lang="en-US" altLang="ja-JP" dirty="0"/>
              <a:t>results directly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38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">
            <a:extLst>
              <a:ext uri="{FF2B5EF4-FFF2-40B4-BE49-F238E27FC236}">
                <a16:creationId xmlns:a16="http://schemas.microsoft.com/office/drawing/2014/main" id="{F763A7E7-58F1-4C96-A565-CDB2A8036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4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テキスト ボックス 2">
            <a:extLst>
              <a:ext uri="{FF2B5EF4-FFF2-40B4-BE49-F238E27FC236}">
                <a16:creationId xmlns:a16="http://schemas.microsoft.com/office/drawing/2014/main" id="{361D1712-02F4-44A8-BD16-84F440259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338" y="203201"/>
            <a:ext cx="6334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4000">
                <a:solidFill>
                  <a:srgbClr val="FFFFFF"/>
                </a:solidFill>
              </a:rPr>
              <a:t>  c</a:t>
            </a:r>
            <a:endParaRPr lang="ja-JP" altLang="en-US" sz="4000">
              <a:solidFill>
                <a:srgbClr val="FFFFFF"/>
              </a:solidFill>
            </a:endParaRPr>
          </a:p>
        </p:txBody>
      </p:sp>
      <p:sp>
        <p:nvSpPr>
          <p:cNvPr id="5124" name="テキスト ボックス 4">
            <a:extLst>
              <a:ext uri="{FF2B5EF4-FFF2-40B4-BE49-F238E27FC236}">
                <a16:creationId xmlns:a16="http://schemas.microsoft.com/office/drawing/2014/main" id="{449C0566-EC90-464C-8FEE-D609B4424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4" y="477838"/>
            <a:ext cx="808037" cy="461962"/>
          </a:xfrm>
          <a:prstGeom prst="rect">
            <a:avLst/>
          </a:prstGeom>
          <a:solidFill>
            <a:srgbClr val="FFF9C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>
                <a:solidFill>
                  <a:prstClr val="black"/>
                </a:solidFill>
              </a:rPr>
              <a:t>1998</a:t>
            </a:r>
            <a:endParaRPr lang="ja-JP" altLang="en-US" sz="2400">
              <a:solidFill>
                <a:prstClr val="black"/>
              </a:solidFill>
            </a:endParaRPr>
          </a:p>
        </p:txBody>
      </p:sp>
      <p:sp>
        <p:nvSpPr>
          <p:cNvPr id="5125" name="テキスト ボックス 3">
            <a:extLst>
              <a:ext uri="{FF2B5EF4-FFF2-40B4-BE49-F238E27FC236}">
                <a16:creationId xmlns:a16="http://schemas.microsoft.com/office/drawing/2014/main" id="{6298BB38-EBAE-412B-BAAF-FBF7F4C2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9" y="5284789"/>
            <a:ext cx="5237331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2000" baseline="3000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000">
                <a:solidFill>
                  <a:srgbClr val="FF0000"/>
                </a:solidFill>
                <a:latin typeface="Symbol" panose="05050102010706020507" pitchFamily="18" charset="2"/>
              </a:rPr>
              <a:t>, m</a:t>
            </a:r>
            <a:r>
              <a:rPr lang="en-US" altLang="ja-JP" sz="2000" baseline="30000">
                <a:solidFill>
                  <a:srgbClr val="FF0000"/>
                </a:solidFill>
                <a:latin typeface="Symbol" panose="05050102010706020507" pitchFamily="18" charset="2"/>
              </a:rPr>
              <a:t>- </a:t>
            </a:r>
            <a:r>
              <a:rPr lang="en-US" altLang="ja-JP" sz="20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absorbed before decay into </a:t>
            </a:r>
            <a:r>
              <a:rPr lang="en-US" altLang="ja-JP" sz="200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not be </a:t>
            </a:r>
            <a:r>
              <a:rPr lang="en-US" altLang="ja-JP" sz="200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at the level of  7x10</a:t>
            </a:r>
            <a:r>
              <a:rPr lang="en-US" altLang="ja-JP" sz="20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: </a:t>
            </a:r>
            <a:r>
              <a:rPr lang="en-US" altLang="ja-JP" sz="240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np→d </a:t>
            </a:r>
            <a:r>
              <a:rPr lang="en-US" altLang="ja-JP" sz="2400">
                <a:solidFill>
                  <a:srgbClr val="FF0000"/>
                </a:solidFill>
                <a:latin typeface="Symbol" panose="05050102010706020507" pitchFamily="18" charset="2"/>
              </a:rPr>
              <a:t>g(2.2</a:t>
            </a: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MeV)</a:t>
            </a:r>
            <a:endParaRPr lang="en-US" altLang="ja-JP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26" name="直線コネクタ 7">
            <a:extLst>
              <a:ext uri="{FF2B5EF4-FFF2-40B4-BE49-F238E27FC236}">
                <a16:creationId xmlns:a16="http://schemas.microsoft.com/office/drawing/2014/main" id="{4FCEDBCC-424C-4129-892D-215F27789F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35413" y="5732463"/>
            <a:ext cx="36036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7" name="直線コネクタ 9">
            <a:extLst>
              <a:ext uri="{FF2B5EF4-FFF2-40B4-BE49-F238E27FC236}">
                <a16:creationId xmlns:a16="http://schemas.microsoft.com/office/drawing/2014/main" id="{6ACE167A-0AB2-4B30-AA25-C28314467E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5914" y="6308725"/>
            <a:ext cx="2873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8" name="テキスト ボックス 5">
            <a:extLst>
              <a:ext uri="{FF2B5EF4-FFF2-40B4-BE49-F238E27FC236}">
                <a16:creationId xmlns:a16="http://schemas.microsoft.com/office/drawing/2014/main" id="{332835CD-980F-46B8-8436-BF11AD7A9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15889"/>
            <a:ext cx="2376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>
                <a:solidFill>
                  <a:prstClr val="black"/>
                </a:solidFill>
              </a:rPr>
              <a:t>Appearance</a:t>
            </a: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FB21AD-4F2B-494B-99EF-300458D32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1052514"/>
            <a:ext cx="2038250" cy="132343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prstClr val="black"/>
                </a:solidFill>
              </a:rPr>
              <a:t>600</a:t>
            </a:r>
            <a:r>
              <a:rPr lang="en-US" altLang="ja-JP" sz="2000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120Hz</a:t>
            </a:r>
            <a:r>
              <a:rPr lang="en-US" altLang="ja-JP" sz="2000">
                <a:solidFill>
                  <a:prstClr val="black"/>
                </a:solidFill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prstClr val="black"/>
                </a:solidFill>
              </a:rPr>
              <a:t>target+beam stop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prstClr val="black"/>
                </a:solidFill>
              </a:rPr>
              <a:t>configuration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>
                <a:solidFill>
                  <a:prstClr val="black"/>
                </a:solidFill>
              </a:rPr>
              <a:t>    DIF, n bkg.</a:t>
            </a:r>
          </a:p>
        </p:txBody>
      </p:sp>
      <p:sp>
        <p:nvSpPr>
          <p:cNvPr id="9" name="左右矢印 8">
            <a:extLst>
              <a:ext uri="{FF2B5EF4-FFF2-40B4-BE49-F238E27FC236}">
                <a16:creationId xmlns:a16="http://schemas.microsoft.com/office/drawing/2014/main" id="{3B5CD249-4DDF-47F2-81A2-4E118D82C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1268413"/>
            <a:ext cx="503237" cy="360362"/>
          </a:xfrm>
          <a:prstGeom prst="leftRight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ja-JP" altLang="en-US" sz="1800" baseline="-25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4694BC-72F5-47E7-A505-7E3C98CF35CD}"/>
              </a:ext>
            </a:extLst>
          </p:cNvPr>
          <p:cNvSpPr/>
          <p:nvPr/>
        </p:nvSpPr>
        <p:spPr>
          <a:xfrm>
            <a:off x="1690689" y="3573464"/>
            <a:ext cx="2028825" cy="158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9FD43D1-FDB8-44B2-86C3-DD72F9159FB3}"/>
              </a:ext>
            </a:extLst>
          </p:cNvPr>
          <p:cNvSpPr/>
          <p:nvPr/>
        </p:nvSpPr>
        <p:spPr>
          <a:xfrm>
            <a:off x="3287713" y="4292601"/>
            <a:ext cx="1187450" cy="7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133" name="テキスト ボックス 13">
            <a:extLst>
              <a:ext uri="{FF2B5EF4-FFF2-40B4-BE49-F238E27FC236}">
                <a16:creationId xmlns:a16="http://schemas.microsoft.com/office/drawing/2014/main" id="{A1477AA6-5CA3-4211-89C1-A7C3B6645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708275"/>
            <a:ext cx="2119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800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800">
                <a:solidFill>
                  <a:prstClr val="black"/>
                </a:solidFill>
              </a:rPr>
              <a:t> </a:t>
            </a:r>
            <a:r>
              <a:rPr lang="en-US" altLang="ja-JP" sz="180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180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 + nm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800">
                <a:solidFill>
                  <a:prstClr val="black"/>
                </a:solidFill>
                <a:sym typeface="Wingdings" panose="05000000000000000000" pitchFamily="2" charset="2"/>
              </a:rPr>
              <a:t>         </a:t>
            </a:r>
            <a:r>
              <a:rPr lang="en-US" altLang="ja-JP" sz="180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altLang="ja-JP" sz="1800">
                <a:solidFill>
                  <a:prstClr val="black"/>
                </a:solidFill>
                <a:sym typeface="Wingdings" panose="05000000000000000000" pitchFamily="2" charset="2"/>
              </a:rPr>
              <a:t> e + </a:t>
            </a:r>
            <a:r>
              <a:rPr lang="en-US" altLang="ja-JP" sz="180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  <a:r>
              <a:rPr lang="en-US" altLang="ja-JP" sz="1800">
                <a:solidFill>
                  <a:prstClr val="black"/>
                </a:solidFill>
                <a:sym typeface="Wingdings" panose="05000000000000000000" pitchFamily="2" charset="2"/>
              </a:rPr>
              <a:t>e + </a:t>
            </a:r>
            <a:r>
              <a:rPr lang="en-US" altLang="ja-JP" sz="1800">
                <a:solidFill>
                  <a:prstClr val="black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nm</a:t>
            </a:r>
            <a:endParaRPr lang="ja-JP" altLang="en-US" sz="180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BC4872A-B8F9-4069-B9CF-28E76B643CF0}"/>
              </a:ext>
            </a:extLst>
          </p:cNvPr>
          <p:cNvCxnSpPr/>
          <p:nvPr/>
        </p:nvCxnSpPr>
        <p:spPr>
          <a:xfrm>
            <a:off x="3362326" y="3068638"/>
            <a:ext cx="212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A062250-112E-4BE2-A81C-0C034478A3E6}"/>
              </a:ext>
            </a:extLst>
          </p:cNvPr>
          <p:cNvCxnSpPr/>
          <p:nvPr/>
        </p:nvCxnSpPr>
        <p:spPr>
          <a:xfrm>
            <a:off x="3468688" y="3355975"/>
            <a:ext cx="0" cy="21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テキスト ボックス 18">
            <a:extLst>
              <a:ext uri="{FF2B5EF4-FFF2-40B4-BE49-F238E27FC236}">
                <a16:creationId xmlns:a16="http://schemas.microsoft.com/office/drawing/2014/main" id="{5B84FC2B-657B-4027-A8E3-158B560A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239" y="3563939"/>
            <a:ext cx="42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800">
                <a:solidFill>
                  <a:prstClr val="black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1800">
                <a:solidFill>
                  <a:prstClr val="black"/>
                </a:solidFill>
              </a:rPr>
              <a:t>e</a:t>
            </a:r>
            <a:endParaRPr lang="ja-JP" altLang="en-US" sz="1800">
              <a:solidFill>
                <a:prstClr val="black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07C807B-B95F-421C-9658-FD9D499878E1}"/>
              </a:ext>
            </a:extLst>
          </p:cNvPr>
          <p:cNvCxnSpPr/>
          <p:nvPr/>
        </p:nvCxnSpPr>
        <p:spPr>
          <a:xfrm>
            <a:off x="3432176" y="3644900"/>
            <a:ext cx="212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221163"/>
            <a:ext cx="6862763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8112126" y="5233989"/>
            <a:ext cx="2549525" cy="858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19460" name="オブジェクト 6"/>
          <p:cNvGraphicFramePr>
            <a:graphicFrameLocks noChangeAspect="1"/>
          </p:cNvGraphicFramePr>
          <p:nvPr/>
        </p:nvGraphicFramePr>
        <p:xfrm>
          <a:off x="1673226" y="692151"/>
          <a:ext cx="6837363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数式" r:id="rId5" imgW="2377080" imgH="1197360" progId="Equation.3">
                  <p:embed/>
                </p:oleObj>
              </mc:Choice>
              <mc:Fallback>
                <p:oleObj name="数式" r:id="rId5" imgW="2377080" imgH="1197360" progId="Equation.3">
                  <p:embed/>
                  <p:pic>
                    <p:nvPicPr>
                      <p:cNvPr id="1946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6" y="692151"/>
                        <a:ext cx="6837363" cy="3457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テキスト ボックス 7"/>
          <p:cNvSpPr txBox="1">
            <a:spLocks noChangeArrowheads="1"/>
          </p:cNvSpPr>
          <p:nvPr/>
        </p:nvSpPr>
        <p:spPr bwMode="auto">
          <a:xfrm>
            <a:off x="0" y="19958"/>
            <a:ext cx="12191999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Neutrino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oscillations with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charset="-128"/>
                <a:cs typeface="+mn-cs"/>
              </a:rPr>
              <a:t>D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m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2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~1eV</a:t>
            </a:r>
            <a:r>
              <a:rPr kumimoji="1" lang="en-US" altLang="ja-JP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2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 region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sp>
        <p:nvSpPr>
          <p:cNvPr id="19462" name="正方形/長方形 1"/>
          <p:cNvSpPr>
            <a:spLocks noChangeArrowheads="1"/>
          </p:cNvSpPr>
          <p:nvPr/>
        </p:nvSpPr>
        <p:spPr bwMode="auto">
          <a:xfrm>
            <a:off x="3182939" y="765175"/>
            <a:ext cx="2625725" cy="19431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463" name="正方形/長方形 1"/>
          <p:cNvSpPr>
            <a:spLocks noChangeArrowheads="1"/>
          </p:cNvSpPr>
          <p:nvPr/>
        </p:nvSpPr>
        <p:spPr bwMode="auto">
          <a:xfrm>
            <a:off x="8872538" y="981075"/>
            <a:ext cx="463550" cy="21113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464" name="テキスト ボックス 1"/>
          <p:cNvSpPr txBox="1">
            <a:spLocks noChangeArrowheads="1"/>
          </p:cNvSpPr>
          <p:nvPr/>
        </p:nvSpPr>
        <p:spPr bwMode="auto">
          <a:xfrm>
            <a:off x="8543926" y="1331913"/>
            <a:ext cx="2187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Matrix elements,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which are considered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in 3x3 mixing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framework. </a:t>
            </a:r>
          </a:p>
        </p:txBody>
      </p:sp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5229225"/>
            <a:ext cx="3078162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テキスト ボックス 2"/>
          <p:cNvSpPr txBox="1">
            <a:spLocks noChangeArrowheads="1"/>
          </p:cNvSpPr>
          <p:nvPr/>
        </p:nvSpPr>
        <p:spPr bwMode="auto">
          <a:xfrm>
            <a:off x="8256588" y="6372036"/>
            <a:ext cx="13244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(3+1) model</a:t>
            </a:r>
          </a:p>
        </p:txBody>
      </p:sp>
    </p:spTree>
    <p:extLst>
      <p:ext uri="{BB962C8B-B14F-4D97-AF65-F5344CB8AC3E}">
        <p14:creationId xmlns:p14="http://schemas.microsoft.com/office/powerpoint/2010/main" val="393958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422"/>
            <a:ext cx="9144000" cy="673915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745224" y="4005064"/>
            <a:ext cx="2062744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Mauro </a:t>
            </a:r>
            <a:r>
              <a:rPr lang="en-US" altLang="ja-JP" sz="1400" b="1" dirty="0" err="1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Mezzetto’s</a:t>
            </a:r>
            <a:r>
              <a:rPr lang="en-US" altLang="ja-JP" sz="1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 </a:t>
            </a:r>
          </a:p>
          <a:p>
            <a:r>
              <a:rPr lang="en-US" altLang="ja-JP" sz="1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(experimental  summary)</a:t>
            </a:r>
          </a:p>
          <a:p>
            <a:r>
              <a:rPr lang="en-US" altLang="ja-JP" sz="1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 talk in Neutrino2016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5156" y="2123564"/>
            <a:ext cx="920445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e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sym typeface="Wingdings" panose="05000000000000000000" pitchFamily="2" charset="2"/>
              </a:rPr>
              <a:t> n</a:t>
            </a:r>
            <a:r>
              <a:rPr lang="en-US" altLang="ja-JP" baseline="-25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35796" y="548680"/>
            <a:ext cx="920445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e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sym typeface="Wingdings" panose="05000000000000000000" pitchFamily="2" charset="2"/>
              </a:rPr>
              <a:t> n</a:t>
            </a:r>
            <a:r>
              <a:rPr lang="en-US" altLang="ja-JP" baseline="-25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e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7392144" y="69269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7968208" y="69269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45588" y="5651956"/>
            <a:ext cx="297863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n</a:t>
            </a:r>
            <a:r>
              <a:rPr lang="en-US" altLang="ja-JP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m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  <a:sym typeface="Wingdings" panose="05000000000000000000" pitchFamily="2" charset="2"/>
              </a:rPr>
              <a:t> n</a:t>
            </a:r>
            <a:r>
              <a:rPr lang="en-US" altLang="ja-JP" baseline="-25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e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 (horn focused beam)</a:t>
            </a:r>
            <a:r>
              <a:rPr lang="en-US" altLang="ja-JP" baseline="-250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75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9166"/>
            <a:ext cx="4481986" cy="31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438" y="236439"/>
            <a:ext cx="854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CH" sz="3600" dirty="0">
                <a:solidFill>
                  <a:srgbClr val="000000"/>
                </a:solidFill>
                <a:latin typeface="Comic Sans MS"/>
              </a:rPr>
              <a:t>Steile: creates SeeSaw/Dark matter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7528" y="4797152"/>
            <a:ext cx="798968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Since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1998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it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is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established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that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neutrinos have mass</a:t>
            </a:r>
          </a:p>
          <a:p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and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this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very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probably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implies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new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degrees</a:t>
            </a:r>
            <a:r>
              <a:rPr kumimoji="0" lang="fr-CH" sz="2000" dirty="0">
                <a:solidFill>
                  <a:srgbClr val="000000"/>
                </a:solidFill>
                <a:latin typeface="Comic Sans MS"/>
              </a:rPr>
              <a:t> of </a:t>
            </a:r>
            <a:r>
              <a:rPr kumimoji="0" lang="fr-CH" sz="2000" dirty="0" err="1">
                <a:solidFill>
                  <a:srgbClr val="000000"/>
                </a:solidFill>
                <a:latin typeface="Comic Sans MS"/>
              </a:rPr>
              <a:t>freedom</a:t>
            </a:r>
            <a:endParaRPr kumimoji="0" lang="fr-CH" sz="2000" dirty="0">
              <a:solidFill>
                <a:srgbClr val="000000"/>
              </a:solidFill>
              <a:latin typeface="Comic Sans MS"/>
            </a:endParaRPr>
          </a:p>
          <a:p>
            <a:r>
              <a:rPr kumimoji="0" lang="fr-CH" sz="2000" dirty="0">
                <a:solidFill>
                  <a:srgbClr val="0000FF"/>
                </a:solidFill>
                <a:latin typeface="Comic Sans MS"/>
                <a:sym typeface="Wingdings" panose="05000000000000000000" pitchFamily="2" charset="2"/>
              </a:rPr>
              <a:t> «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  <a:sym typeface="Wingdings" panose="05000000000000000000" pitchFamily="2" charset="2"/>
              </a:rPr>
              <a:t>sterile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  <a:sym typeface="Wingdings" panose="05000000000000000000" pitchFamily="2" charset="2"/>
              </a:rPr>
              <a:t>»,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very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small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coupling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to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known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particles</a:t>
            </a:r>
            <a:endParaRPr kumimoji="0" lang="fr-CH" sz="2000" dirty="0">
              <a:solidFill>
                <a:srgbClr val="0000FF"/>
              </a:solidFill>
              <a:latin typeface="Comic Sans MS"/>
            </a:endParaRPr>
          </a:p>
          <a:p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completely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unknown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masses (eV to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ZeV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),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nearly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impossile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to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find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. </a:t>
            </a:r>
          </a:p>
          <a:p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              .... but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could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perhaps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  <a:r>
              <a:rPr kumimoji="0" lang="fr-CH" sz="2000" dirty="0" err="1">
                <a:solidFill>
                  <a:srgbClr val="0000FF"/>
                </a:solidFill>
                <a:latin typeface="Comic Sans MS"/>
              </a:rPr>
              <a:t>explain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all: DM, BAU,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  <a:sym typeface="Symbol"/>
              </a:rPr>
              <a:t>-masses</a:t>
            </a:r>
            <a:r>
              <a:rPr kumimoji="0" lang="fr-CH" sz="2000" dirty="0">
                <a:solidFill>
                  <a:srgbClr val="0000FF"/>
                </a:solidFill>
                <a:latin typeface="Comic Sans MS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72" y="1591842"/>
            <a:ext cx="4459829" cy="307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20B54A-A531-4C27-B645-AFAB1A85663E}"/>
              </a:ext>
            </a:extLst>
          </p:cNvPr>
          <p:cNvSpPr txBox="1"/>
          <p:nvPr/>
        </p:nvSpPr>
        <p:spPr>
          <a:xfrm>
            <a:off x="10127412" y="112143"/>
            <a:ext cx="1680268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</a:rPr>
              <a:t>HINT2016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 Alain Blondel</a:t>
            </a:r>
          </a:p>
        </p:txBody>
      </p:sp>
    </p:spTree>
    <p:extLst>
      <p:ext uri="{BB962C8B-B14F-4D97-AF65-F5344CB8AC3E}">
        <p14:creationId xmlns:p14="http://schemas.microsoft.com/office/powerpoint/2010/main" val="117780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028060" y="131765"/>
            <a:ext cx="2454134" cy="830997"/>
          </a:xfrm>
          <a:prstGeom prst="rect">
            <a:avLst/>
          </a:prstGeom>
          <a:solidFill>
            <a:srgbClr val="00008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J-PARC Facility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(KEK/JAEA</a:t>
            </a:r>
            <a:r>
              <a:rPr lang="ja-JP" altLang="en-US" sz="2400" b="1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）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718050" y="6559550"/>
            <a:ext cx="3240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1" rIns="91400" bIns="4570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ja-JP" sz="1400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Bird’s eye photo in January of 2008</a:t>
            </a:r>
            <a:endParaRPr lang="en-US" altLang="ja-JP" sz="2800">
              <a:solidFill>
                <a:srgbClr val="FFFFFF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150679" y="933453"/>
            <a:ext cx="2335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400" b="1">
                <a:solidFill>
                  <a:srgbClr val="FFFF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South to North</a:t>
            </a:r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549400" y="2352677"/>
            <a:ext cx="6858000" cy="4438651"/>
            <a:chOff x="16" y="1482"/>
            <a:chExt cx="4320" cy="2796"/>
          </a:xfrm>
        </p:grpSpPr>
        <p:grpSp>
          <p:nvGrpSpPr>
            <p:cNvPr id="28709" name="Group 8"/>
            <p:cNvGrpSpPr>
              <a:grpSpLocks/>
            </p:cNvGrpSpPr>
            <p:nvPr/>
          </p:nvGrpSpPr>
          <p:grpSpPr bwMode="auto">
            <a:xfrm>
              <a:off x="16" y="1482"/>
              <a:ext cx="4320" cy="516"/>
              <a:chOff x="16" y="1482"/>
              <a:chExt cx="4320" cy="516"/>
            </a:xfrm>
          </p:grpSpPr>
          <p:sp>
            <p:nvSpPr>
              <p:cNvPr id="28712" name="Freeform 9"/>
              <p:cNvSpPr>
                <a:spLocks/>
              </p:cNvSpPr>
              <p:nvPr/>
            </p:nvSpPr>
            <p:spPr bwMode="auto">
              <a:xfrm>
                <a:off x="1233" y="1700"/>
                <a:ext cx="3103" cy="244"/>
              </a:xfrm>
              <a:custGeom>
                <a:avLst/>
                <a:gdLst>
                  <a:gd name="T0" fmla="*/ 11 w 3894"/>
                  <a:gd name="T1" fmla="*/ 1 h 408"/>
                  <a:gd name="T2" fmla="*/ 10 w 3894"/>
                  <a:gd name="T3" fmla="*/ 1 h 408"/>
                  <a:gd name="T4" fmla="*/ 9 w 3894"/>
                  <a:gd name="T5" fmla="*/ 1 h 408"/>
                  <a:gd name="T6" fmla="*/ 9 w 3894"/>
                  <a:gd name="T7" fmla="*/ 1 h 408"/>
                  <a:gd name="T8" fmla="*/ 6 w 3894"/>
                  <a:gd name="T9" fmla="*/ 1 h 408"/>
                  <a:gd name="T10" fmla="*/ 4 w 3894"/>
                  <a:gd name="T11" fmla="*/ 1 h 408"/>
                  <a:gd name="T12" fmla="*/ 0 w 3894"/>
                  <a:gd name="T13" fmla="*/ 1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4"/>
                  <a:gd name="T22" fmla="*/ 0 h 408"/>
                  <a:gd name="T23" fmla="*/ 3894 w 3894"/>
                  <a:gd name="T24" fmla="*/ 408 h 4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4" h="408">
                    <a:moveTo>
                      <a:pt x="3894" y="408"/>
                    </a:moveTo>
                    <a:cubicBezTo>
                      <a:pt x="3865" y="368"/>
                      <a:pt x="3789" y="232"/>
                      <a:pt x="3723" y="170"/>
                    </a:cubicBezTo>
                    <a:cubicBezTo>
                      <a:pt x="3657" y="108"/>
                      <a:pt x="3609" y="62"/>
                      <a:pt x="3496" y="34"/>
                    </a:cubicBezTo>
                    <a:cubicBezTo>
                      <a:pt x="3383" y="6"/>
                      <a:pt x="3238" y="6"/>
                      <a:pt x="3042" y="3"/>
                    </a:cubicBezTo>
                    <a:cubicBezTo>
                      <a:pt x="2846" y="0"/>
                      <a:pt x="2574" y="4"/>
                      <a:pt x="2319" y="13"/>
                    </a:cubicBezTo>
                    <a:cubicBezTo>
                      <a:pt x="2064" y="22"/>
                      <a:pt x="1895" y="43"/>
                      <a:pt x="1509" y="60"/>
                    </a:cubicBezTo>
                    <a:cubicBezTo>
                      <a:pt x="1123" y="77"/>
                      <a:pt x="314" y="105"/>
                      <a:pt x="0" y="117"/>
                    </a:cubicBezTo>
                  </a:path>
                </a:pathLst>
              </a:custGeom>
              <a:noFill/>
              <a:ln w="57150">
                <a:solidFill>
                  <a:srgbClr val="CCE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713" name="Text Box 10"/>
              <p:cNvSpPr txBox="1">
                <a:spLocks noChangeArrowheads="1"/>
              </p:cNvSpPr>
              <p:nvPr/>
            </p:nvSpPr>
            <p:spPr bwMode="auto">
              <a:xfrm>
                <a:off x="16" y="1482"/>
                <a:ext cx="1728" cy="516"/>
              </a:xfrm>
              <a:prstGeom prst="rect">
                <a:avLst/>
              </a:prstGeom>
              <a:solidFill>
                <a:srgbClr val="CCFFFF">
                  <a:alpha val="23921"/>
                </a:srgbClr>
              </a:solidFill>
              <a:ln w="19050">
                <a:solidFill>
                  <a:srgbClr val="CCECFF"/>
                </a:solidFill>
                <a:miter lim="800000"/>
                <a:headEnd/>
                <a:tailEnd/>
              </a:ln>
            </p:spPr>
            <p:txBody>
              <a:bodyPr lIns="68386" tIns="34193" rIns="68386" bIns="34193">
                <a:spAutoFit/>
              </a:bodyPr>
              <a:lstStyle>
                <a:lvl1pPr defTabSz="957263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defTabSz="957263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defTabSz="957263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defTabSz="957263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defTabSz="957263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ja-JP" sz="2400" b="1">
                    <a:solidFill>
                      <a:srgbClr val="CCEC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Neutrino Beams</a:t>
                </a:r>
                <a:r>
                  <a:rPr lang="ja-JP" altLang="en-US" sz="2400" b="1">
                    <a:solidFill>
                      <a:srgbClr val="CCEC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　</a:t>
                </a:r>
                <a:r>
                  <a:rPr lang="en-US" altLang="ja-JP" sz="2400" b="1">
                    <a:solidFill>
                      <a:srgbClr val="CCEC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(to Kamioka)</a:t>
                </a:r>
                <a:endParaRPr lang="en-US" altLang="ja-JP" sz="2400">
                  <a:solidFill>
                    <a:srgbClr val="CCEC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28710" name="Line 11"/>
            <p:cNvSpPr>
              <a:spLocks noChangeShapeType="1"/>
            </p:cNvSpPr>
            <p:nvPr/>
          </p:nvSpPr>
          <p:spPr bwMode="auto">
            <a:xfrm>
              <a:off x="360" y="4140"/>
              <a:ext cx="267" cy="0"/>
            </a:xfrm>
            <a:prstGeom prst="line">
              <a:avLst/>
            </a:prstGeom>
            <a:noFill/>
            <a:ln w="5715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8711" name="Rectangle 12"/>
            <p:cNvSpPr>
              <a:spLocks noChangeArrowheads="1"/>
            </p:cNvSpPr>
            <p:nvPr/>
          </p:nvSpPr>
          <p:spPr bwMode="auto">
            <a:xfrm>
              <a:off x="544" y="3948"/>
              <a:ext cx="14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ja-JP" sz="2800" b="1">
                  <a:solidFill>
                    <a:srgbClr val="CCEC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  </a:t>
              </a:r>
              <a:r>
                <a:rPr lang="en-US" altLang="ja-JP" sz="2000" b="1">
                  <a:solidFill>
                    <a:srgbClr val="CCECFF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JFY2009 Beams</a:t>
              </a:r>
            </a:p>
          </p:txBody>
        </p:sp>
      </p:grpSp>
      <p:grpSp>
        <p:nvGrpSpPr>
          <p:cNvPr id="28679" name="Group 13"/>
          <p:cNvGrpSpPr>
            <a:grpSpLocks/>
          </p:cNvGrpSpPr>
          <p:nvPr/>
        </p:nvGrpSpPr>
        <p:grpSpPr bwMode="auto">
          <a:xfrm>
            <a:off x="2089150" y="1871665"/>
            <a:ext cx="8281988" cy="4652963"/>
            <a:chOff x="356" y="1179"/>
            <a:chExt cx="5217" cy="2931"/>
          </a:xfrm>
        </p:grpSpPr>
        <p:grpSp>
          <p:nvGrpSpPr>
            <p:cNvPr id="28698" name="Group 14"/>
            <p:cNvGrpSpPr>
              <a:grpSpLocks/>
            </p:cNvGrpSpPr>
            <p:nvPr/>
          </p:nvGrpSpPr>
          <p:grpSpPr bwMode="auto">
            <a:xfrm>
              <a:off x="603" y="1179"/>
              <a:ext cx="4970" cy="2782"/>
              <a:chOff x="603" y="1179"/>
              <a:chExt cx="4970" cy="2782"/>
            </a:xfrm>
          </p:grpSpPr>
          <p:sp>
            <p:nvSpPr>
              <p:cNvPr id="28701" name="Text Box 15"/>
              <p:cNvSpPr txBox="1">
                <a:spLocks noChangeArrowheads="1"/>
              </p:cNvSpPr>
              <p:nvPr/>
            </p:nvSpPr>
            <p:spPr bwMode="auto">
              <a:xfrm rot="1200000">
                <a:off x="603" y="2984"/>
                <a:ext cx="1923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740" tIns="47870" rIns="95740" bIns="47870">
                <a:spAutoFit/>
              </a:bodyPr>
              <a:lstStyle>
                <a:lvl1pPr defTabSz="957263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defTabSz="957263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defTabSz="957263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defTabSz="957263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defTabSz="957263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ja-JP" sz="2400" b="1">
                    <a:solidFill>
                      <a:srgbClr val="FFFF66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30GeV MR</a:t>
                </a:r>
                <a:endParaRPr lang="en-US" altLang="ja-JP" sz="2400" b="1">
                  <a:solidFill>
                    <a:srgbClr val="FFCC66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grpSp>
            <p:nvGrpSpPr>
              <p:cNvPr id="28702" name="Group 16"/>
              <p:cNvGrpSpPr>
                <a:grpSpLocks/>
              </p:cNvGrpSpPr>
              <p:nvPr/>
            </p:nvGrpSpPr>
            <p:grpSpPr bwMode="auto">
              <a:xfrm>
                <a:off x="908" y="1179"/>
                <a:ext cx="4665" cy="2782"/>
                <a:chOff x="908" y="1179"/>
                <a:chExt cx="4665" cy="2782"/>
              </a:xfrm>
            </p:grpSpPr>
            <p:sp>
              <p:nvSpPr>
                <p:cNvPr id="28703" name="Freeform 17"/>
                <p:cNvSpPr>
                  <a:spLocks/>
                </p:cNvSpPr>
                <p:nvPr/>
              </p:nvSpPr>
              <p:spPr bwMode="auto">
                <a:xfrm>
                  <a:off x="2396" y="1276"/>
                  <a:ext cx="1048" cy="364"/>
                </a:xfrm>
                <a:custGeom>
                  <a:avLst/>
                  <a:gdLst>
                    <a:gd name="T0" fmla="*/ 1048 w 1048"/>
                    <a:gd name="T1" fmla="*/ 0 h 364"/>
                    <a:gd name="T2" fmla="*/ 0 w 1048"/>
                    <a:gd name="T3" fmla="*/ 364 h 364"/>
                    <a:gd name="T4" fmla="*/ 0 60000 65536"/>
                    <a:gd name="T5" fmla="*/ 0 60000 65536"/>
                    <a:gd name="T6" fmla="*/ 0 w 1048"/>
                    <a:gd name="T7" fmla="*/ 0 h 364"/>
                    <a:gd name="T8" fmla="*/ 1048 w 1048"/>
                    <a:gd name="T9" fmla="*/ 364 h 3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48" h="364">
                      <a:moveTo>
                        <a:pt x="1048" y="0"/>
                      </a:moveTo>
                      <a:lnTo>
                        <a:pt x="0" y="364"/>
                      </a:lnTo>
                    </a:path>
                  </a:pathLst>
                </a:custGeom>
                <a:noFill/>
                <a:ln w="5715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8704" name="Freeform 18"/>
                <p:cNvSpPr>
                  <a:spLocks/>
                </p:cNvSpPr>
                <p:nvPr/>
              </p:nvSpPr>
              <p:spPr bwMode="auto">
                <a:xfrm>
                  <a:off x="1908" y="3056"/>
                  <a:ext cx="1956" cy="580"/>
                </a:xfrm>
                <a:custGeom>
                  <a:avLst/>
                  <a:gdLst>
                    <a:gd name="T0" fmla="*/ 0 w 1956"/>
                    <a:gd name="T1" fmla="*/ 0 h 580"/>
                    <a:gd name="T2" fmla="*/ 1956 w 1956"/>
                    <a:gd name="T3" fmla="*/ 580 h 580"/>
                    <a:gd name="T4" fmla="*/ 0 60000 65536"/>
                    <a:gd name="T5" fmla="*/ 0 60000 65536"/>
                    <a:gd name="T6" fmla="*/ 0 w 1956"/>
                    <a:gd name="T7" fmla="*/ 0 h 580"/>
                    <a:gd name="T8" fmla="*/ 1956 w 1956"/>
                    <a:gd name="T9" fmla="*/ 580 h 5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956" h="580">
                      <a:moveTo>
                        <a:pt x="0" y="0"/>
                      </a:moveTo>
                      <a:lnTo>
                        <a:pt x="1956" y="580"/>
                      </a:lnTo>
                    </a:path>
                  </a:pathLst>
                </a:custGeom>
                <a:noFill/>
                <a:ln w="5715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8705" name="Freeform 19"/>
                <p:cNvSpPr>
                  <a:spLocks/>
                </p:cNvSpPr>
                <p:nvPr/>
              </p:nvSpPr>
              <p:spPr bwMode="auto">
                <a:xfrm rot="600000">
                  <a:off x="3059" y="1179"/>
                  <a:ext cx="400" cy="958"/>
                </a:xfrm>
                <a:custGeom>
                  <a:avLst/>
                  <a:gdLst>
                    <a:gd name="T0" fmla="*/ 1 w 578"/>
                    <a:gd name="T1" fmla="*/ 0 h 1033"/>
                    <a:gd name="T2" fmla="*/ 1 w 578"/>
                    <a:gd name="T3" fmla="*/ 15 h 1033"/>
                    <a:gd name="T4" fmla="*/ 1 w 578"/>
                    <a:gd name="T5" fmla="*/ 72 h 1033"/>
                    <a:gd name="T6" fmla="*/ 1 w 578"/>
                    <a:gd name="T7" fmla="*/ 99 h 1033"/>
                    <a:gd name="T8" fmla="*/ 1 w 578"/>
                    <a:gd name="T9" fmla="*/ 135 h 1033"/>
                    <a:gd name="T10" fmla="*/ 1 w 578"/>
                    <a:gd name="T11" fmla="*/ 147 h 10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8"/>
                    <a:gd name="T19" fmla="*/ 0 h 1033"/>
                    <a:gd name="T20" fmla="*/ 578 w 578"/>
                    <a:gd name="T21" fmla="*/ 1033 h 103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8" h="1033">
                      <a:moveTo>
                        <a:pt x="578" y="0"/>
                      </a:moveTo>
                      <a:cubicBezTo>
                        <a:pt x="551" y="16"/>
                        <a:pt x="503" y="13"/>
                        <a:pt x="416" y="99"/>
                      </a:cubicBezTo>
                      <a:cubicBezTo>
                        <a:pt x="329" y="185"/>
                        <a:pt x="118" y="414"/>
                        <a:pt x="59" y="514"/>
                      </a:cubicBezTo>
                      <a:cubicBezTo>
                        <a:pt x="0" y="614"/>
                        <a:pt x="51" y="626"/>
                        <a:pt x="64" y="699"/>
                      </a:cubicBezTo>
                      <a:cubicBezTo>
                        <a:pt x="77" y="772"/>
                        <a:pt x="120" y="896"/>
                        <a:pt x="136" y="952"/>
                      </a:cubicBezTo>
                      <a:cubicBezTo>
                        <a:pt x="152" y="1008"/>
                        <a:pt x="154" y="1016"/>
                        <a:pt x="159" y="1033"/>
                      </a:cubicBezTo>
                    </a:path>
                  </a:pathLst>
                </a:custGeom>
                <a:noFill/>
                <a:ln w="57150">
                  <a:solidFill>
                    <a:srgbClr val="FFFF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87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56" y="3685"/>
                  <a:ext cx="1317" cy="276"/>
                </a:xfrm>
                <a:prstGeom prst="rect">
                  <a:avLst/>
                </a:prstGeom>
                <a:solidFill>
                  <a:srgbClr val="FFB03B">
                    <a:alpha val="32941"/>
                  </a:srgbClr>
                </a:solidFill>
                <a:ln w="1905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 lIns="68386" tIns="34193" rIns="68386" bIns="34193">
                  <a:spAutoFit/>
                </a:bodyPr>
                <a:lstStyle>
                  <a:lvl1pPr defTabSz="957263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defTabSz="957263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defTabSz="957263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defTabSz="957263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defTabSz="957263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ja-JP" sz="2400" b="1">
                      <a:solidFill>
                        <a:srgbClr val="FFFF66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Hadron hall</a:t>
                  </a:r>
                  <a:endParaRPr lang="en-US" altLang="ja-JP" sz="2400">
                    <a:solidFill>
                      <a:srgbClr val="FFFF66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  <p:sp>
              <p:nvSpPr>
                <p:cNvPr id="2870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12" y="2361"/>
                  <a:ext cx="2045" cy="741"/>
                </a:xfrm>
                <a:prstGeom prst="rect">
                  <a:avLst/>
                </a:prstGeom>
                <a:solidFill>
                  <a:schemeClr val="bg1">
                    <a:alpha val="72940"/>
                  </a:schemeClr>
                </a:solidFill>
                <a:ln w="19050">
                  <a:solidFill>
                    <a:srgbClr val="FFFF66"/>
                  </a:solidFill>
                  <a:miter lim="800000"/>
                  <a:headEnd/>
                  <a:tailEnd/>
                </a:ln>
              </p:spPr>
              <p:txBody>
                <a:bodyPr wrap="square" lIns="68386" tIns="34193" rIns="68386" bIns="34193">
                  <a:spAutoFit/>
                </a:bodyPr>
                <a:lstStyle>
                  <a:lvl1pPr defTabSz="957263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1pPr>
                  <a:lvl2pPr marL="742950" indent="-285750" defTabSz="957263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2pPr>
                  <a:lvl3pPr marL="1143000" indent="-228600" defTabSz="957263" eaLnBrk="0" hangingPunct="0">
                    <a:spcBef>
                      <a:spcPct val="20000"/>
                    </a:spcBef>
                    <a:buFont typeface="Arial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3pPr>
                  <a:lvl4pPr marL="1600200" indent="-228600" defTabSz="957263" eaLnBrk="0" hangingPunct="0">
                    <a:spcBef>
                      <a:spcPct val="20000"/>
                    </a:spcBef>
                    <a:buFont typeface="Arial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4pPr>
                  <a:lvl5pPr marL="2057400" indent="-228600" defTabSz="957263" eaLnBrk="0" hangingPunct="0">
                    <a:spcBef>
                      <a:spcPct val="20000"/>
                    </a:spcBef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5pPr>
                  <a:lvl6pPr marL="25146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6pPr>
                  <a:lvl7pPr marL="29718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7pPr>
                  <a:lvl8pPr marL="34290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8pPr>
                  <a:lvl9pPr marL="3886200" indent="-228600" defTabSz="957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itchFamily="34" charset="0"/>
                      <a:ea typeface="ＭＳ Ｐゴシック" charset="-128"/>
                    </a:defRPr>
                  </a:lvl9pPr>
                </a:lstStyle>
                <a:p>
                  <a:pPr algn="ctr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None/>
                  </a:pPr>
                  <a:r>
                    <a:rPr lang="en-US" altLang="ja-JP" sz="2400" b="1" u="sng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M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aterials</a:t>
                  </a:r>
                  <a:r>
                    <a:rPr lang="en-US" altLang="ja-JP" sz="2400" b="1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 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and</a:t>
                  </a:r>
                  <a:r>
                    <a:rPr lang="en-US" altLang="ja-JP" sz="2400" b="1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 </a:t>
                  </a:r>
                  <a:r>
                    <a:rPr lang="en-US" altLang="ja-JP" sz="2400" b="1" u="sng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L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ife</a:t>
                  </a:r>
                  <a:r>
                    <a:rPr lang="en-US" altLang="ja-JP" sz="2400" b="1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 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Science Experimental </a:t>
                  </a:r>
                  <a:r>
                    <a:rPr lang="en-US" altLang="ja-JP" sz="2400" b="1" u="sng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F</a:t>
                  </a:r>
                  <a:r>
                    <a:rPr lang="en-US" altLang="ja-JP" sz="2400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acility</a:t>
                  </a:r>
                  <a:r>
                    <a:rPr lang="en-US" altLang="ja-JP" sz="2400" b="1" dirty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 (MLF)</a:t>
                  </a:r>
                </a:p>
              </p:txBody>
            </p:sp>
            <p:sp>
              <p:nvSpPr>
                <p:cNvPr id="28708" name="Freeform 22"/>
                <p:cNvSpPr>
                  <a:spLocks/>
                </p:cNvSpPr>
                <p:nvPr/>
              </p:nvSpPr>
              <p:spPr bwMode="auto">
                <a:xfrm>
                  <a:off x="908" y="1509"/>
                  <a:ext cx="3643" cy="1787"/>
                </a:xfrm>
                <a:custGeom>
                  <a:avLst/>
                  <a:gdLst>
                    <a:gd name="T0" fmla="*/ 368 w 3643"/>
                    <a:gd name="T1" fmla="*/ 1323 h 1787"/>
                    <a:gd name="T2" fmla="*/ 676 w 3643"/>
                    <a:gd name="T3" fmla="*/ 1447 h 1787"/>
                    <a:gd name="T4" fmla="*/ 1499 w 3643"/>
                    <a:gd name="T5" fmla="*/ 1678 h 1787"/>
                    <a:gd name="T6" fmla="*/ 2332 w 3643"/>
                    <a:gd name="T7" fmla="*/ 1777 h 1787"/>
                    <a:gd name="T8" fmla="*/ 2917 w 3643"/>
                    <a:gd name="T9" fmla="*/ 1730 h 1787"/>
                    <a:gd name="T10" fmla="*/ 3387 w 3643"/>
                    <a:gd name="T11" fmla="*/ 1531 h 1787"/>
                    <a:gd name="T12" fmla="*/ 3629 w 3643"/>
                    <a:gd name="T13" fmla="*/ 1185 h 1787"/>
                    <a:gd name="T14" fmla="*/ 3478 w 3643"/>
                    <a:gd name="T15" fmla="*/ 558 h 1787"/>
                    <a:gd name="T16" fmla="*/ 3238 w 3643"/>
                    <a:gd name="T17" fmla="*/ 249 h 1787"/>
                    <a:gd name="T18" fmla="*/ 2814 w 3643"/>
                    <a:gd name="T19" fmla="*/ 59 h 1787"/>
                    <a:gd name="T20" fmla="*/ 2376 w 3643"/>
                    <a:gd name="T21" fmla="*/ 1 h 1787"/>
                    <a:gd name="T22" fmla="*/ 1852 w 3643"/>
                    <a:gd name="T23" fmla="*/ 48 h 1787"/>
                    <a:gd name="T24" fmla="*/ 1124 w 3643"/>
                    <a:gd name="T25" fmla="*/ 219 h 1787"/>
                    <a:gd name="T26" fmla="*/ 735 w 3643"/>
                    <a:gd name="T27" fmla="*/ 331 h 1787"/>
                    <a:gd name="T28" fmla="*/ 500 w 3643"/>
                    <a:gd name="T29" fmla="*/ 411 h 1787"/>
                    <a:gd name="T30" fmla="*/ 340 w 3643"/>
                    <a:gd name="T31" fmla="*/ 475 h 1787"/>
                    <a:gd name="T32" fmla="*/ 158 w 3643"/>
                    <a:gd name="T33" fmla="*/ 589 h 1787"/>
                    <a:gd name="T34" fmla="*/ 35 w 3643"/>
                    <a:gd name="T35" fmla="*/ 755 h 1787"/>
                    <a:gd name="T36" fmla="*/ 20 w 3643"/>
                    <a:gd name="T37" fmla="*/ 991 h 1787"/>
                    <a:gd name="T38" fmla="*/ 156 w 3643"/>
                    <a:gd name="T39" fmla="*/ 1179 h 1787"/>
                    <a:gd name="T40" fmla="*/ 380 w 3643"/>
                    <a:gd name="T41" fmla="*/ 1327 h 17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643"/>
                    <a:gd name="T64" fmla="*/ 0 h 1787"/>
                    <a:gd name="T65" fmla="*/ 3643 w 3643"/>
                    <a:gd name="T66" fmla="*/ 1787 h 178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643" h="1787">
                      <a:moveTo>
                        <a:pt x="368" y="1323"/>
                      </a:moveTo>
                      <a:cubicBezTo>
                        <a:pt x="419" y="1344"/>
                        <a:pt x="488" y="1388"/>
                        <a:pt x="676" y="1447"/>
                      </a:cubicBezTo>
                      <a:cubicBezTo>
                        <a:pt x="864" y="1506"/>
                        <a:pt x="1223" y="1623"/>
                        <a:pt x="1499" y="1678"/>
                      </a:cubicBezTo>
                      <a:cubicBezTo>
                        <a:pt x="1775" y="1733"/>
                        <a:pt x="2096" y="1769"/>
                        <a:pt x="2332" y="1777"/>
                      </a:cubicBezTo>
                      <a:cubicBezTo>
                        <a:pt x="2569" y="1787"/>
                        <a:pt x="2742" y="1771"/>
                        <a:pt x="2917" y="1730"/>
                      </a:cubicBezTo>
                      <a:cubicBezTo>
                        <a:pt x="3094" y="1690"/>
                        <a:pt x="3268" y="1622"/>
                        <a:pt x="3387" y="1531"/>
                      </a:cubicBezTo>
                      <a:cubicBezTo>
                        <a:pt x="3504" y="1440"/>
                        <a:pt x="3613" y="1348"/>
                        <a:pt x="3629" y="1185"/>
                      </a:cubicBezTo>
                      <a:cubicBezTo>
                        <a:pt x="3643" y="1023"/>
                        <a:pt x="3542" y="713"/>
                        <a:pt x="3478" y="558"/>
                      </a:cubicBezTo>
                      <a:cubicBezTo>
                        <a:pt x="3413" y="401"/>
                        <a:pt x="3350" y="333"/>
                        <a:pt x="3238" y="249"/>
                      </a:cubicBezTo>
                      <a:cubicBezTo>
                        <a:pt x="3128" y="166"/>
                        <a:pt x="2957" y="100"/>
                        <a:pt x="2814" y="59"/>
                      </a:cubicBezTo>
                      <a:cubicBezTo>
                        <a:pt x="2670" y="18"/>
                        <a:pt x="2536" y="4"/>
                        <a:pt x="2376" y="1"/>
                      </a:cubicBezTo>
                      <a:cubicBezTo>
                        <a:pt x="2216" y="0"/>
                        <a:pt x="2060" y="12"/>
                        <a:pt x="1852" y="48"/>
                      </a:cubicBezTo>
                      <a:cubicBezTo>
                        <a:pt x="1644" y="84"/>
                        <a:pt x="1310" y="172"/>
                        <a:pt x="1124" y="219"/>
                      </a:cubicBezTo>
                      <a:cubicBezTo>
                        <a:pt x="938" y="266"/>
                        <a:pt x="839" y="299"/>
                        <a:pt x="735" y="331"/>
                      </a:cubicBezTo>
                      <a:cubicBezTo>
                        <a:pt x="631" y="363"/>
                        <a:pt x="566" y="387"/>
                        <a:pt x="500" y="411"/>
                      </a:cubicBezTo>
                      <a:cubicBezTo>
                        <a:pt x="434" y="435"/>
                        <a:pt x="397" y="445"/>
                        <a:pt x="340" y="475"/>
                      </a:cubicBezTo>
                      <a:cubicBezTo>
                        <a:pt x="283" y="505"/>
                        <a:pt x="209" y="542"/>
                        <a:pt x="158" y="589"/>
                      </a:cubicBezTo>
                      <a:cubicBezTo>
                        <a:pt x="107" y="636"/>
                        <a:pt x="58" y="688"/>
                        <a:pt x="35" y="755"/>
                      </a:cubicBezTo>
                      <a:cubicBezTo>
                        <a:pt x="12" y="822"/>
                        <a:pt x="0" y="920"/>
                        <a:pt x="20" y="991"/>
                      </a:cubicBezTo>
                      <a:cubicBezTo>
                        <a:pt x="40" y="1062"/>
                        <a:pt x="96" y="1123"/>
                        <a:pt x="156" y="1179"/>
                      </a:cubicBezTo>
                      <a:cubicBezTo>
                        <a:pt x="216" y="1235"/>
                        <a:pt x="333" y="1296"/>
                        <a:pt x="380" y="1327"/>
                      </a:cubicBezTo>
                    </a:path>
                  </a:pathLst>
                </a:custGeom>
                <a:noFill/>
                <a:ln w="57150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</p:grpSp>
        <p:sp>
          <p:nvSpPr>
            <p:cNvPr id="28699" name="Line 23"/>
            <p:cNvSpPr>
              <a:spLocks noChangeShapeType="1"/>
            </p:cNvSpPr>
            <p:nvPr/>
          </p:nvSpPr>
          <p:spPr bwMode="auto">
            <a:xfrm>
              <a:off x="356" y="3960"/>
              <a:ext cx="27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8700" name="Rectangle 24"/>
            <p:cNvSpPr>
              <a:spLocks noChangeArrowheads="1"/>
            </p:cNvSpPr>
            <p:nvPr/>
          </p:nvSpPr>
          <p:spPr bwMode="auto">
            <a:xfrm>
              <a:off x="585" y="3780"/>
              <a:ext cx="14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ja-JP" sz="2800" b="1">
                  <a:solidFill>
                    <a:srgbClr val="FFFF66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 </a:t>
              </a:r>
              <a:r>
                <a:rPr lang="en-US" altLang="ja-JP" sz="800" b="1">
                  <a:solidFill>
                    <a:srgbClr val="FFFF66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 </a:t>
              </a:r>
              <a:r>
                <a:rPr lang="en-US" altLang="ja-JP" sz="2000" b="1">
                  <a:solidFill>
                    <a:srgbClr val="FFFF66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JFY2008 Beams</a:t>
              </a:r>
              <a:endParaRPr lang="en-US" altLang="ja-JP" sz="2000" b="1">
                <a:solidFill>
                  <a:srgbClr val="CCECFF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grpSp>
        <p:nvGrpSpPr>
          <p:cNvPr id="28680" name="Group 26"/>
          <p:cNvGrpSpPr>
            <a:grpSpLocks/>
          </p:cNvGrpSpPr>
          <p:nvPr/>
        </p:nvGrpSpPr>
        <p:grpSpPr bwMode="auto">
          <a:xfrm>
            <a:off x="1905001" y="304800"/>
            <a:ext cx="5326063" cy="6446838"/>
            <a:chOff x="261" y="174"/>
            <a:chExt cx="3355" cy="4061"/>
          </a:xfrm>
        </p:grpSpPr>
        <p:grpSp>
          <p:nvGrpSpPr>
            <p:cNvPr id="28689" name="Group 27"/>
            <p:cNvGrpSpPr>
              <a:grpSpLocks/>
            </p:cNvGrpSpPr>
            <p:nvPr/>
          </p:nvGrpSpPr>
          <p:grpSpPr bwMode="auto">
            <a:xfrm>
              <a:off x="1899" y="174"/>
              <a:ext cx="1717" cy="1106"/>
              <a:chOff x="1899" y="174"/>
              <a:chExt cx="1717" cy="1106"/>
            </a:xfrm>
          </p:grpSpPr>
          <p:sp>
            <p:nvSpPr>
              <p:cNvPr id="28694" name="Line 28"/>
              <p:cNvSpPr>
                <a:spLocks noChangeShapeType="1"/>
              </p:cNvSpPr>
              <p:nvPr/>
            </p:nvSpPr>
            <p:spPr bwMode="auto">
              <a:xfrm flipV="1">
                <a:off x="2335" y="931"/>
                <a:ext cx="858" cy="5"/>
              </a:xfrm>
              <a:prstGeom prst="line">
                <a:avLst/>
              </a:prstGeom>
              <a:noFill/>
              <a:ln w="571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695" name="Line 29"/>
              <p:cNvSpPr>
                <a:spLocks noChangeShapeType="1"/>
              </p:cNvSpPr>
              <p:nvPr/>
            </p:nvSpPr>
            <p:spPr bwMode="auto">
              <a:xfrm flipH="1">
                <a:off x="2343" y="174"/>
                <a:ext cx="37" cy="766"/>
              </a:xfrm>
              <a:prstGeom prst="line">
                <a:avLst/>
              </a:prstGeom>
              <a:noFill/>
              <a:ln w="571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696" name="Text Box 30"/>
              <p:cNvSpPr txBox="1">
                <a:spLocks noChangeArrowheads="1"/>
              </p:cNvSpPr>
              <p:nvPr/>
            </p:nvSpPr>
            <p:spPr bwMode="auto">
              <a:xfrm>
                <a:off x="1899" y="1025"/>
                <a:ext cx="1274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740" tIns="47870" rIns="95740" bIns="47870">
                <a:spAutoFit/>
              </a:bodyPr>
              <a:lstStyle>
                <a:lvl1pPr defTabSz="957263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defTabSz="957263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defTabSz="957263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defTabSz="957263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defTabSz="957263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957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ja-JP" sz="2000" b="1">
                    <a:solidFill>
                      <a:srgbClr val="FFFFFF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3 GeV  RCS</a:t>
                </a:r>
              </a:p>
            </p:txBody>
          </p:sp>
          <p:sp>
            <p:nvSpPr>
              <p:cNvPr id="28697" name="Oval 31"/>
              <p:cNvSpPr>
                <a:spLocks noChangeArrowheads="1"/>
              </p:cNvSpPr>
              <p:nvPr/>
            </p:nvSpPr>
            <p:spPr bwMode="auto">
              <a:xfrm>
                <a:off x="2944" y="922"/>
                <a:ext cx="672" cy="357"/>
              </a:xfrm>
              <a:prstGeom prst="ellipse">
                <a:avLst/>
              </a:prstGeom>
              <a:noFill/>
              <a:ln w="571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40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28690" name="Group 32"/>
            <p:cNvGrpSpPr>
              <a:grpSpLocks/>
            </p:cNvGrpSpPr>
            <p:nvPr/>
          </p:nvGrpSpPr>
          <p:grpSpPr bwMode="auto">
            <a:xfrm>
              <a:off x="261" y="3582"/>
              <a:ext cx="1785" cy="653"/>
              <a:chOff x="261" y="3582"/>
              <a:chExt cx="1785" cy="653"/>
            </a:xfrm>
          </p:grpSpPr>
          <p:sp>
            <p:nvSpPr>
              <p:cNvPr id="28691" name="Rectangle 33"/>
              <p:cNvSpPr>
                <a:spLocks noChangeArrowheads="1"/>
              </p:cNvSpPr>
              <p:nvPr/>
            </p:nvSpPr>
            <p:spPr bwMode="auto">
              <a:xfrm>
                <a:off x="696" y="3582"/>
                <a:ext cx="133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ja-JP" sz="2800" b="1">
                    <a:solidFill>
                      <a:srgbClr val="FF6666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2000" b="1">
                    <a:solidFill>
                      <a:srgbClr val="FF6666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CY2007 Beams</a:t>
                </a:r>
              </a:p>
            </p:txBody>
          </p: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>
                <a:off x="372" y="3770"/>
                <a:ext cx="267" cy="0"/>
              </a:xfrm>
              <a:prstGeom prst="line">
                <a:avLst/>
              </a:prstGeom>
              <a:noFill/>
              <a:ln w="57150">
                <a:solidFill>
                  <a:srgbClr val="FF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693" name="Rectangle 35"/>
              <p:cNvSpPr>
                <a:spLocks noChangeArrowheads="1"/>
              </p:cNvSpPr>
              <p:nvPr/>
            </p:nvSpPr>
            <p:spPr bwMode="auto">
              <a:xfrm>
                <a:off x="261" y="3643"/>
                <a:ext cx="1785" cy="592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ja-JP" altLang="en-US" sz="2400">
                  <a:solidFill>
                    <a:srgbClr val="00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5231790" y="1012726"/>
            <a:ext cx="1140056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cs typeface="Arial" charset="0"/>
              </a:rPr>
              <a:t>400MeV</a:t>
            </a:r>
          </a:p>
        </p:txBody>
      </p:sp>
      <p:sp>
        <p:nvSpPr>
          <p:cNvPr id="28687" name="テキスト ボックス 40"/>
          <p:cNvSpPr txBox="1">
            <a:spLocks noChangeArrowheads="1"/>
          </p:cNvSpPr>
          <p:nvPr/>
        </p:nvSpPr>
        <p:spPr bwMode="auto">
          <a:xfrm>
            <a:off x="8039687" y="2937352"/>
            <a:ext cx="2664828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25Hz, 1MW (design)</a:t>
            </a:r>
          </a:p>
        </p:txBody>
      </p:sp>
      <p:sp>
        <p:nvSpPr>
          <p:cNvPr id="28685" name="テキスト ボックス 1"/>
          <p:cNvSpPr txBox="1">
            <a:spLocks noChangeArrowheads="1"/>
          </p:cNvSpPr>
          <p:nvPr/>
        </p:nvSpPr>
        <p:spPr bwMode="auto">
          <a:xfrm>
            <a:off x="1489077" y="-26988"/>
            <a:ext cx="318189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prstClr val="white"/>
                </a:solidFill>
              </a:rPr>
              <a:t>JSNS</a:t>
            </a:r>
            <a:r>
              <a:rPr lang="en-US" altLang="ja-JP" b="1" baseline="30000" dirty="0">
                <a:solidFill>
                  <a:prstClr val="white"/>
                </a:solidFill>
              </a:rPr>
              <a:t>2</a:t>
            </a:r>
            <a:r>
              <a:rPr lang="en-US" altLang="ja-JP" b="1" dirty="0">
                <a:solidFill>
                  <a:prstClr val="white"/>
                </a:solidFill>
              </a:rPr>
              <a:t>: J-PARC E56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prstClr val="white"/>
                </a:solidFill>
              </a:rPr>
              <a:t>Sterile </a:t>
            </a:r>
            <a:r>
              <a:rPr lang="en-US" altLang="ja-JP" b="1" dirty="0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altLang="ja-JP" b="1" dirty="0">
                <a:solidFill>
                  <a:prstClr val="white"/>
                </a:solidFill>
              </a:rPr>
              <a:t> search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dirty="0">
                <a:solidFill>
                  <a:prstClr val="white"/>
                </a:solidFill>
              </a:rPr>
              <a:t>@MLF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ja-JP" sz="1400" dirty="0">
                <a:solidFill>
                  <a:prstClr val="white"/>
                </a:solidFill>
              </a:rPr>
              <a:t>http://research.kek.jp/group/mlfnu/eng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57" y="1484783"/>
            <a:ext cx="2782161" cy="14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981200" y="-99392"/>
            <a:ext cx="8229600" cy="922114"/>
          </a:xfrm>
        </p:spPr>
        <p:txBody>
          <a:bodyPr/>
          <a:lstStyle/>
          <a:p>
            <a:r>
              <a:rPr kumimoji="1" lang="en-US" altLang="ja-JP" dirty="0"/>
              <a:t>RCS/MLF beam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775520" y="667498"/>
            <a:ext cx="8568952" cy="228942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800" dirty="0"/>
              <a:t>Current best beam power so far is 500kW.</a:t>
            </a:r>
          </a:p>
          <a:p>
            <a:r>
              <a:rPr lang="en-US" altLang="ja-JP" sz="2800" dirty="0"/>
              <a:t>1MW trial during the very short period was succeeded.</a:t>
            </a:r>
            <a:r>
              <a:rPr lang="ja-JP" altLang="en-US" sz="2800" dirty="0"/>
              <a:t> </a:t>
            </a:r>
            <a:r>
              <a:rPr lang="en-US" altLang="ja-JP" sz="2800" dirty="0"/>
              <a:t>(bottom plot)</a:t>
            </a:r>
            <a:r>
              <a:rPr lang="ja-JP" altLang="en-US" sz="2800" dirty="0"/>
              <a:t>　</a:t>
            </a:r>
            <a:r>
              <a:rPr lang="en-US" altLang="ja-JP" sz="2800" dirty="0"/>
              <a:t> </a:t>
            </a:r>
            <a:r>
              <a:rPr lang="en-US" altLang="ja-JP" sz="2000" dirty="0"/>
              <a:t>http://j-parc.jp/ja/topics/2015/Pulse150206.html</a:t>
            </a:r>
          </a:p>
          <a:p>
            <a:r>
              <a:rPr lang="en-US" altLang="ja-JP" sz="2800" dirty="0"/>
              <a:t>The mercury target had trouble in 2015, but a new mercury target which has small # of welding was installed in this summer. 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2806133"/>
            <a:ext cx="3816424" cy="40072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96" y="3688038"/>
            <a:ext cx="4533900" cy="298132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575722" y="4581131"/>
            <a:ext cx="9495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acceleration</a:t>
            </a:r>
            <a:endParaRPr lang="ja-JP" altLang="en-US" sz="12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11624" y="5877275"/>
            <a:ext cx="72808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injection</a:t>
            </a:r>
            <a:endParaRPr lang="ja-JP" altLang="en-US" sz="12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31873" y="5805267"/>
            <a:ext cx="8160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extraction</a:t>
            </a:r>
            <a:endParaRPr lang="ja-JP" altLang="en-US" sz="12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44072" y="3717034"/>
            <a:ext cx="17250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Number of 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Particles / pulse </a:t>
            </a:r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1456" y="3717034"/>
            <a:ext cx="16692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Corresponding  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Power in 25 Hz</a:t>
            </a:r>
          </a:p>
        </p:txBody>
      </p:sp>
    </p:spTree>
    <p:extLst>
      <p:ext uri="{BB962C8B-B14F-4D97-AF65-F5344CB8AC3E}">
        <p14:creationId xmlns:p14="http://schemas.microsoft.com/office/powerpoint/2010/main" val="3187880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ｺﾞｼｯｸ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nsolas"/>
        <a:ea typeface=""/>
        <a:cs typeface=""/>
        <a:font script="Jpan" typeface="HGｺﾞｼｯｸ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nuphysics-part1">
  <a:themeElements>
    <a:clrScheme name="nuphysics-part1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nuphysics-part1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nuphysics-part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physics-part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physics-part1 8">
        <a:dk1>
          <a:srgbClr val="003366"/>
        </a:dk1>
        <a:lt1>
          <a:srgbClr val="FFFFFF"/>
        </a:lt1>
        <a:dk2>
          <a:srgbClr val="000000"/>
        </a:dk2>
        <a:lt2>
          <a:srgbClr val="5E574E"/>
        </a:lt2>
        <a:accent1>
          <a:srgbClr val="CCCCFF"/>
        </a:accent1>
        <a:accent2>
          <a:srgbClr val="CC0000"/>
        </a:accent2>
        <a:accent3>
          <a:srgbClr val="FFFFFF"/>
        </a:accent3>
        <a:accent4>
          <a:srgbClr val="002A56"/>
        </a:accent4>
        <a:accent5>
          <a:srgbClr val="E2E2FF"/>
        </a:accent5>
        <a:accent6>
          <a:srgbClr val="B90000"/>
        </a:accent6>
        <a:hlink>
          <a:srgbClr val="0033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2287</Words>
  <Application>Microsoft Office PowerPoint</Application>
  <PresentationFormat>ワイド画面</PresentationFormat>
  <Paragraphs>432</Paragraphs>
  <Slides>28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61" baseType="lpstr">
      <vt:lpstr>Arial Unicode MS</vt:lpstr>
      <vt:lpstr>HGｺﾞｼｯｸE</vt:lpstr>
      <vt:lpstr>Monotype Sorts</vt:lpstr>
      <vt:lpstr>ＭＳ Ｐゴシック</vt:lpstr>
      <vt:lpstr>游ゴシック</vt:lpstr>
      <vt:lpstr>游ゴシック Light</vt:lpstr>
      <vt:lpstr>Arial</vt:lpstr>
      <vt:lpstr>Calibri</vt:lpstr>
      <vt:lpstr>Calibri Light</vt:lpstr>
      <vt:lpstr>Comic Sans MS</vt:lpstr>
      <vt:lpstr>Consolas</vt:lpstr>
      <vt:lpstr>Gill Sans MT</vt:lpstr>
      <vt:lpstr>Helvetica</vt:lpstr>
      <vt:lpstr>Symbol</vt:lpstr>
      <vt:lpstr>Tahoma</vt:lpstr>
      <vt:lpstr>Times New Roman</vt:lpstr>
      <vt:lpstr>Wingdings</vt:lpstr>
      <vt:lpstr>松風</vt:lpstr>
      <vt:lpstr>13_Office ​​テーマ</vt:lpstr>
      <vt:lpstr>4_Office テーマ</vt:lpstr>
      <vt:lpstr>6_Office ​​テーマ</vt:lpstr>
      <vt:lpstr>2_Office ​​テーマ</vt:lpstr>
      <vt:lpstr>10_Office ​​テーマ</vt:lpstr>
      <vt:lpstr>3_Office テーマ</vt:lpstr>
      <vt:lpstr>1_Office テーマ</vt:lpstr>
      <vt:lpstr>Office ​​テーマ</vt:lpstr>
      <vt:lpstr>7_Office ​​テーマ</vt:lpstr>
      <vt:lpstr>14_Office ​​テーマ</vt:lpstr>
      <vt:lpstr>2_Office テーマ</vt:lpstr>
      <vt:lpstr>1_nuphysics-part1</vt:lpstr>
      <vt:lpstr>11_Office ​​テーマ</vt:lpstr>
      <vt:lpstr>1_Office ​​テーマ</vt:lpstr>
      <vt:lpstr>数式</vt:lpstr>
      <vt:lpstr>Status of JSNS2  (J-PARC Sterile Neutrino Search at  J-PARC Spallation Neutron Source)   </vt:lpstr>
      <vt:lpstr>JSNS2 collaboration</vt:lpstr>
      <vt:lpstr>indication of the sterile neutrino (Dm2~1eV2) 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RCS/MLF beam</vt:lpstr>
      <vt:lpstr>Mercury target / beam intensity plan </vt:lpstr>
      <vt:lpstr>Sterile Neutrino Search at J-PARC MLF (JSNS2)</vt:lpstr>
      <vt:lpstr>Production / Detection </vt:lpstr>
      <vt:lpstr>Timing and Energy</vt:lpstr>
      <vt:lpstr>PowerPoint プレゼンテーション</vt:lpstr>
      <vt:lpstr>Achievements so far</vt:lpstr>
      <vt:lpstr>#events (1MW x 3 years x 1 detector (17tons)) </vt:lpstr>
      <vt:lpstr>Sensitivity / Upgrade</vt:lpstr>
      <vt:lpstr>Schedule for 1st detector construction </vt:lpstr>
      <vt:lpstr>Approval Process (J-PARC PAC, etc)</vt:lpstr>
      <vt:lpstr>LS transportation / operation</vt:lpstr>
      <vt:lpstr>Michel e calibration</vt:lpstr>
      <vt:lpstr>Beauty of JSNS2: Small systematic uncertainties</vt:lpstr>
      <vt:lpstr>Pros compared to LSND</vt:lpstr>
      <vt:lpstr>Complementarity   </vt:lpstr>
      <vt:lpstr>Other physics at JSNS2</vt:lpstr>
      <vt:lpstr>PowerPoint プレゼンテーション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JSNS2</dc:title>
  <dc:creator>Takasumi maruyama</dc:creator>
  <cp:lastModifiedBy>Takasumi maruyama</cp:lastModifiedBy>
  <cp:revision>81</cp:revision>
  <dcterms:created xsi:type="dcterms:W3CDTF">2017-10-22T08:51:04Z</dcterms:created>
  <dcterms:modified xsi:type="dcterms:W3CDTF">2017-10-27T01:40:32Z</dcterms:modified>
</cp:coreProperties>
</file>