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309" r:id="rId4"/>
    <p:sldId id="311" r:id="rId5"/>
    <p:sldId id="313" r:id="rId6"/>
    <p:sldId id="312" r:id="rId7"/>
    <p:sldId id="334" r:id="rId8"/>
    <p:sldId id="314" r:id="rId9"/>
    <p:sldId id="315" r:id="rId10"/>
    <p:sldId id="317" r:id="rId11"/>
    <p:sldId id="301" r:id="rId12"/>
    <p:sldId id="323" r:id="rId13"/>
    <p:sldId id="324" r:id="rId14"/>
    <p:sldId id="325" r:id="rId15"/>
    <p:sldId id="326" r:id="rId16"/>
    <p:sldId id="328" r:id="rId17"/>
    <p:sldId id="327" r:id="rId18"/>
    <p:sldId id="272" r:id="rId19"/>
    <p:sldId id="273" r:id="rId20"/>
    <p:sldId id="320" r:id="rId21"/>
    <p:sldId id="333" r:id="rId22"/>
    <p:sldId id="276" r:id="rId23"/>
    <p:sldId id="299" r:id="rId24"/>
    <p:sldId id="300" r:id="rId25"/>
    <p:sldId id="275" r:id="rId26"/>
    <p:sldId id="329" r:id="rId27"/>
    <p:sldId id="274" r:id="rId28"/>
    <p:sldId id="330" r:id="rId29"/>
    <p:sldId id="331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1" autoAdjust="0"/>
    <p:restoredTop sz="94657" autoAdjust="0"/>
  </p:normalViewPr>
  <p:slideViewPr>
    <p:cSldViewPr snapToGrid="0">
      <p:cViewPr varScale="1">
        <p:scale>
          <a:sx n="109" d="100"/>
          <a:sy n="109" d="100"/>
        </p:scale>
        <p:origin x="3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E45BC-9669-403E-BF65-D6B44803EBDC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D07DC-F51F-4A59-B2F2-EE2F5DD9DA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91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7DC-F51F-4A59-B2F2-EE2F5DD9DAA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894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7DC-F51F-4A59-B2F2-EE2F5DD9DAAB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500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7DC-F51F-4A59-B2F2-EE2F5DD9DAAB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94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7DC-F51F-4A59-B2F2-EE2F5DD9DAA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53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7DC-F51F-4A59-B2F2-EE2F5DD9DAA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2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7DC-F51F-4A59-B2F2-EE2F5DD9DAA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51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7DC-F51F-4A59-B2F2-EE2F5DD9DAA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446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7DC-F51F-4A59-B2F2-EE2F5DD9DAA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367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7DC-F51F-4A59-B2F2-EE2F5DD9DAA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018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7DC-F51F-4A59-B2F2-EE2F5DD9DAA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511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07DC-F51F-4A59-B2F2-EE2F5DD9DAA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79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E11D-B867-43F4-BCCD-34ED03557B39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0209-302A-4F81-8852-2A46E965EF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286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E11D-B867-43F4-BCCD-34ED03557B39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0209-302A-4F81-8852-2A46E965EF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04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E11D-B867-43F4-BCCD-34ED03557B39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0209-302A-4F81-8852-2A46E965EF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28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E11D-B867-43F4-BCCD-34ED03557B39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0209-302A-4F81-8852-2A46E965EF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864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E11D-B867-43F4-BCCD-34ED03557B39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0209-302A-4F81-8852-2A46E965EF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20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E11D-B867-43F4-BCCD-34ED03557B39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0209-302A-4F81-8852-2A46E965EF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61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E11D-B867-43F4-BCCD-34ED03557B39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0209-302A-4F81-8852-2A46E965EF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54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E11D-B867-43F4-BCCD-34ED03557B39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0209-302A-4F81-8852-2A46E965EF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6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E11D-B867-43F4-BCCD-34ED03557B39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0209-302A-4F81-8852-2A46E965EF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82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E11D-B867-43F4-BCCD-34ED03557B39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0209-302A-4F81-8852-2A46E965EF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92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E11D-B867-43F4-BCCD-34ED03557B39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0209-302A-4F81-8852-2A46E965EF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13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7E11D-B867-43F4-BCCD-34ED03557B39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A0209-302A-4F81-8852-2A46E965EF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21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9954" y="1591915"/>
            <a:ext cx="8106508" cy="1072154"/>
          </a:xfrm>
        </p:spPr>
        <p:txBody>
          <a:bodyPr>
            <a:normAutofit/>
          </a:bodyPr>
          <a:lstStyle/>
          <a:p>
            <a:r>
              <a:rPr lang="en-US" altLang="ko-KR" sz="2800" b="1" dirty="0" smtClean="0"/>
              <a:t>Spectral Decomposition of Missing </a:t>
            </a:r>
            <a:r>
              <a:rPr lang="en-US" altLang="ko-KR" sz="2800" b="1" dirty="0" smtClean="0"/>
              <a:t>Transverse Energy</a:t>
            </a:r>
            <a:br>
              <a:rPr lang="en-US" altLang="ko-KR" sz="2800" b="1" dirty="0" smtClean="0"/>
            </a:br>
            <a:r>
              <a:rPr lang="en-US" altLang="ko-KR" sz="2800" b="1" dirty="0" smtClean="0"/>
              <a:t>at </a:t>
            </a:r>
            <a:r>
              <a:rPr lang="en-US" altLang="ko-KR" sz="2800" b="1" dirty="0" smtClean="0"/>
              <a:t>Hadron Colliders</a:t>
            </a:r>
            <a:endParaRPr lang="ko-KR" altLang="en-US" sz="28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920004"/>
            <a:ext cx="6858000" cy="1456492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Tae Hyun Jung (IBS-CTPU)</a:t>
            </a:r>
          </a:p>
          <a:p>
            <a:endParaRPr lang="en-US" altLang="ko-KR" dirty="0" smtClean="0"/>
          </a:p>
          <a:p>
            <a:r>
              <a:rPr lang="en-US" altLang="ko-KR" sz="1800" dirty="0" err="1"/>
              <a:t>arXiv</a:t>
            </a:r>
            <a:r>
              <a:rPr lang="en-US" altLang="ko-KR" sz="1800" dirty="0"/>
              <a:t> : </a:t>
            </a:r>
            <a:r>
              <a:rPr lang="en-US" altLang="ko-KR" sz="1800" dirty="0" smtClean="0"/>
              <a:t>1706.04512</a:t>
            </a:r>
          </a:p>
          <a:p>
            <a:r>
              <a:rPr lang="en-US" altLang="ko-KR" sz="1800" dirty="0" smtClean="0"/>
              <a:t>In </a:t>
            </a:r>
            <a:r>
              <a:rPr lang="en-US" altLang="ko-KR" sz="1800" dirty="0"/>
              <a:t>collaboration with </a:t>
            </a:r>
            <a:r>
              <a:rPr lang="en-US" altLang="ko-KR" sz="1800" dirty="0" err="1"/>
              <a:t>Kyu</a:t>
            </a:r>
            <a:r>
              <a:rPr lang="en-US" altLang="ko-KR" sz="1800" dirty="0"/>
              <a:t> Jung Bae and </a:t>
            </a:r>
            <a:r>
              <a:rPr lang="en-US" altLang="ko-KR" sz="1800" dirty="0" err="1"/>
              <a:t>Myeonghun</a:t>
            </a:r>
            <a:r>
              <a:rPr lang="en-US" altLang="ko-KR" sz="1800" dirty="0"/>
              <a:t> </a:t>
            </a:r>
            <a:r>
              <a:rPr lang="en-US" altLang="ko-KR" sz="1800" dirty="0" smtClean="0"/>
              <a:t>Park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384" y="151576"/>
            <a:ext cx="3271838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931" y="2365132"/>
            <a:ext cx="719014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/>
              <a:t>Spectral Decomposition</a:t>
            </a:r>
          </a:p>
          <a:p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            as a method to </a:t>
            </a:r>
            <a:r>
              <a:rPr lang="en-US" altLang="ko-KR" sz="1600" b="1" dirty="0" smtClean="0"/>
              <a:t>extract DM invariant mass distribution </a:t>
            </a:r>
            <a:r>
              <a:rPr lang="en-US" altLang="ko-KR" sz="1600" dirty="0" smtClean="0"/>
              <a:t>at hadron colliders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957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628650" y="374956"/>
            <a:ext cx="7886700" cy="741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/>
              <a:t>Spectral Decomposition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65993" y="1267198"/>
            <a:ext cx="8203222" cy="4764325"/>
          </a:xfrm>
        </p:spPr>
        <p:txBody>
          <a:bodyPr/>
          <a:lstStyle/>
          <a:p>
            <a:r>
              <a:rPr lang="en-US" altLang="ko-KR" sz="2000" dirty="0" smtClean="0"/>
              <a:t>Fourier transformation is a good example of spectral decomposition.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2" y="4383989"/>
            <a:ext cx="3351611" cy="2181363"/>
          </a:xfrm>
          <a:prstGeom prst="rect">
            <a:avLst/>
          </a:prstGeom>
        </p:spPr>
      </p:pic>
      <p:cxnSp>
        <p:nvCxnSpPr>
          <p:cNvPr id="13" name="직선 화살표 연결선 12"/>
          <p:cNvCxnSpPr/>
          <p:nvPr/>
        </p:nvCxnSpPr>
        <p:spPr>
          <a:xfrm flipH="1">
            <a:off x="2887841" y="3009747"/>
            <a:ext cx="9241" cy="111829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64" y="1731727"/>
            <a:ext cx="3464169" cy="132865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58" y="3113071"/>
            <a:ext cx="3158614" cy="12182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02846" y="4297213"/>
            <a:ext cx="428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Basis functions : sin(nπx/L) w/ n= integer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699097" y="5992511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Coefficients : amplitude of each mode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42" y="4710418"/>
            <a:ext cx="2276463" cy="5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그림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4" y="3055842"/>
            <a:ext cx="6744641" cy="2686425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628650" y="374956"/>
            <a:ext cx="7886700" cy="741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/>
              <a:t>Spectral Decomposition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91" y="1192165"/>
            <a:ext cx="3418771" cy="1025631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56" y="1540678"/>
            <a:ext cx="2276463" cy="5677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994" y="1220373"/>
            <a:ext cx="2743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cf. Fourier transformation</a:t>
            </a:r>
            <a:endParaRPr lang="ko-KR" altLang="en-US" sz="1400" dirty="0"/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2083324" y="2036191"/>
            <a:ext cx="678730" cy="1225483"/>
          </a:xfrm>
          <a:prstGeom prst="straightConnector1">
            <a:avLst/>
          </a:prstGeom>
          <a:ln w="222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 flipV="1">
            <a:off x="4895273" y="2263978"/>
            <a:ext cx="242335" cy="99769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V="1">
            <a:off x="1700105" y="5215304"/>
            <a:ext cx="91162" cy="3535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3345" y="5509815"/>
            <a:ext cx="350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Physical mediator with mass </a:t>
            </a:r>
            <a:endParaRPr lang="ko-KR" altLang="en-US" dirty="0"/>
          </a:p>
        </p:txBody>
      </p:sp>
      <p:cxnSp>
        <p:nvCxnSpPr>
          <p:cNvPr id="39" name="직선 화살표 연결선 38"/>
          <p:cNvCxnSpPr/>
          <p:nvPr/>
        </p:nvCxnSpPr>
        <p:spPr>
          <a:xfrm flipV="1">
            <a:off x="5618285" y="5279010"/>
            <a:ext cx="712171" cy="41447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91689" y="5568876"/>
            <a:ext cx="338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Virtual Mediator with fixed mass 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45" y="5510172"/>
            <a:ext cx="577850" cy="428036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43"/>
          <a:stretch/>
        </p:blipFill>
        <p:spPr>
          <a:xfrm>
            <a:off x="3211388" y="5504982"/>
            <a:ext cx="517000" cy="432229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568" y="5888870"/>
            <a:ext cx="577850" cy="42803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091689" y="5944435"/>
            <a:ext cx="465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Specific values of {          }  will be  given by hand.</a:t>
            </a:r>
          </a:p>
          <a:p>
            <a:r>
              <a:rPr lang="en-US" altLang="ko-KR" dirty="0" smtClean="0"/>
              <a:t>(e.g. {100 GeV, 200 GeV, 300 GeV, …})</a:t>
            </a:r>
            <a:endParaRPr lang="ko-KR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28650" y="2390113"/>
            <a:ext cx="80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X</a:t>
            </a:r>
            <a:r>
              <a:rPr lang="en-US" altLang="ko-KR" dirty="0"/>
              <a:t> </a:t>
            </a:r>
            <a:r>
              <a:rPr lang="en-US" altLang="ko-KR" dirty="0" smtClean="0"/>
              <a:t>is a set of collider observable (e.g., MET, </a:t>
            </a:r>
            <a:r>
              <a:rPr lang="en-US" altLang="ko-KR" dirty="0" err="1" smtClean="0"/>
              <a:t>pT</a:t>
            </a:r>
            <a:r>
              <a:rPr lang="en-US" altLang="ko-KR" dirty="0" smtClean="0"/>
              <a:t> of lepton, jet or photon, rapidity, etc.).</a:t>
            </a:r>
          </a:p>
        </p:txBody>
      </p:sp>
    </p:spTree>
    <p:extLst>
      <p:ext uri="{BB962C8B-B14F-4D97-AF65-F5344CB8AC3E}">
        <p14:creationId xmlns:p14="http://schemas.microsoft.com/office/powerpoint/2010/main" val="203364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"/>
          <p:cNvSpPr txBox="1">
            <a:spLocks/>
          </p:cNvSpPr>
          <p:nvPr/>
        </p:nvSpPr>
        <p:spPr>
          <a:xfrm>
            <a:off x="628650" y="374956"/>
            <a:ext cx="7886700" cy="741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/>
              <a:t>Spectral Decomposition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91" y="1192165"/>
            <a:ext cx="3418771" cy="1025631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63" y="3243247"/>
            <a:ext cx="4435224" cy="769687"/>
          </a:xfrm>
          <a:prstGeom prst="rect">
            <a:avLst/>
          </a:prstGeom>
        </p:spPr>
      </p:pic>
      <p:cxnSp>
        <p:nvCxnSpPr>
          <p:cNvPr id="5" name="직선 화살표 연결선 4"/>
          <p:cNvCxnSpPr/>
          <p:nvPr/>
        </p:nvCxnSpPr>
        <p:spPr>
          <a:xfrm>
            <a:off x="867426" y="2789358"/>
            <a:ext cx="4525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2990" y="2599778"/>
            <a:ext cx="770933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By using the data (from experiment) and basis functions (from calculation), we obtain coefficients by minimizing chi square,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/>
              <a:t>w</a:t>
            </a:r>
            <a:r>
              <a:rPr lang="en-US" altLang="ko-KR" dirty="0" smtClean="0"/>
              <a:t>here                                              are </a:t>
            </a:r>
            <a:r>
              <a:rPr lang="en-US" altLang="ko-KR" b="1" dirty="0" smtClean="0"/>
              <a:t>binned basis functions</a:t>
            </a:r>
            <a:r>
              <a:rPr lang="en-US" altLang="ko-KR" dirty="0" smtClean="0"/>
              <a:t> for a given integrated luminosity </a:t>
            </a:r>
            <a:r>
              <a:rPr lang="en-US" altLang="ko-KR" sz="2400" dirty="0" smtClean="0"/>
              <a:t>L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38" y="4222856"/>
            <a:ext cx="2233607" cy="450277"/>
          </a:xfrm>
          <a:prstGeom prst="rect">
            <a:avLst/>
          </a:prstGeom>
        </p:spPr>
      </p:pic>
      <p:cxnSp>
        <p:nvCxnSpPr>
          <p:cNvPr id="11" name="직선 화살표 연결선 10"/>
          <p:cNvCxnSpPr/>
          <p:nvPr/>
        </p:nvCxnSpPr>
        <p:spPr>
          <a:xfrm>
            <a:off x="5006109" y="1995055"/>
            <a:ext cx="69032" cy="13300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3033346" y="1890346"/>
            <a:ext cx="319454" cy="13529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2390757" y="3280193"/>
            <a:ext cx="1856288" cy="45770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867426" y="5542949"/>
            <a:ext cx="744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C00000"/>
                </a:solidFill>
              </a:rPr>
              <a:t>Then, what </a:t>
            </a:r>
            <a:r>
              <a:rPr lang="en-US" altLang="ko-KR" dirty="0" smtClean="0">
                <a:solidFill>
                  <a:srgbClr val="C00000"/>
                </a:solidFill>
              </a:rPr>
              <a:t>is the physical meaning </a:t>
            </a:r>
            <a:r>
              <a:rPr lang="en-US" altLang="ko-KR" dirty="0" smtClean="0">
                <a:solidFill>
                  <a:srgbClr val="C00000"/>
                </a:solidFill>
              </a:rPr>
              <a:t>of coefficients?</a:t>
            </a:r>
            <a:endParaRPr lang="en-US" altLang="ko-KR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959" y="2096654"/>
            <a:ext cx="6963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Physical meaning of          is the DM invariant mass distribution.</a:t>
            </a:r>
            <a:endParaRPr lang="ko-KR" altLang="en-US" sz="2000" b="1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8" t="21999" r="45117" b="47207"/>
          <a:stretch/>
        </p:blipFill>
        <p:spPr>
          <a:xfrm>
            <a:off x="3592945" y="2131805"/>
            <a:ext cx="267855" cy="315832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44" y="3125607"/>
            <a:ext cx="2933882" cy="928298"/>
          </a:xfrm>
          <a:prstGeom prst="rect">
            <a:avLst/>
          </a:prstGeom>
          <a:ln w="539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89217" y="6232769"/>
            <a:ext cx="20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 will skip the proof.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62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683490"/>
            <a:ext cx="8035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 Or equivalently,         can be related to </a:t>
            </a:r>
            <a:r>
              <a:rPr lang="en-US" altLang="ko-KR" sz="2000" b="1" dirty="0" err="1" smtClean="0"/>
              <a:t>Kallen</a:t>
            </a:r>
            <a:r>
              <a:rPr lang="en-US" altLang="ko-KR" sz="2000" b="1" dirty="0" smtClean="0"/>
              <a:t>-Lehmann spectral density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8" t="21999" r="45117" b="47207"/>
          <a:stretch/>
        </p:blipFill>
        <p:spPr>
          <a:xfrm>
            <a:off x="2613890" y="725629"/>
            <a:ext cx="267855" cy="315832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41" y="1418056"/>
            <a:ext cx="4570460" cy="613943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11201" y="2244436"/>
            <a:ext cx="791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Theoretically, the spectral density can be calculated by 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30" y="2787280"/>
            <a:ext cx="5632105" cy="430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1200" y="3584198"/>
            <a:ext cx="72782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There are </a:t>
            </a:r>
            <a:r>
              <a:rPr lang="en-US" altLang="ko-KR" b="1" dirty="0" smtClean="0"/>
              <a:t>some merits</a:t>
            </a:r>
            <a:r>
              <a:rPr lang="en-US" altLang="ko-KR" dirty="0" smtClean="0"/>
              <a:t> when we use the </a:t>
            </a:r>
            <a:r>
              <a:rPr lang="en-US" altLang="ko-KR" b="1" dirty="0" smtClean="0"/>
              <a:t>spectral density</a:t>
            </a:r>
            <a:r>
              <a:rPr lang="en-US" altLang="ko-KR" dirty="0" smtClean="0"/>
              <a:t> :</a:t>
            </a:r>
          </a:p>
          <a:p>
            <a:pPr marL="342900" indent="-342900">
              <a:buAutoNum type="arabicPeriod"/>
            </a:pPr>
            <a:r>
              <a:rPr lang="en-US" altLang="ko-KR" dirty="0" smtClean="0"/>
              <a:t> </a:t>
            </a:r>
            <a:r>
              <a:rPr lang="en-US" altLang="ko-KR" b="1" dirty="0" smtClean="0">
                <a:solidFill>
                  <a:srgbClr val="C00000"/>
                </a:solidFill>
              </a:rPr>
              <a:t>Universality</a:t>
            </a:r>
            <a:r>
              <a:rPr lang="en-US" altLang="ko-KR" dirty="0" smtClean="0"/>
              <a:t> in the sense that it does not change whatever X is taken, whatever their cuts are taken. And it does not change even when we go to the detector level calculation from </a:t>
            </a:r>
            <a:r>
              <a:rPr lang="en-US" altLang="ko-KR" dirty="0" err="1" smtClean="0"/>
              <a:t>parton</a:t>
            </a:r>
            <a:r>
              <a:rPr lang="en-US" altLang="ko-KR" dirty="0" smtClean="0"/>
              <a:t> level. </a:t>
            </a:r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en-US" altLang="ko-KR" dirty="0" smtClean="0"/>
              <a:t> Easy to </a:t>
            </a:r>
            <a:r>
              <a:rPr lang="en-US" altLang="ko-KR" b="1" dirty="0" smtClean="0">
                <a:solidFill>
                  <a:srgbClr val="C00000"/>
                </a:solidFill>
              </a:rPr>
              <a:t>characterize</a:t>
            </a:r>
            <a:r>
              <a:rPr lang="en-US" altLang="ko-KR" dirty="0" smtClean="0"/>
              <a:t> dark sector.</a:t>
            </a:r>
          </a:p>
          <a:p>
            <a:pPr marL="342900" indent="-34290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16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34" y="3636072"/>
            <a:ext cx="4536597" cy="3023130"/>
          </a:xfrm>
          <a:prstGeom prst="rect">
            <a:avLst/>
          </a:prstGeom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439543"/>
              </p:ext>
            </p:extLst>
          </p:nvPr>
        </p:nvGraphicFramePr>
        <p:xfrm>
          <a:off x="2163734" y="1286463"/>
          <a:ext cx="4816532" cy="21281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83392">
                  <a:extLst>
                    <a:ext uri="{9D8B030D-6E8A-4147-A177-3AD203B41FA5}">
                      <a16:colId xmlns:a16="http://schemas.microsoft.com/office/drawing/2014/main" val="4215969690"/>
                    </a:ext>
                  </a:extLst>
                </a:gridCol>
                <a:gridCol w="1910281">
                  <a:extLst>
                    <a:ext uri="{9D8B030D-6E8A-4147-A177-3AD203B41FA5}">
                      <a16:colId xmlns:a16="http://schemas.microsoft.com/office/drawing/2014/main" val="2199413030"/>
                    </a:ext>
                  </a:extLst>
                </a:gridCol>
                <a:gridCol w="2022859">
                  <a:extLst>
                    <a:ext uri="{9D8B030D-6E8A-4147-A177-3AD203B41FA5}">
                      <a16:colId xmlns:a16="http://schemas.microsoft.com/office/drawing/2014/main" val="3200851999"/>
                    </a:ext>
                  </a:extLst>
                </a:gridCol>
              </a:tblGrid>
              <a:tr h="392984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Mediator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Interaction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353350"/>
                  </a:ext>
                </a:extLst>
              </a:tr>
              <a:tr h="392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Case 1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On-shell(                   )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Resonance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44306"/>
                  </a:ext>
                </a:extLst>
              </a:tr>
              <a:tr h="392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Case 2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Off-shell(                   )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S-wave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721654"/>
                  </a:ext>
                </a:extLst>
              </a:tr>
              <a:tr h="3929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Case 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Off-shell(                   )</a:t>
                      </a:r>
                      <a:endParaRPr lang="ko-KR" altLang="en-US" sz="16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P-wave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4676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Case</a:t>
                      </a:r>
                      <a:r>
                        <a:rPr lang="en-US" altLang="ko-KR" sz="1600" baseline="0" dirty="0" smtClean="0"/>
                        <a:t> 4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Off-shell(                   )</a:t>
                      </a:r>
                      <a:endParaRPr lang="ko-KR" altLang="en-US" sz="16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S-wave</a:t>
                      </a:r>
                      <a:r>
                        <a:rPr lang="en-US" altLang="ko-KR" sz="1600" baseline="0" dirty="0" smtClean="0"/>
                        <a:t> + bound state </a:t>
                      </a:r>
                    </a:p>
                    <a:p>
                      <a:pPr latinLnBrk="1"/>
                      <a:r>
                        <a:rPr lang="en-US" altLang="ko-KR" sz="1600" baseline="0" dirty="0" smtClean="0"/>
                        <a:t>(long range force)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097595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20" y="1724339"/>
            <a:ext cx="845847" cy="25073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18" y="2115191"/>
            <a:ext cx="845847" cy="26939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18" y="2880817"/>
            <a:ext cx="845847" cy="26939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18" y="2524706"/>
            <a:ext cx="845847" cy="269396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628650" y="374956"/>
            <a:ext cx="7886700" cy="741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/>
              <a:t>Spectral Density  </a:t>
            </a:r>
            <a:r>
              <a:rPr lang="en-US" altLang="ko-KR" sz="2000" b="1" dirty="0" smtClean="0"/>
              <a:t>(characterization)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2" t="27243" r="46685" b="50261"/>
          <a:stretch/>
        </p:blipFill>
        <p:spPr>
          <a:xfrm>
            <a:off x="2703994" y="3221013"/>
            <a:ext cx="195306" cy="234009"/>
          </a:xfrm>
          <a:prstGeom prst="rect">
            <a:avLst/>
          </a:prstGeom>
          <a:ln w="44450">
            <a:noFill/>
          </a:ln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628650" y="374956"/>
            <a:ext cx="7886700" cy="741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/>
              <a:t>Summary of our method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527" y="1191491"/>
            <a:ext cx="8368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Let us consider DM model whose </a:t>
            </a:r>
            <a:r>
              <a:rPr lang="en-US" altLang="ko-KR" dirty="0" err="1" smtClean="0"/>
              <a:t>Lagrangian</a:t>
            </a:r>
            <a:r>
              <a:rPr lang="en-US" altLang="ko-KR" dirty="0" smtClean="0"/>
              <a:t> can be written as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Then, our method can be described by three steps:</a:t>
            </a:r>
          </a:p>
          <a:p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en-US" altLang="ko-KR" dirty="0" smtClean="0"/>
              <a:t>Fix                                   and calculate basis functions.</a:t>
            </a:r>
          </a:p>
          <a:p>
            <a:pPr marL="342900" indent="-342900">
              <a:buAutoNum type="arabicPeriod"/>
            </a:pPr>
            <a:r>
              <a:rPr lang="en-US" altLang="ko-KR" dirty="0" smtClean="0"/>
              <a:t>Obtain coefficients      by </a:t>
            </a:r>
            <a:r>
              <a:rPr lang="en-US" altLang="ko-KR" dirty="0" smtClean="0"/>
              <a:t>fitting the signal (from experiment). 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en-US" altLang="ko-KR" dirty="0" smtClean="0"/>
              <a:t>Find                                    that matches with        obtained in step 2.</a:t>
            </a:r>
          </a:p>
          <a:p>
            <a:pPr marL="342900" indent="-342900">
              <a:buAutoNum type="arabicPeriod"/>
            </a:pP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12" y="1560823"/>
            <a:ext cx="4962775" cy="74729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8" t="7410" r="39670" b="51802"/>
          <a:stretch/>
        </p:blipFill>
        <p:spPr>
          <a:xfrm>
            <a:off x="1209963" y="2867171"/>
            <a:ext cx="1754909" cy="3048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1" t="5937" b="54512"/>
          <a:stretch/>
        </p:blipFill>
        <p:spPr>
          <a:xfrm>
            <a:off x="1455663" y="4514570"/>
            <a:ext cx="1756332" cy="29556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2" t="27243" r="45117" b="47207"/>
          <a:stretch/>
        </p:blipFill>
        <p:spPr>
          <a:xfrm>
            <a:off x="4976445" y="4553649"/>
            <a:ext cx="279965" cy="298013"/>
          </a:xfrm>
          <a:prstGeom prst="rect">
            <a:avLst/>
          </a:prstGeom>
          <a:ln w="44450">
            <a:noFill/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51" y="3611701"/>
            <a:ext cx="2202521" cy="660756"/>
          </a:xfrm>
          <a:prstGeom prst="rect">
            <a:avLst/>
          </a:prstGeom>
          <a:ln w="44450">
            <a:noFill/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04" y="3504435"/>
            <a:ext cx="3909650" cy="6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1426" y="1232800"/>
            <a:ext cx="68645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Simplified </a:t>
            </a:r>
            <a:r>
              <a:rPr lang="en-US" altLang="ko-KR" sz="2000" dirty="0" smtClean="0"/>
              <a:t>DM model</a:t>
            </a:r>
            <a:endParaRPr lang="en-US" altLang="ko-KR" sz="2000" dirty="0"/>
          </a:p>
          <a:p>
            <a:pPr marL="257175" indent="-257175">
              <a:buAutoNum type="arabicPeriod"/>
            </a:pPr>
            <a:endParaRPr lang="en-US" altLang="ko-KR" sz="2000" dirty="0"/>
          </a:p>
          <a:p>
            <a:pPr marL="257175" indent="-257175">
              <a:buAutoNum type="arabicPeriod"/>
            </a:pPr>
            <a:endParaRPr lang="en-US" altLang="ko-KR" sz="2000" dirty="0"/>
          </a:p>
          <a:p>
            <a:pPr marL="257175" indent="-257175">
              <a:buAutoNum type="arabicPeriod"/>
            </a:pPr>
            <a:endParaRPr lang="en-US" altLang="ko-KR" sz="2000" dirty="0"/>
          </a:p>
          <a:p>
            <a:pPr marL="257175" indent="-257175">
              <a:buAutoNum type="arabicPeriod"/>
            </a:pPr>
            <a:endParaRPr lang="en-US" altLang="ko-KR" sz="2000" dirty="0"/>
          </a:p>
          <a:p>
            <a:pPr marL="257175" indent="-257175">
              <a:buAutoNum type="arabicPeriod"/>
            </a:pPr>
            <a:endParaRPr lang="en-US" altLang="ko-KR" sz="2000" dirty="0"/>
          </a:p>
          <a:p>
            <a:pPr marL="257175" indent="-257175">
              <a:buAutoNum type="arabicPeriod"/>
            </a:pPr>
            <a:endParaRPr lang="en-US" altLang="ko-KR" sz="2000" dirty="0"/>
          </a:p>
          <a:p>
            <a:pPr marL="257175" indent="-257175">
              <a:buAutoNum type="arabicPeriod"/>
            </a:pPr>
            <a:endParaRPr lang="en-US" altLang="ko-KR" sz="2000" dirty="0" smtClean="0"/>
          </a:p>
          <a:p>
            <a:pPr marL="257175" indent="-257175">
              <a:buAutoNum type="arabicPeriod"/>
            </a:pPr>
            <a:endParaRPr lang="en-US" altLang="ko-KR" sz="2000" dirty="0"/>
          </a:p>
          <a:p>
            <a:pPr marL="257175" indent="-257175">
              <a:buAutoNum type="arabicPeriod"/>
            </a:pPr>
            <a:endParaRPr lang="en-US" altLang="ko-KR" sz="2000" dirty="0" smtClean="0"/>
          </a:p>
          <a:p>
            <a:pPr marL="257175" indent="-257175">
              <a:buAutoNum type="arabicPeriod"/>
            </a:pPr>
            <a:endParaRPr lang="en-US" altLang="ko-KR" sz="2000" dirty="0"/>
          </a:p>
          <a:p>
            <a:endParaRPr lang="en-US" altLang="ko-KR" sz="2000" dirty="0" smtClean="0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628650" y="374956"/>
            <a:ext cx="7886700" cy="741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/>
              <a:t>Numerical Example</a:t>
            </a:r>
          </a:p>
          <a:p>
            <a:r>
              <a:rPr lang="en-US" altLang="ko-KR" sz="2800" b="1" dirty="0"/>
              <a:t>(</a:t>
            </a:r>
            <a:r>
              <a:rPr lang="en-US" altLang="ko-KR" sz="2800" b="1" dirty="0" smtClean="0"/>
              <a:t>Mono-jet channel w/ Simplified Model)</a:t>
            </a:r>
            <a:endParaRPr lang="ko-KR" altLang="en-US" sz="28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39" y="1659290"/>
            <a:ext cx="4935477" cy="2993524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333439" y="2022231"/>
            <a:ext cx="4867336" cy="86164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333438" y="2921000"/>
            <a:ext cx="4867337" cy="184799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071812" y="2047782"/>
            <a:ext cx="957263" cy="43998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160861" y="2131445"/>
            <a:ext cx="291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(i.e. differential cross section of virtual mediator production)</a:t>
            </a:r>
            <a:endParaRPr lang="ko-KR" altLang="en-US" sz="1600" dirty="0"/>
          </a:p>
        </p:txBody>
      </p:sp>
      <p:sp>
        <p:nvSpPr>
          <p:cNvPr id="17" name="직사각형 16"/>
          <p:cNvSpPr/>
          <p:nvPr/>
        </p:nvSpPr>
        <p:spPr>
          <a:xfrm>
            <a:off x="3927964" y="5182127"/>
            <a:ext cx="957263" cy="43998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885227" y="5182127"/>
            <a:ext cx="374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: Information we will obtain from data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87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628650" y="374956"/>
            <a:ext cx="7886700" cy="741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/>
              <a:t>Example (step 1 : calculate basis functions)</a:t>
            </a:r>
            <a:endParaRPr lang="ko-KR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7756" y="4172586"/>
            <a:ext cx="8363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 Colored curves: </a:t>
            </a:r>
            <a:r>
              <a:rPr lang="en-US" altLang="ko-KR" dirty="0"/>
              <a:t>b</a:t>
            </a:r>
            <a:r>
              <a:rPr lang="en-US" altLang="ko-KR" dirty="0" smtClean="0"/>
              <a:t>asis functions (differential cross section of virtual mediator production)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 Black dotted and dashed curves: examples of signal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 Choice of {         ’s}={10, 200, 400, 700, 1100, 2000, 5000} GeV.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44" y="5031204"/>
            <a:ext cx="479496" cy="35518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"/>
          <a:stretch/>
        </p:blipFill>
        <p:spPr>
          <a:xfrm>
            <a:off x="1930444" y="1060402"/>
            <a:ext cx="4918764" cy="31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74956"/>
            <a:ext cx="7886700" cy="741667"/>
          </a:xfrm>
        </p:spPr>
        <p:txBody>
          <a:bodyPr>
            <a:normAutofit/>
          </a:bodyPr>
          <a:lstStyle/>
          <a:p>
            <a:r>
              <a:rPr lang="en-US" altLang="ko-KR" sz="2800" b="1" dirty="0" smtClean="0"/>
              <a:t>Signals with Missing (Transverse) </a:t>
            </a:r>
            <a:r>
              <a:rPr lang="en-US" altLang="ko-KR" sz="2800" b="1" dirty="0"/>
              <a:t>Energy </a:t>
            </a:r>
            <a:r>
              <a:rPr lang="en-US" altLang="ko-KR" sz="2800" b="1" dirty="0" smtClean="0"/>
              <a:t>at Colliders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0389" y="2022231"/>
            <a:ext cx="8203222" cy="4360984"/>
          </a:xfrm>
        </p:spPr>
        <p:txBody>
          <a:bodyPr/>
          <a:lstStyle/>
          <a:p>
            <a:r>
              <a:rPr lang="en-US" altLang="ko-KR" sz="2000" dirty="0" smtClean="0"/>
              <a:t>Motivation : Once we see </a:t>
            </a:r>
            <a:r>
              <a:rPr lang="en-US" altLang="ko-KR" sz="2000" dirty="0" smtClean="0"/>
              <a:t>signals, </a:t>
            </a:r>
            <a:r>
              <a:rPr lang="en-US" altLang="ko-KR" sz="2000" dirty="0" smtClean="0"/>
              <a:t>we </a:t>
            </a:r>
            <a:r>
              <a:rPr lang="en-US" altLang="ko-KR" sz="2000" dirty="0"/>
              <a:t>can extract many information of </a:t>
            </a:r>
            <a:r>
              <a:rPr lang="en-US" altLang="ko-KR" sz="2000" dirty="0" smtClean="0"/>
              <a:t>DM.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(e.g. mass, spin, </a:t>
            </a:r>
            <a:r>
              <a:rPr lang="en-US" altLang="ko-KR" sz="2000" dirty="0" smtClean="0"/>
              <a:t>interaction)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r>
              <a:rPr lang="en-US" altLang="ko-KR" sz="2000" dirty="0" smtClean="0"/>
              <a:t> My talk is about </a:t>
            </a:r>
            <a:r>
              <a:rPr lang="en-US" altLang="ko-KR" sz="2000" b="1" dirty="0" smtClean="0"/>
              <a:t>how to extract those information of dark sector at </a:t>
            </a:r>
            <a:r>
              <a:rPr lang="en-US" altLang="ko-KR" sz="2000" b="1" u="sng" dirty="0" smtClean="0"/>
              <a:t>hadron colliders</a:t>
            </a:r>
            <a:r>
              <a:rPr lang="en-US" altLang="ko-KR" sz="2000" b="1" dirty="0" smtClean="0"/>
              <a:t>.</a:t>
            </a:r>
          </a:p>
          <a:p>
            <a:endParaRPr lang="en-US" altLang="ko-KR" sz="2000" dirty="0" smtClean="0"/>
          </a:p>
        </p:txBody>
      </p:sp>
      <p:grpSp>
        <p:nvGrpSpPr>
          <p:cNvPr id="7" name="그룹 6"/>
          <p:cNvGrpSpPr/>
          <p:nvPr/>
        </p:nvGrpSpPr>
        <p:grpSpPr>
          <a:xfrm>
            <a:off x="3570371" y="2397958"/>
            <a:ext cx="4944979" cy="369332"/>
            <a:chOff x="4503140" y="2833312"/>
            <a:chExt cx="3609664" cy="892465"/>
          </a:xfrm>
        </p:grpSpPr>
        <p:cxnSp>
          <p:nvCxnSpPr>
            <p:cNvPr id="5" name="직선 화살표 연결선 4"/>
            <p:cNvCxnSpPr/>
            <p:nvPr/>
          </p:nvCxnSpPr>
          <p:spPr>
            <a:xfrm>
              <a:off x="4503140" y="3290136"/>
              <a:ext cx="20336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657417" y="2833312"/>
              <a:ext cx="3455387" cy="892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DM Production mechanism at the early universe. 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68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28650" y="374956"/>
            <a:ext cx="7886700" cy="741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/>
              <a:t>Example (step 2 : obtain coefficients by fitting)</a:t>
            </a:r>
            <a:endParaRPr lang="ko-KR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4011" y="3710354"/>
            <a:ext cx="84274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 DM mass= 200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 </a:t>
            </a:r>
            <a:r>
              <a:rPr lang="en-US" altLang="ko-KR" dirty="0"/>
              <a:t>B</a:t>
            </a:r>
            <a:r>
              <a:rPr lang="en-US" altLang="ko-KR" dirty="0" smtClean="0"/>
              <a:t>asis functions (shaded by gray colors) are piled up and they compose the signal distribution (dotted line).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 Coefficients of the linear combination are obtained by chi square fitting.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 Area of each shaded region corresponds to the coefficient (i.e. the DM invariant mass distribution).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1" y="1116623"/>
            <a:ext cx="7920567" cy="24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>
          <a:xfrm>
            <a:off x="628650" y="374956"/>
            <a:ext cx="7886700" cy="741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/>
              <a:t>Example (step 3 : the interpretation of results)</a:t>
            </a:r>
            <a:endParaRPr lang="ko-KR" altLang="en-US" sz="2800" b="1" dirty="0"/>
          </a:p>
        </p:txBody>
      </p:sp>
      <p:pic>
        <p:nvPicPr>
          <p:cNvPr id="18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48738"/>
            <a:ext cx="7886700" cy="1967821"/>
          </a:xfrm>
        </p:spPr>
      </p:pic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03075"/>
              </p:ext>
            </p:extLst>
          </p:nvPr>
        </p:nvGraphicFramePr>
        <p:xfrm>
          <a:off x="4878502" y="3571027"/>
          <a:ext cx="3960060" cy="156349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92398">
                  <a:extLst>
                    <a:ext uri="{9D8B030D-6E8A-4147-A177-3AD203B41FA5}">
                      <a16:colId xmlns:a16="http://schemas.microsoft.com/office/drawing/2014/main" val="4215969690"/>
                    </a:ext>
                  </a:extLst>
                </a:gridCol>
                <a:gridCol w="3267662">
                  <a:extLst>
                    <a:ext uri="{9D8B030D-6E8A-4147-A177-3AD203B41FA5}">
                      <a16:colId xmlns:a16="http://schemas.microsoft.com/office/drawing/2014/main" val="3200851999"/>
                    </a:ext>
                  </a:extLst>
                </a:gridCol>
              </a:tblGrid>
              <a:tr h="283932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Interaction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353350"/>
                  </a:ext>
                </a:extLst>
              </a:tr>
              <a:tr h="283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Case 1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Resonance  (                   )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44306"/>
                  </a:ext>
                </a:extLst>
              </a:tr>
              <a:tr h="283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Case 2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S-wave         (                   )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721654"/>
                  </a:ext>
                </a:extLst>
              </a:tr>
              <a:tr h="283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Case 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P-wave        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en-US" altLang="ko-KR" sz="1600" dirty="0" smtClean="0"/>
                        <a:t>(                   )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467601"/>
                  </a:ext>
                </a:extLst>
              </a:tr>
              <a:tr h="3138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Case</a:t>
                      </a:r>
                      <a:r>
                        <a:rPr lang="en-US" altLang="ko-KR" sz="1600" baseline="0" dirty="0" smtClean="0"/>
                        <a:t> 4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aseline="0" dirty="0" smtClean="0"/>
                        <a:t>bound state </a:t>
                      </a:r>
                      <a:r>
                        <a:rPr lang="en-US" altLang="ko-KR" sz="1600" dirty="0" smtClean="0"/>
                        <a:t>(                   )</a:t>
                      </a:r>
                      <a:endParaRPr lang="en-US" altLang="ko-KR" sz="1600" baseline="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097595"/>
                  </a:ext>
                </a:extLst>
              </a:tr>
            </a:tbl>
          </a:graphicData>
        </a:graphic>
      </p:graphicFrame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55" y="3903142"/>
            <a:ext cx="845847" cy="2507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31" y="4226493"/>
            <a:ext cx="845847" cy="26939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55" y="4833440"/>
            <a:ext cx="845847" cy="269396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31" y="4514241"/>
            <a:ext cx="845847" cy="26939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28650" y="3571027"/>
            <a:ext cx="396018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Location of threshold = 2m</a:t>
            </a:r>
            <a:r>
              <a:rPr lang="en-US" altLang="ko-KR" baseline="-25000" dirty="0" smtClean="0"/>
              <a:t>x</a:t>
            </a:r>
            <a:r>
              <a:rPr lang="en-US" altLang="ko-KR" dirty="0" smtClean="0"/>
              <a:t>&gt;</a:t>
            </a:r>
            <a:r>
              <a:rPr lang="en-US" altLang="ko-KR" dirty="0" err="1" smtClean="0"/>
              <a:t>M</a:t>
            </a:r>
            <a:r>
              <a:rPr lang="en-US" altLang="ko-KR" baseline="-25000" dirty="0" err="1" smtClean="0"/>
              <a:t>mediator</a:t>
            </a:r>
            <a:endParaRPr lang="en-US" altLang="ko-KR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From the slope at the threshold </a:t>
            </a: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⇒ </a:t>
            </a:r>
            <a:r>
              <a:rPr lang="en-US" altLang="ko-KR" dirty="0" smtClean="0"/>
              <a:t>interaction between DM and mediator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Peak </a:t>
            </a:r>
            <a:r>
              <a:rPr lang="en-US" altLang="ko-KR" dirty="0"/>
              <a:t>position </a:t>
            </a:r>
            <a:r>
              <a:rPr lang="en-US" altLang="ko-KR" dirty="0" smtClean="0"/>
              <a:t>(red): </a:t>
            </a:r>
            <a:r>
              <a:rPr lang="en-US" altLang="ko-KR" dirty="0"/>
              <a:t>On-shell </a:t>
            </a:r>
            <a:r>
              <a:rPr lang="en-US" altLang="ko-KR" dirty="0" smtClean="0"/>
              <a:t>mass of </a:t>
            </a:r>
            <a:r>
              <a:rPr lang="en-US" altLang="ko-KR" dirty="0"/>
              <a:t>m</a:t>
            </a:r>
            <a:r>
              <a:rPr lang="en-US" altLang="ko-KR" dirty="0" smtClean="0"/>
              <a:t>ediator which decays invisibly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And the existence of bound state changes the first bin.</a:t>
            </a:r>
            <a:endParaRPr lang="ko-KR" altLang="en-US" dirty="0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2514600" y="1195754"/>
            <a:ext cx="0" cy="439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5067300" y="1195753"/>
            <a:ext cx="0" cy="439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H="1">
            <a:off x="1987062" y="1195754"/>
            <a:ext cx="3094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7923" y="1063727"/>
            <a:ext cx="1995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accent1"/>
                </a:solidFill>
              </a:rPr>
              <a:t>Obtained by our method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cxnSp>
        <p:nvCxnSpPr>
          <p:cNvPr id="33" name="직선 화살표 연결선 32"/>
          <p:cNvCxnSpPr/>
          <p:nvPr/>
        </p:nvCxnSpPr>
        <p:spPr>
          <a:xfrm>
            <a:off x="6289431" y="1195752"/>
            <a:ext cx="0" cy="43961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6289431" y="1195752"/>
            <a:ext cx="9759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249988" y="1063727"/>
            <a:ext cx="1992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Parton level calculation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590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8804" y="2045370"/>
            <a:ext cx="8012059" cy="20934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3200" b="1" u="sng" dirty="0" smtClean="0"/>
              <a:t>Conclusion</a:t>
            </a:r>
          </a:p>
          <a:p>
            <a:pPr marL="0" indent="0">
              <a:buNone/>
            </a:pPr>
            <a:r>
              <a:rPr lang="en-US" altLang="ko-KR" sz="2400" dirty="0" smtClean="0"/>
              <a:t> We can obtain DM invariant mass distribution at hadron colliders by using the spectral decomposition. </a:t>
            </a:r>
          </a:p>
          <a:p>
            <a:pPr marL="0" indent="0">
              <a:buNone/>
            </a:pPr>
            <a:r>
              <a:rPr lang="en-US" altLang="ko-KR" sz="2400" dirty="0" smtClean="0"/>
              <a:t> From the obtained DM invariant mass distribution, we can easily extract DM information at hadron colliders.</a:t>
            </a:r>
          </a:p>
          <a:p>
            <a:pPr marL="385763" indent="-385763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3752" y="2790614"/>
            <a:ext cx="2267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Thank you!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523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5172" y="3151562"/>
            <a:ext cx="10037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/>
              <a:t>Back Up</a:t>
            </a:r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8089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83881" y="5438756"/>
            <a:ext cx="3605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L=3 </a:t>
            </a:r>
            <a:r>
              <a:rPr lang="en-US" altLang="ko-KR" sz="2000" dirty="0"/>
              <a:t>a</a:t>
            </a:r>
            <a:r>
              <a:rPr lang="en-US" altLang="ko-KR" sz="2000" dirty="0" smtClean="0"/>
              <a:t>b</a:t>
            </a:r>
            <a:r>
              <a:rPr lang="en-US" altLang="ko-KR" sz="2000" baseline="30000" dirty="0" smtClean="0"/>
              <a:t>-1</a:t>
            </a:r>
            <a:r>
              <a:rPr lang="en-US" altLang="ko-KR" sz="2000" dirty="0" smtClean="0"/>
              <a:t> 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SM background : pp to </a:t>
            </a:r>
            <a:r>
              <a:rPr lang="en-US" altLang="ko-KR" sz="2000" dirty="0" err="1" smtClean="0"/>
              <a:t>jvv</a:t>
            </a:r>
            <a:endParaRPr lang="en-US" altLang="ko-KR" sz="2000" dirty="0" smtClean="0"/>
          </a:p>
          <a:p>
            <a:r>
              <a:rPr lang="en-US" altLang="ko-KR" sz="1600" dirty="0" smtClean="0"/>
              <a:t>(If the current significance &lt; </a:t>
            </a:r>
            <a:r>
              <a:rPr lang="en-US" altLang="ko-KR" sz="1600" dirty="0"/>
              <a:t>2 @ </a:t>
            </a:r>
            <a:r>
              <a:rPr lang="en-US" altLang="ko-KR" sz="1600" dirty="0" smtClean="0"/>
              <a:t>30 fb</a:t>
            </a:r>
            <a:r>
              <a:rPr lang="en-US" altLang="ko-KR" sz="1600" baseline="30000" dirty="0" smtClean="0"/>
              <a:t>-1</a:t>
            </a:r>
            <a:r>
              <a:rPr lang="en-US" altLang="ko-KR" sz="1600" dirty="0" smtClean="0"/>
              <a:t>,</a:t>
            </a:r>
          </a:p>
          <a:p>
            <a:r>
              <a:rPr lang="en-US" altLang="ko-KR" sz="1600" dirty="0"/>
              <a:t>t</a:t>
            </a:r>
            <a:r>
              <a:rPr lang="en-US" altLang="ko-KR" sz="1600" dirty="0" smtClean="0"/>
              <a:t>hen final reach would be &lt;20 for HL-LHC) </a:t>
            </a:r>
            <a:endParaRPr lang="en-US" altLang="ko-KR" sz="1600" baseline="30000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7" y="1174635"/>
            <a:ext cx="4219266" cy="263007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3" y="3757460"/>
            <a:ext cx="4268840" cy="2626979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628650" y="374956"/>
            <a:ext cx="7886700" cy="741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/>
              <a:t>Example (step 3 : the interpretation of results)</a:t>
            </a:r>
            <a:endParaRPr lang="ko-KR" altLang="en-US" sz="28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08"/>
          <a:stretch/>
        </p:blipFill>
        <p:spPr>
          <a:xfrm>
            <a:off x="6380168" y="5387329"/>
            <a:ext cx="2088061" cy="392772"/>
          </a:xfrm>
          <a:prstGeom prst="rect">
            <a:avLst/>
          </a:prstGeom>
        </p:spPr>
      </p:pic>
      <p:sp>
        <p:nvSpPr>
          <p:cNvPr id="9" name="아래쪽 화살표 8"/>
          <p:cNvSpPr/>
          <p:nvPr/>
        </p:nvSpPr>
        <p:spPr>
          <a:xfrm rot="10800000">
            <a:off x="1440873" y="3327016"/>
            <a:ext cx="591127" cy="535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아래쪽 화살표 12"/>
          <p:cNvSpPr/>
          <p:nvPr/>
        </p:nvSpPr>
        <p:spPr>
          <a:xfrm rot="10800000">
            <a:off x="1597891" y="6063454"/>
            <a:ext cx="591127" cy="535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4071" y="3594871"/>
            <a:ext cx="186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M</a:t>
            </a:r>
            <a:r>
              <a:rPr lang="en-US" altLang="ko-KR" baseline="-25000" dirty="0" err="1"/>
              <a:t>x</a:t>
            </a:r>
            <a:r>
              <a:rPr lang="en-US" altLang="ko-KR" dirty="0" smtClean="0"/>
              <a:t>=50 GeV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4071" y="6414497"/>
            <a:ext cx="186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M</a:t>
            </a:r>
            <a:r>
              <a:rPr lang="en-US" altLang="ko-KR" baseline="-25000" dirty="0" err="1"/>
              <a:t>x</a:t>
            </a:r>
            <a:r>
              <a:rPr lang="en-US" altLang="ko-KR" dirty="0" smtClean="0"/>
              <a:t>=200 GeV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83881" y="3047065"/>
            <a:ext cx="3960188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Location of threshold = 2m</a:t>
            </a:r>
            <a:r>
              <a:rPr lang="en-US" altLang="ko-KR" baseline="-25000" dirty="0" smtClean="0"/>
              <a:t>x</a:t>
            </a:r>
            <a:r>
              <a:rPr lang="en-US" altLang="ko-KR" dirty="0" smtClean="0"/>
              <a:t>&gt;</a:t>
            </a:r>
            <a:r>
              <a:rPr lang="en-US" altLang="ko-KR" dirty="0" err="1" smtClean="0"/>
              <a:t>M</a:t>
            </a:r>
            <a:r>
              <a:rPr lang="en-US" altLang="ko-KR" baseline="-25000" dirty="0" err="1" smtClean="0"/>
              <a:t>mediator</a:t>
            </a:r>
            <a:endParaRPr lang="en-US" altLang="ko-KR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From the slope at the threshold </a:t>
            </a: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r>
              <a:rPr lang="ko-KR" altLang="en-US" dirty="0" smtClean="0"/>
              <a:t>⇒ </a:t>
            </a:r>
            <a:r>
              <a:rPr lang="en-US" altLang="ko-KR" dirty="0" smtClean="0"/>
              <a:t>interaction between DM and mediator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Peak </a:t>
            </a:r>
            <a:r>
              <a:rPr lang="en-US" altLang="ko-KR" dirty="0"/>
              <a:t>position </a:t>
            </a:r>
            <a:r>
              <a:rPr lang="en-US" altLang="ko-KR" dirty="0" smtClean="0"/>
              <a:t>(red): </a:t>
            </a:r>
            <a:r>
              <a:rPr lang="en-US" altLang="ko-KR" dirty="0"/>
              <a:t>On-shell </a:t>
            </a:r>
            <a:r>
              <a:rPr lang="en-US" altLang="ko-KR" dirty="0" smtClean="0"/>
              <a:t>mass of </a:t>
            </a:r>
            <a:r>
              <a:rPr lang="en-US" altLang="ko-KR" dirty="0"/>
              <a:t>m</a:t>
            </a:r>
            <a:r>
              <a:rPr lang="en-US" altLang="ko-KR" dirty="0" smtClean="0"/>
              <a:t>ediator which decays invisibly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And the existence of bound state changes the first bin.</a:t>
            </a:r>
            <a:endParaRPr lang="ko-KR" altLang="en-US" dirty="0"/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52981"/>
              </p:ext>
            </p:extLst>
          </p:nvPr>
        </p:nvGraphicFramePr>
        <p:xfrm>
          <a:off x="4984009" y="1174635"/>
          <a:ext cx="3960060" cy="156349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92398">
                  <a:extLst>
                    <a:ext uri="{9D8B030D-6E8A-4147-A177-3AD203B41FA5}">
                      <a16:colId xmlns:a16="http://schemas.microsoft.com/office/drawing/2014/main" val="4215969690"/>
                    </a:ext>
                  </a:extLst>
                </a:gridCol>
                <a:gridCol w="3267662">
                  <a:extLst>
                    <a:ext uri="{9D8B030D-6E8A-4147-A177-3AD203B41FA5}">
                      <a16:colId xmlns:a16="http://schemas.microsoft.com/office/drawing/2014/main" val="3200851999"/>
                    </a:ext>
                  </a:extLst>
                </a:gridCol>
              </a:tblGrid>
              <a:tr h="283932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Interaction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353350"/>
                  </a:ext>
                </a:extLst>
              </a:tr>
              <a:tr h="283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Case 1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Resonance  (                   )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44306"/>
                  </a:ext>
                </a:extLst>
              </a:tr>
              <a:tr h="283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Case 2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S-wave         (                   )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721654"/>
                  </a:ext>
                </a:extLst>
              </a:tr>
              <a:tr h="2839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Case 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P-wave        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en-US" altLang="ko-KR" sz="1600" dirty="0" smtClean="0"/>
                        <a:t>(                   )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467601"/>
                  </a:ext>
                </a:extLst>
              </a:tr>
              <a:tr h="3138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Case</a:t>
                      </a:r>
                      <a:r>
                        <a:rPr lang="en-US" altLang="ko-KR" sz="1600" baseline="0" dirty="0" smtClean="0"/>
                        <a:t> 4</a:t>
                      </a:r>
                      <a:endParaRPr lang="ko-KR" altLang="en-US" sz="16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aseline="0" dirty="0" smtClean="0"/>
                        <a:t>bound state </a:t>
                      </a:r>
                      <a:r>
                        <a:rPr lang="en-US" altLang="ko-KR" sz="1600" dirty="0" smtClean="0"/>
                        <a:t>(                   )</a:t>
                      </a:r>
                      <a:endParaRPr lang="en-US" altLang="ko-KR" sz="1600" baseline="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097595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2672935" y="6213122"/>
            <a:ext cx="61866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dirty="0" smtClean="0"/>
              <a:t>m</a:t>
            </a:r>
            <a:r>
              <a:rPr lang="en-US" altLang="ko-KR" baseline="-25000" dirty="0" smtClean="0"/>
              <a:t>xx</a:t>
            </a:r>
            <a:endParaRPr lang="ko-KR" altLang="en-US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62" y="1506750"/>
            <a:ext cx="845847" cy="25073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38" y="1830101"/>
            <a:ext cx="845847" cy="269396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62" y="2437048"/>
            <a:ext cx="845847" cy="269396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38" y="2117849"/>
            <a:ext cx="845847" cy="2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64" y="1956377"/>
            <a:ext cx="8517815" cy="2384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727" y="757382"/>
            <a:ext cx="355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More examples of spectral densities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8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4911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luminosity function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00" y="1564495"/>
            <a:ext cx="3404600" cy="220428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4931071"/>
            <a:ext cx="1836200" cy="9359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8" y="3679719"/>
            <a:ext cx="4336862" cy="101455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65" y="3046240"/>
            <a:ext cx="2502516" cy="51177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9" y="1719506"/>
            <a:ext cx="3779571" cy="137893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08" y="5001604"/>
            <a:ext cx="1521831" cy="64302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8117378" y="2877244"/>
            <a:ext cx="305493" cy="504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2610070" y="5261891"/>
            <a:ext cx="3678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50" dirty="0"/>
              <a:t>~</a:t>
            </a:r>
            <a:endParaRPr lang="ko-KR" altLang="en-US" sz="1350" dirty="0"/>
          </a:p>
        </p:txBody>
      </p:sp>
      <p:cxnSp>
        <p:nvCxnSpPr>
          <p:cNvPr id="16" name="직선 화살표 연결선 15"/>
          <p:cNvCxnSpPr>
            <a:stCxn id="10" idx="3"/>
          </p:cNvCxnSpPr>
          <p:nvPr/>
        </p:nvCxnSpPr>
        <p:spPr>
          <a:xfrm flipV="1">
            <a:off x="4499739" y="2821132"/>
            <a:ext cx="1435548" cy="2501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4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79830" y="1244045"/>
            <a:ext cx="3371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2060"/>
                </a:solidFill>
              </a:rPr>
              <a:t>T. </a:t>
            </a:r>
            <a:r>
              <a:rPr lang="en-US" altLang="ko-KR" sz="1600" dirty="0" err="1" smtClean="0">
                <a:solidFill>
                  <a:srgbClr val="002060"/>
                </a:solidFill>
              </a:rPr>
              <a:t>Kamon</a:t>
            </a:r>
            <a:r>
              <a:rPr lang="en-US" altLang="ko-KR" sz="1600" dirty="0" smtClean="0">
                <a:solidFill>
                  <a:srgbClr val="002060"/>
                </a:solidFill>
              </a:rPr>
              <a:t>, P. </a:t>
            </a:r>
            <a:r>
              <a:rPr lang="en-US" altLang="ko-KR" sz="1600" dirty="0" err="1" smtClean="0">
                <a:solidFill>
                  <a:srgbClr val="002060"/>
                </a:solidFill>
              </a:rPr>
              <a:t>Ko</a:t>
            </a:r>
            <a:r>
              <a:rPr lang="en-US" altLang="ko-KR" sz="1600" dirty="0" smtClean="0">
                <a:solidFill>
                  <a:srgbClr val="002060"/>
                </a:solidFill>
              </a:rPr>
              <a:t>, J. Li, arXiv:1705.02149</a:t>
            </a:r>
            <a:endParaRPr lang="ko-KR" altLang="en-US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2855" y="1132011"/>
            <a:ext cx="409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Example : mono-Z(to </a:t>
            </a:r>
            <a:r>
              <a:rPr lang="en-US" altLang="ko-KR" dirty="0" err="1" smtClean="0"/>
              <a:t>jj</a:t>
            </a:r>
            <a:r>
              <a:rPr lang="en-US" altLang="ko-KR" dirty="0" smtClean="0"/>
              <a:t>)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918796" y="1582599"/>
            <a:ext cx="7499838" cy="2834210"/>
            <a:chOff x="918796" y="1582599"/>
            <a:chExt cx="7499838" cy="283421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796" y="1582599"/>
              <a:ext cx="7499838" cy="283421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796" y="1582599"/>
              <a:ext cx="1522095" cy="354592"/>
            </a:xfrm>
            <a:prstGeom prst="rect">
              <a:avLst/>
            </a:prstGeom>
          </p:spPr>
        </p:pic>
      </p:grpSp>
      <p:cxnSp>
        <p:nvCxnSpPr>
          <p:cNvPr id="11" name="직선 화살표 연결선 10"/>
          <p:cNvCxnSpPr/>
          <p:nvPr/>
        </p:nvCxnSpPr>
        <p:spPr>
          <a:xfrm flipV="1">
            <a:off x="2356338" y="4109079"/>
            <a:ext cx="0" cy="1184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9843" y="5293607"/>
            <a:ext cx="62689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Location of threshold = 2m</a:t>
            </a:r>
            <a:r>
              <a:rPr lang="en-US" altLang="ko-KR" baseline="-25000" dirty="0" smtClean="0"/>
              <a:t>x</a:t>
            </a:r>
            <a:r>
              <a:rPr lang="en-US" altLang="ko-KR" dirty="0" smtClean="0"/>
              <a:t>&gt;</a:t>
            </a:r>
            <a:r>
              <a:rPr lang="en-US" altLang="ko-KR" dirty="0" err="1" smtClean="0"/>
              <a:t>M</a:t>
            </a:r>
            <a:r>
              <a:rPr lang="en-US" altLang="ko-KR" baseline="-25000" dirty="0" err="1" smtClean="0"/>
              <a:t>mediator</a:t>
            </a:r>
            <a:endParaRPr lang="en-US" altLang="ko-KR" baseline="-25000" dirty="0" smtClean="0"/>
          </a:p>
          <a:p>
            <a:r>
              <a:rPr lang="en-US" altLang="ko-KR" dirty="0" smtClean="0"/>
              <a:t>Slope at the threshold </a:t>
            </a:r>
            <a:r>
              <a:rPr lang="ko-KR" altLang="en-US" dirty="0" smtClean="0"/>
              <a:t>⇒ </a:t>
            </a:r>
            <a:r>
              <a:rPr lang="en-US" altLang="ko-KR" dirty="0" smtClean="0"/>
              <a:t>interaction between DM and mediator</a:t>
            </a:r>
          </a:p>
        </p:txBody>
      </p:sp>
      <p:cxnSp>
        <p:nvCxnSpPr>
          <p:cNvPr id="14" name="직선 화살표 연결선 13"/>
          <p:cNvCxnSpPr/>
          <p:nvPr/>
        </p:nvCxnSpPr>
        <p:spPr>
          <a:xfrm flipV="1">
            <a:off x="2620108" y="2162909"/>
            <a:ext cx="0" cy="2538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3217985" y="3578471"/>
            <a:ext cx="0" cy="112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40891" y="4701343"/>
            <a:ext cx="654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BW Peak : On-shell mediator is produced and decays invisibly.</a:t>
            </a:r>
            <a:endParaRPr lang="ko-KR" altLang="en-US" dirty="0"/>
          </a:p>
        </p:txBody>
      </p: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628650" y="374956"/>
            <a:ext cx="7886700" cy="741667"/>
          </a:xfrm>
        </p:spPr>
        <p:txBody>
          <a:bodyPr>
            <a:normAutofit/>
          </a:bodyPr>
          <a:lstStyle/>
          <a:p>
            <a:r>
              <a:rPr lang="en-US" altLang="ko-KR" sz="2800" b="1" dirty="0" smtClean="0"/>
              <a:t>Strategy at linear colliders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t="22083" r="59754" b="10644"/>
          <a:stretch/>
        </p:blipFill>
        <p:spPr>
          <a:xfrm>
            <a:off x="3834982" y="4187064"/>
            <a:ext cx="626181" cy="58386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t="22083" r="59754" b="10644"/>
          <a:stretch/>
        </p:blipFill>
        <p:spPr>
          <a:xfrm>
            <a:off x="7611247" y="4190150"/>
            <a:ext cx="626181" cy="5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0" y="1598160"/>
            <a:ext cx="4145242" cy="2708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1377" y="1013206"/>
            <a:ext cx="3310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2060"/>
                </a:solidFill>
              </a:rPr>
              <a:t>Y. Hochberg, E. </a:t>
            </a:r>
            <a:r>
              <a:rPr lang="en-US" altLang="ko-KR" sz="1600" dirty="0" err="1" smtClean="0">
                <a:solidFill>
                  <a:srgbClr val="002060"/>
                </a:solidFill>
              </a:rPr>
              <a:t>Kuflik</a:t>
            </a:r>
            <a:r>
              <a:rPr lang="en-US" altLang="ko-KR" sz="1600" dirty="0" smtClean="0">
                <a:solidFill>
                  <a:srgbClr val="002060"/>
                </a:solidFill>
              </a:rPr>
              <a:t>, H. Murayama, </a:t>
            </a:r>
          </a:p>
          <a:p>
            <a:r>
              <a:rPr lang="en-US" altLang="ko-KR" sz="1600" dirty="0" smtClean="0">
                <a:solidFill>
                  <a:srgbClr val="002060"/>
                </a:solidFill>
              </a:rPr>
              <a:t>arXiv:1512.07917, 1706.05008</a:t>
            </a:r>
            <a:endParaRPr lang="ko-KR" altLang="en-US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100" y="1159908"/>
            <a:ext cx="5119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Example : mono-photon w/ confining dark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27612" y="4402467"/>
            <a:ext cx="626891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Threshold : Mediator is lighter than 2m</a:t>
            </a:r>
            <a:r>
              <a:rPr lang="en-US" altLang="ko-KR" baseline="-25000" dirty="0" smtClean="0"/>
              <a:t>DM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Location of the threshold = 2m</a:t>
            </a:r>
            <a:r>
              <a:rPr lang="en-US" altLang="ko-KR" baseline="-25000" dirty="0" smtClean="0"/>
              <a:t>DM</a:t>
            </a:r>
            <a:endParaRPr lang="en-US" altLang="ko-KR" dirty="0" smtClean="0"/>
          </a:p>
          <a:p>
            <a:r>
              <a:rPr lang="en-US" altLang="ko-KR" dirty="0" smtClean="0"/>
              <a:t>Slope at the threshold </a:t>
            </a:r>
            <a:r>
              <a:rPr lang="ko-KR" altLang="en-US" dirty="0" smtClean="0"/>
              <a:t>⇒ </a:t>
            </a:r>
            <a:r>
              <a:rPr lang="en-US" altLang="ko-KR" dirty="0" smtClean="0"/>
              <a:t>interaction between DM and mediator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6214" y="2971713"/>
            <a:ext cx="428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Many bumps near the threshold indicates confinement of dark sector. (e.g. SIMP)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628650" y="374956"/>
            <a:ext cx="7886700" cy="741667"/>
          </a:xfrm>
        </p:spPr>
        <p:txBody>
          <a:bodyPr>
            <a:normAutofit/>
          </a:bodyPr>
          <a:lstStyle/>
          <a:p>
            <a:r>
              <a:rPr lang="en-US" altLang="ko-KR" sz="2800" b="1" dirty="0" smtClean="0"/>
              <a:t>Strategy at linear colliders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1266092" y="3875833"/>
            <a:ext cx="0" cy="514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H="1" flipV="1">
            <a:off x="1468316" y="2822332"/>
            <a:ext cx="3117898" cy="2813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flipH="1" flipV="1">
            <a:off x="1749669" y="2057709"/>
            <a:ext cx="2836545" cy="22701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86214" y="2036014"/>
            <a:ext cx="409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Peak position : On-shell Mediator decays to dark matter particles.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13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84" y="3473066"/>
            <a:ext cx="2646751" cy="121477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74956"/>
            <a:ext cx="7886700" cy="741667"/>
          </a:xfrm>
        </p:spPr>
        <p:txBody>
          <a:bodyPr>
            <a:normAutofit/>
          </a:bodyPr>
          <a:lstStyle/>
          <a:p>
            <a:r>
              <a:rPr lang="en-US" altLang="ko-KR" sz="2800" b="1" dirty="0" smtClean="0"/>
              <a:t>Strategy at </a:t>
            </a:r>
            <a:r>
              <a:rPr lang="en-US" altLang="ko-KR" sz="2800" b="1" u="sng" dirty="0" smtClean="0"/>
              <a:t>linear colliders</a:t>
            </a:r>
            <a:endParaRPr lang="ko-KR" alt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0389" y="1784838"/>
            <a:ext cx="8203222" cy="3253154"/>
          </a:xfrm>
        </p:spPr>
        <p:txBody>
          <a:bodyPr/>
          <a:lstStyle/>
          <a:p>
            <a:r>
              <a:rPr lang="en-US" altLang="ko-KR" sz="2000" dirty="0" smtClean="0"/>
              <a:t> At linear colliders, we know incoming momenta of electron and positron.</a:t>
            </a:r>
          </a:p>
          <a:p>
            <a:r>
              <a:rPr lang="en-US" altLang="ko-KR" sz="2000" dirty="0" smtClean="0"/>
              <a:t> By momentum conservation, we can </a:t>
            </a:r>
            <a:r>
              <a:rPr lang="en-US" altLang="ko-KR" sz="2000" b="1" dirty="0" smtClean="0"/>
              <a:t>reconstruct</a:t>
            </a:r>
            <a:r>
              <a:rPr lang="en-US" altLang="ko-KR" sz="2000" dirty="0" smtClean="0"/>
              <a:t> invisible momentum and the invariant mass of invisible particles, event by event.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t="22083" r="3784" b="10894"/>
          <a:stretch/>
        </p:blipFill>
        <p:spPr>
          <a:xfrm>
            <a:off x="5052064" y="4158812"/>
            <a:ext cx="1504605" cy="49876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64" y="3499381"/>
            <a:ext cx="3186328" cy="659431"/>
          </a:xfrm>
          <a:prstGeom prst="rect">
            <a:avLst/>
          </a:prstGeom>
        </p:spPr>
      </p:pic>
      <p:sp>
        <p:nvSpPr>
          <p:cNvPr id="12" name="오른쪽 중괄호 11"/>
          <p:cNvSpPr/>
          <p:nvPr/>
        </p:nvSpPr>
        <p:spPr>
          <a:xfrm>
            <a:off x="3523126" y="3473015"/>
            <a:ext cx="205373" cy="50995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745523" y="3587262"/>
            <a:ext cx="105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visible</a:t>
            </a:r>
            <a:endParaRPr lang="ko-KR" altLang="en-US" dirty="0"/>
          </a:p>
        </p:txBody>
      </p:sp>
      <p:sp>
        <p:nvSpPr>
          <p:cNvPr id="14" name="오른쪽 중괄호 13"/>
          <p:cNvSpPr/>
          <p:nvPr/>
        </p:nvSpPr>
        <p:spPr>
          <a:xfrm>
            <a:off x="3508592" y="4256414"/>
            <a:ext cx="205373" cy="32531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745523" y="4281854"/>
            <a:ext cx="11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invisible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0284" y="4503170"/>
            <a:ext cx="59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</a:t>
            </a:r>
            <a:r>
              <a:rPr lang="en-US" altLang="ko-KR" baseline="30000" dirty="0" smtClean="0"/>
              <a:t>+</a:t>
            </a:r>
            <a:endParaRPr lang="ko-KR" alt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830284" y="3217930"/>
            <a:ext cx="90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</a:t>
            </a:r>
            <a:r>
              <a:rPr lang="en-US" altLang="ko-KR" baseline="30000" dirty="0" smtClean="0"/>
              <a:t>-</a:t>
            </a:r>
            <a:endParaRPr lang="ko-KR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6444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74956"/>
            <a:ext cx="7886700" cy="741667"/>
          </a:xfrm>
        </p:spPr>
        <p:txBody>
          <a:bodyPr>
            <a:normAutofit/>
          </a:bodyPr>
          <a:lstStyle/>
          <a:p>
            <a:r>
              <a:rPr lang="en-US" altLang="ko-KR" sz="2800" b="1" dirty="0" smtClean="0"/>
              <a:t>Hadron colliders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0389" y="1116623"/>
            <a:ext cx="8203222" cy="2822332"/>
          </a:xfrm>
        </p:spPr>
        <p:txBody>
          <a:bodyPr/>
          <a:lstStyle/>
          <a:p>
            <a:r>
              <a:rPr lang="en-US" altLang="ko-KR" sz="2000" dirty="0" smtClean="0"/>
              <a:t> </a:t>
            </a:r>
            <a:r>
              <a:rPr lang="en-US" altLang="ko-KR" sz="2000" strike="sngStrike" dirty="0" smtClean="0"/>
              <a:t>At linear collider, we know incoming momenta of electron and positron.</a:t>
            </a:r>
          </a:p>
          <a:p>
            <a:r>
              <a:rPr lang="en-US" altLang="ko-KR" sz="2000" dirty="0" smtClean="0"/>
              <a:t> </a:t>
            </a:r>
            <a:r>
              <a:rPr lang="en-US" altLang="ko-KR" sz="2000" strike="sngStrike" dirty="0" smtClean="0"/>
              <a:t>By momentum conservation, we can </a:t>
            </a:r>
            <a:r>
              <a:rPr lang="en-US" altLang="ko-KR" sz="2000" b="1" strike="sngStrike" dirty="0" smtClean="0"/>
              <a:t>reconstruct</a:t>
            </a:r>
            <a:r>
              <a:rPr lang="en-US" altLang="ko-KR" sz="2000" strike="sngStrike" dirty="0" smtClean="0"/>
              <a:t> the invisible momentum and the invariant mass of invisible particles, event by event.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936528" y="2150465"/>
            <a:ext cx="4084616" cy="1654572"/>
            <a:chOff x="830284" y="3217930"/>
            <a:chExt cx="4084616" cy="1654572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284" y="3473066"/>
              <a:ext cx="2646751" cy="1214770"/>
            </a:xfrm>
            <a:prstGeom prst="rect">
              <a:avLst/>
            </a:prstGeom>
          </p:spPr>
        </p:pic>
        <p:sp>
          <p:nvSpPr>
            <p:cNvPr id="12" name="오른쪽 중괄호 11"/>
            <p:cNvSpPr/>
            <p:nvPr/>
          </p:nvSpPr>
          <p:spPr>
            <a:xfrm>
              <a:off x="3523126" y="3473015"/>
              <a:ext cx="205373" cy="50995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45523" y="3587262"/>
              <a:ext cx="1055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visible</a:t>
              </a:r>
              <a:endParaRPr lang="ko-KR" altLang="en-US" dirty="0"/>
            </a:p>
          </p:txBody>
        </p:sp>
        <p:sp>
          <p:nvSpPr>
            <p:cNvPr id="14" name="오른쪽 중괄호 13"/>
            <p:cNvSpPr/>
            <p:nvPr/>
          </p:nvSpPr>
          <p:spPr>
            <a:xfrm>
              <a:off x="3508592" y="4256414"/>
              <a:ext cx="205373" cy="32531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45523" y="4281854"/>
              <a:ext cx="1169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invisible</a:t>
              </a:r>
              <a:endParaRPr lang="ko-KR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0284" y="4503170"/>
              <a:ext cx="593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q</a:t>
              </a:r>
              <a:r>
                <a:rPr lang="en-US" altLang="ko-KR" dirty="0" smtClean="0"/>
                <a:t>’/g</a:t>
              </a:r>
              <a:endParaRPr lang="ko-KR" altLang="en-US" baseline="30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0284" y="3217930"/>
              <a:ext cx="901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q/g</a:t>
              </a:r>
              <a:endParaRPr lang="ko-KR" altLang="en-US" baseline="30000" dirty="0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5487283" y="2150465"/>
            <a:ext cx="3186328" cy="659431"/>
            <a:chOff x="5052064" y="3499381"/>
            <a:chExt cx="3186328" cy="659431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064" y="3499381"/>
              <a:ext cx="3186328" cy="659431"/>
            </a:xfrm>
            <a:prstGeom prst="rect">
              <a:avLst/>
            </a:prstGeom>
          </p:spPr>
        </p:pic>
        <p:cxnSp>
          <p:nvCxnSpPr>
            <p:cNvPr id="5" name="직선 연결선 4"/>
            <p:cNvCxnSpPr/>
            <p:nvPr/>
          </p:nvCxnSpPr>
          <p:spPr>
            <a:xfrm>
              <a:off x="5052064" y="3710354"/>
              <a:ext cx="31863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/>
          <p:cNvGrpSpPr/>
          <p:nvPr/>
        </p:nvGrpSpPr>
        <p:grpSpPr>
          <a:xfrm>
            <a:off x="7080447" y="2827924"/>
            <a:ext cx="1504605" cy="498765"/>
            <a:chOff x="5052064" y="4158812"/>
            <a:chExt cx="1504605" cy="498765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2" t="22083" r="3784" b="10894"/>
            <a:stretch/>
          </p:blipFill>
          <p:spPr>
            <a:xfrm>
              <a:off x="5052064" y="4158812"/>
              <a:ext cx="1504605" cy="498765"/>
            </a:xfrm>
            <a:prstGeom prst="rect">
              <a:avLst/>
            </a:prstGeom>
          </p:spPr>
        </p:pic>
        <p:cxnSp>
          <p:nvCxnSpPr>
            <p:cNvPr id="7" name="직선 연결선 6"/>
            <p:cNvCxnSpPr>
              <a:stCxn id="10" idx="1"/>
              <a:endCxn id="10" idx="3"/>
            </p:cNvCxnSpPr>
            <p:nvPr/>
          </p:nvCxnSpPr>
          <p:spPr>
            <a:xfrm>
              <a:off x="5052064" y="4408195"/>
              <a:ext cx="150460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70389" y="3912577"/>
            <a:ext cx="8203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At hadron colliders, we </a:t>
            </a:r>
            <a:r>
              <a:rPr lang="en-US" altLang="ko-KR" b="1" dirty="0" smtClean="0"/>
              <a:t>do not </a:t>
            </a:r>
            <a:r>
              <a:rPr lang="en-US" altLang="ko-KR" dirty="0" smtClean="0"/>
              <a:t>know incoming momenta of </a:t>
            </a:r>
            <a:r>
              <a:rPr lang="en-US" altLang="ko-KR" dirty="0" err="1" smtClean="0"/>
              <a:t>partons</a:t>
            </a:r>
            <a:r>
              <a:rPr lang="en-US" altLang="ko-KR" dirty="0" smtClean="0"/>
              <a:t>, event by event.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Instead, what we know is that transverse momentum is always zero.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Thus, the alternative variable is missing transverse energy.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653" y="4983511"/>
            <a:ext cx="1700122" cy="66655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44" y="4983511"/>
            <a:ext cx="1958832" cy="66977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0389" y="5937977"/>
            <a:ext cx="820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FF0000"/>
                </a:solidFill>
              </a:rPr>
              <a:t>Unfortunately, it is not </a:t>
            </a:r>
            <a:r>
              <a:rPr lang="en-US" altLang="ko-KR" dirty="0" smtClean="0">
                <a:solidFill>
                  <a:srgbClr val="FF0000"/>
                </a:solidFill>
              </a:rPr>
              <a:t>an </a:t>
            </a:r>
            <a:r>
              <a:rPr lang="en-US" altLang="ko-KR" dirty="0" smtClean="0">
                <a:solidFill>
                  <a:srgbClr val="FF0000"/>
                </a:solidFill>
              </a:rPr>
              <a:t>useful variable.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4743" y="4957972"/>
            <a:ext cx="32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56704" y="4985503"/>
            <a:ext cx="32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87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74956"/>
            <a:ext cx="7886700" cy="741667"/>
          </a:xfrm>
        </p:spPr>
        <p:txBody>
          <a:bodyPr>
            <a:normAutofit/>
          </a:bodyPr>
          <a:lstStyle/>
          <a:p>
            <a:r>
              <a:rPr lang="en-US" altLang="ko-KR" sz="2800" b="1" dirty="0" smtClean="0"/>
              <a:t>Hadron colliders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8408" y="1028700"/>
            <a:ext cx="869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What we will see at hadron collider is…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74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74956"/>
            <a:ext cx="7886700" cy="741667"/>
          </a:xfrm>
        </p:spPr>
        <p:txBody>
          <a:bodyPr>
            <a:normAutofit/>
          </a:bodyPr>
          <a:lstStyle/>
          <a:p>
            <a:r>
              <a:rPr lang="en-US" altLang="ko-KR" sz="2800" b="1" dirty="0" smtClean="0"/>
              <a:t>Hadron colliders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5" y="1858290"/>
            <a:ext cx="3962215" cy="298938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58290"/>
            <a:ext cx="4064762" cy="29893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8408" y="1028700"/>
            <a:ext cx="869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What we will see at hadron </a:t>
            </a:r>
            <a:r>
              <a:rPr lang="en-US" altLang="ko-KR" dirty="0" smtClean="0"/>
              <a:t>colliders </a:t>
            </a:r>
            <a:r>
              <a:rPr lang="en-US" altLang="ko-KR" dirty="0" smtClean="0"/>
              <a:t>is…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02674" y="1458884"/>
            <a:ext cx="534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2060"/>
                </a:solidFill>
              </a:rPr>
              <a:t>A. </a:t>
            </a:r>
            <a:r>
              <a:rPr lang="en-US" altLang="ko-KR" sz="1600" dirty="0" err="1" smtClean="0">
                <a:solidFill>
                  <a:srgbClr val="002060"/>
                </a:solidFill>
              </a:rPr>
              <a:t>Belyaev</a:t>
            </a:r>
            <a:r>
              <a:rPr lang="en-US" altLang="ko-KR" sz="1600" dirty="0" smtClean="0">
                <a:solidFill>
                  <a:srgbClr val="002060"/>
                </a:solidFill>
              </a:rPr>
              <a:t>, L. </a:t>
            </a:r>
            <a:r>
              <a:rPr lang="en-US" altLang="ko-KR" sz="1600" dirty="0" err="1" smtClean="0">
                <a:solidFill>
                  <a:srgbClr val="002060"/>
                </a:solidFill>
              </a:rPr>
              <a:t>Panizzi</a:t>
            </a:r>
            <a:r>
              <a:rPr lang="en-US" altLang="ko-KR" sz="1600" dirty="0" smtClean="0">
                <a:solidFill>
                  <a:srgbClr val="002060"/>
                </a:solidFill>
              </a:rPr>
              <a:t>, A. </a:t>
            </a:r>
            <a:r>
              <a:rPr lang="en-US" altLang="ko-KR" sz="1600" dirty="0" err="1" smtClean="0">
                <a:solidFill>
                  <a:srgbClr val="002060"/>
                </a:solidFill>
              </a:rPr>
              <a:t>Pukhov</a:t>
            </a:r>
            <a:r>
              <a:rPr lang="en-US" altLang="ko-KR" sz="1600" dirty="0" smtClean="0">
                <a:solidFill>
                  <a:srgbClr val="002060"/>
                </a:solidFill>
              </a:rPr>
              <a:t>, M. Thomas, arXiv:1610.07545</a:t>
            </a:r>
            <a:endParaRPr lang="ko-KR" alt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74956"/>
            <a:ext cx="7886700" cy="741667"/>
          </a:xfrm>
        </p:spPr>
        <p:txBody>
          <a:bodyPr>
            <a:normAutofit/>
          </a:bodyPr>
          <a:lstStyle/>
          <a:p>
            <a:r>
              <a:rPr lang="en-US" altLang="ko-KR" sz="2800" b="1" dirty="0" smtClean="0"/>
              <a:t>Hadron colliders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5" y="1858290"/>
            <a:ext cx="3962215" cy="298938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58290"/>
            <a:ext cx="4064762" cy="29893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8408" y="1028700"/>
            <a:ext cx="869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What we will see at hadron collider is…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02674" y="1458884"/>
            <a:ext cx="534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2060"/>
                </a:solidFill>
              </a:rPr>
              <a:t>A. </a:t>
            </a:r>
            <a:r>
              <a:rPr lang="en-US" altLang="ko-KR" sz="1600" dirty="0" err="1" smtClean="0">
                <a:solidFill>
                  <a:srgbClr val="002060"/>
                </a:solidFill>
              </a:rPr>
              <a:t>Belyaev</a:t>
            </a:r>
            <a:r>
              <a:rPr lang="en-US" altLang="ko-KR" sz="1600" dirty="0" smtClean="0">
                <a:solidFill>
                  <a:srgbClr val="002060"/>
                </a:solidFill>
              </a:rPr>
              <a:t>, L. </a:t>
            </a:r>
            <a:r>
              <a:rPr lang="en-US" altLang="ko-KR" sz="1600" dirty="0" err="1" smtClean="0">
                <a:solidFill>
                  <a:srgbClr val="002060"/>
                </a:solidFill>
              </a:rPr>
              <a:t>Panizzi</a:t>
            </a:r>
            <a:r>
              <a:rPr lang="en-US" altLang="ko-KR" sz="1600" dirty="0" smtClean="0">
                <a:solidFill>
                  <a:srgbClr val="002060"/>
                </a:solidFill>
              </a:rPr>
              <a:t>, A. </a:t>
            </a:r>
            <a:r>
              <a:rPr lang="en-US" altLang="ko-KR" sz="1600" dirty="0" err="1" smtClean="0">
                <a:solidFill>
                  <a:srgbClr val="002060"/>
                </a:solidFill>
              </a:rPr>
              <a:t>Pukhov</a:t>
            </a:r>
            <a:r>
              <a:rPr lang="en-US" altLang="ko-KR" sz="1600" dirty="0" smtClean="0">
                <a:solidFill>
                  <a:srgbClr val="002060"/>
                </a:solidFill>
              </a:rPr>
              <a:t>, M. Thomas, arXiv:1610.07545</a:t>
            </a:r>
            <a:endParaRPr lang="ko-KR" altLang="en-US" sz="1600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27" y="3846539"/>
            <a:ext cx="3573049" cy="292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74956"/>
            <a:ext cx="7886700" cy="741667"/>
          </a:xfrm>
        </p:spPr>
        <p:txBody>
          <a:bodyPr>
            <a:normAutofit/>
          </a:bodyPr>
          <a:lstStyle/>
          <a:p>
            <a:r>
              <a:rPr lang="en-US" altLang="ko-KR" sz="2800" b="1" dirty="0" smtClean="0"/>
              <a:t>Hadron colliders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5" y="1858290"/>
            <a:ext cx="3962215" cy="298938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58290"/>
            <a:ext cx="4064762" cy="29893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8408" y="1028700"/>
            <a:ext cx="869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What we will see at hadron collider is…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02674" y="1458884"/>
            <a:ext cx="534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2060"/>
                </a:solidFill>
              </a:rPr>
              <a:t>A. </a:t>
            </a:r>
            <a:r>
              <a:rPr lang="en-US" altLang="ko-KR" sz="1600" dirty="0" err="1" smtClean="0">
                <a:solidFill>
                  <a:srgbClr val="002060"/>
                </a:solidFill>
              </a:rPr>
              <a:t>Belyaev</a:t>
            </a:r>
            <a:r>
              <a:rPr lang="en-US" altLang="ko-KR" sz="1600" dirty="0" smtClean="0">
                <a:solidFill>
                  <a:srgbClr val="002060"/>
                </a:solidFill>
              </a:rPr>
              <a:t>, L. </a:t>
            </a:r>
            <a:r>
              <a:rPr lang="en-US" altLang="ko-KR" sz="1600" dirty="0" err="1" smtClean="0">
                <a:solidFill>
                  <a:srgbClr val="002060"/>
                </a:solidFill>
              </a:rPr>
              <a:t>Panizzi</a:t>
            </a:r>
            <a:r>
              <a:rPr lang="en-US" altLang="ko-KR" sz="1600" dirty="0" smtClean="0">
                <a:solidFill>
                  <a:srgbClr val="002060"/>
                </a:solidFill>
              </a:rPr>
              <a:t>, A. </a:t>
            </a:r>
            <a:r>
              <a:rPr lang="en-US" altLang="ko-KR" sz="1600" dirty="0" err="1" smtClean="0">
                <a:solidFill>
                  <a:srgbClr val="002060"/>
                </a:solidFill>
              </a:rPr>
              <a:t>Pukhov</a:t>
            </a:r>
            <a:r>
              <a:rPr lang="en-US" altLang="ko-KR" sz="1600" dirty="0" smtClean="0">
                <a:solidFill>
                  <a:srgbClr val="002060"/>
                </a:solidFill>
              </a:rPr>
              <a:t>, M. Thomas, arXiv:1610.07545</a:t>
            </a:r>
            <a:endParaRPr lang="ko-KR" altLang="en-US" sz="1600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27" y="3846539"/>
            <a:ext cx="3573049" cy="2922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1650" y="3185522"/>
            <a:ext cx="604910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u="sng" dirty="0" smtClean="0"/>
              <a:t>Usual method</a:t>
            </a:r>
            <a:r>
              <a:rPr lang="en-US" altLang="ko-K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 We need to generate this kind of templates for every DM models with scanning DM mass parameters.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 Then, find the </a:t>
            </a:r>
            <a:r>
              <a:rPr lang="en-US" altLang="ko-KR" dirty="0" smtClean="0"/>
              <a:t>model giving the best fitting.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8211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74956"/>
            <a:ext cx="7886700" cy="741667"/>
          </a:xfrm>
        </p:spPr>
        <p:txBody>
          <a:bodyPr>
            <a:normAutofit/>
          </a:bodyPr>
          <a:lstStyle/>
          <a:p>
            <a:r>
              <a:rPr lang="en-US" altLang="ko-KR" sz="2800" b="1" dirty="0" smtClean="0"/>
              <a:t>Hadron colliders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5" y="1858290"/>
            <a:ext cx="3962215" cy="298938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58290"/>
            <a:ext cx="4064762" cy="29893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8408" y="1028700"/>
            <a:ext cx="869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What we will see at hadron collider is…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02674" y="1458884"/>
            <a:ext cx="534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2060"/>
                </a:solidFill>
              </a:rPr>
              <a:t>A. </a:t>
            </a:r>
            <a:r>
              <a:rPr lang="en-US" altLang="ko-KR" sz="1600" dirty="0" err="1" smtClean="0">
                <a:solidFill>
                  <a:srgbClr val="002060"/>
                </a:solidFill>
              </a:rPr>
              <a:t>Belyaev</a:t>
            </a:r>
            <a:r>
              <a:rPr lang="en-US" altLang="ko-KR" sz="1600" dirty="0" smtClean="0">
                <a:solidFill>
                  <a:srgbClr val="002060"/>
                </a:solidFill>
              </a:rPr>
              <a:t>, L. </a:t>
            </a:r>
            <a:r>
              <a:rPr lang="en-US" altLang="ko-KR" sz="1600" dirty="0" err="1" smtClean="0">
                <a:solidFill>
                  <a:srgbClr val="002060"/>
                </a:solidFill>
              </a:rPr>
              <a:t>Panizzi</a:t>
            </a:r>
            <a:r>
              <a:rPr lang="en-US" altLang="ko-KR" sz="1600" dirty="0" smtClean="0">
                <a:solidFill>
                  <a:srgbClr val="002060"/>
                </a:solidFill>
              </a:rPr>
              <a:t>, A. </a:t>
            </a:r>
            <a:r>
              <a:rPr lang="en-US" altLang="ko-KR" sz="1600" dirty="0" err="1" smtClean="0">
                <a:solidFill>
                  <a:srgbClr val="002060"/>
                </a:solidFill>
              </a:rPr>
              <a:t>Pukhov</a:t>
            </a:r>
            <a:r>
              <a:rPr lang="en-US" altLang="ko-KR" sz="1600" dirty="0" smtClean="0">
                <a:solidFill>
                  <a:srgbClr val="002060"/>
                </a:solidFill>
              </a:rPr>
              <a:t>, M. Thomas, arXiv:1610.07545</a:t>
            </a:r>
            <a:endParaRPr lang="ko-KR" altLang="en-US" sz="1600" dirty="0">
              <a:solidFill>
                <a:srgbClr val="00206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27" y="3846539"/>
            <a:ext cx="3573049" cy="2922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557" y="4847675"/>
            <a:ext cx="8487293" cy="384721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900" b="1" dirty="0" smtClean="0">
                <a:solidFill>
                  <a:srgbClr val="FF0000"/>
                </a:solidFill>
              </a:rPr>
              <a:t>This complexity of analysis is due to the lack of DM invariant mass reconstruction!!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1650" y="3185522"/>
            <a:ext cx="604910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u="sng" dirty="0" smtClean="0"/>
              <a:t>Usual method</a:t>
            </a:r>
            <a:r>
              <a:rPr lang="en-US" altLang="ko-K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 We need to generate this kind of templates for every DM models with scanning DM mass parameters.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 Then, find </a:t>
            </a:r>
            <a:r>
              <a:rPr lang="en-US" altLang="ko-KR" dirty="0" smtClean="0"/>
              <a:t>the </a:t>
            </a:r>
            <a:r>
              <a:rPr lang="en-US" altLang="ko-KR" dirty="0"/>
              <a:t>model giving the best fitting.</a:t>
            </a:r>
          </a:p>
        </p:txBody>
      </p:sp>
    </p:spTree>
    <p:extLst>
      <p:ext uri="{BB962C8B-B14F-4D97-AF65-F5344CB8AC3E}">
        <p14:creationId xmlns:p14="http://schemas.microsoft.com/office/powerpoint/2010/main" val="38475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10843</TotalTime>
  <Words>1299</Words>
  <Application>Microsoft Office PowerPoint</Application>
  <PresentationFormat>화면 슬라이드 쇼(4:3)</PresentationFormat>
  <Paragraphs>206</Paragraphs>
  <Slides>29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4" baseType="lpstr">
      <vt:lpstr>맑은 고딕</vt:lpstr>
      <vt:lpstr>Arial</vt:lpstr>
      <vt:lpstr>Calibri</vt:lpstr>
      <vt:lpstr>Calibri Light</vt:lpstr>
      <vt:lpstr>Office 테마</vt:lpstr>
      <vt:lpstr>Spectral Decomposition of Missing Transverse Energy at Hadron Colliders</vt:lpstr>
      <vt:lpstr>Signals with Missing (Transverse) Energy at Colliders</vt:lpstr>
      <vt:lpstr>Strategy at linear colliders</vt:lpstr>
      <vt:lpstr>Hadron colliders</vt:lpstr>
      <vt:lpstr>Hadron colliders</vt:lpstr>
      <vt:lpstr>Hadron colliders</vt:lpstr>
      <vt:lpstr>Hadron colliders</vt:lpstr>
      <vt:lpstr>Hadron colliders</vt:lpstr>
      <vt:lpstr>Hadron colliders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luminosity function</vt:lpstr>
      <vt:lpstr>Strategy at linear colliders</vt:lpstr>
      <vt:lpstr>Strategy at linear colliders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Extracting Dark Matter Information at the LHC</dc:title>
  <dc:creator>Taehyun Jung</dc:creator>
  <cp:lastModifiedBy>Taehyun Jung</cp:lastModifiedBy>
  <cp:revision>194</cp:revision>
  <dcterms:created xsi:type="dcterms:W3CDTF">2017-04-13T05:54:52Z</dcterms:created>
  <dcterms:modified xsi:type="dcterms:W3CDTF">2017-10-24T11:59:00Z</dcterms:modified>
</cp:coreProperties>
</file>