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Helvetica"/>
          <a:ea typeface="Helvetica"/>
          <a:cs typeface="Helvetic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FAFA"/>
          </a:solidFill>
        </a:fill>
      </a:tcStyle>
    </a:wholeTbl>
    <a:band2H>
      <a:tcTxStyle b="def" i="def"/>
      <a:tcStyle>
        <a:tcBdr/>
        <a:fill>
          <a:solidFill>
            <a:srgbClr val="FAFDFD"/>
          </a:solidFill>
        </a:fill>
      </a:tcStyle>
    </a:band2H>
    <a:firstCol>
      <a:tcTxStyle b="on" i="off">
        <a:font>
          <a:latin typeface="Helvetica"/>
          <a:ea typeface="Helvetica"/>
          <a:cs typeface="Helvetica"/>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Col>
    <a:la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lastRow>
    <a:firstRow>
      <a:tcTxStyle b="on" i="off">
        <a:font>
          <a:latin typeface="Helvetica"/>
          <a:ea typeface="Helvetica"/>
          <a:cs typeface="Helvetic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6E6E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defTabSz="450294">
              <a:lnSpc>
                <a:spcPct val="80000"/>
              </a:lnSpc>
              <a:spcBef>
                <a:spcPts val="400"/>
              </a:spcBef>
              <a:buClr>
                <a:srgbClr val="000000"/>
              </a:buClr>
              <a:buFont typeface="Times New Roman"/>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b="1" sz="1017">
                <a:uFill>
                  <a:solidFill>
                    <a:srgbClr val="000000"/>
                  </a:solidFill>
                </a:uFill>
                <a:latin typeface="Times New Roman"/>
                <a:ea typeface="Times New Roman"/>
                <a:cs typeface="Times New Roman"/>
                <a:sym typeface="Times New Roman"/>
              </a:rPr>
              <a:t>November 2009: The Design Study terminated 31th October 2009. The resulting Technical Design Report (TDR) will be published early 2010. The consortium proceeds with the Preparatory Phase to prepare the construction of the KM3NeT telescope.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Absorption length: 55-65m (water)   110m (ice)   </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Scattering length: &gt;200m (water)      20m (ice)    40m (deep ice/ DeepCore),</a:t>
            </a:r>
            <a:r>
              <a:t> 220m absorption in deep core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Deep underwater neutrino telescopes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Nestor – Greece (Pylos):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Towers of rigid titanium “stars”, Connections made at surface</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a:t>
            </a:r>
            <a:r>
              <a:rPr sz="832"/>
              <a:t>project since 1991</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- 1 floor deployed in 2004</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took data for a few weeks, then cable defect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waiting for repair</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- 4 floors ready for deployment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Plans for 4 floors surrounded by autonomous stations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ANTARES – France (near Toulon) 1</a:t>
            </a:r>
            <a:r>
              <a:rPr baseline="29837"/>
              <a:t>st</a:t>
            </a:r>
            <a:r>
              <a:t> deployment in Feb 2006 (first data taking now)</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2007: 7 lines deployed                         (525 PMTs)</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solidFill>
                  <a:srgbClr val="FFFFFF"/>
                </a:solidFill>
                <a:uFill>
                  <a:solidFill>
                    <a:srgbClr val="FFFFFF"/>
                  </a:solidFill>
                </a:uFill>
              </a:defRPr>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In December 07 we connected five lines, so we have 10 lines taking data since then.</a:t>
            </a:r>
            <a:br/>
            <a:r>
              <a:t>In May we will connect the last two lines.</a:t>
            </a:r>
            <a:b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5 lines connected and                       taking data</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Atumn/Jan/Feb: deploy &amp;connect the rest</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Nemo – Italy - Neutrino Mediterranean Observatory</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DUMAND (Deep Undersea Muon And Neutrino Detector)</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Baikal (first operational neutrino telescope 1993 NT-36) … (Taking data since 1998 with NT-200)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defTabSz="450294">
              <a:lnSpc>
                <a:spcPct val="80000"/>
              </a:lnSpc>
              <a:spcBef>
                <a:spcPts val="400"/>
              </a:spcBef>
              <a:buClr>
                <a:srgbClr val="000000"/>
              </a:buClr>
              <a:buFont typeface="Times New Roman"/>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b="1" sz="1017">
                <a:uFill>
                  <a:solidFill>
                    <a:srgbClr val="000000"/>
                  </a:solidFill>
                </a:uFill>
                <a:latin typeface="Times New Roman"/>
                <a:ea typeface="Times New Roman"/>
                <a:cs typeface="Times New Roman"/>
                <a:sym typeface="Times New Roman"/>
              </a:rPr>
              <a:t>November 2009: The Design Study terminated 31th October 2009. The resulting Technical Design Report (TDR) will be published early 2010. The consortium proceeds with the Preparatory Phase to prepare the construction of the KM3NeT telescope.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Absorption length: 55-65m (water)   110m (ice)   </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Scattering length: &gt;200m (water)      20m (ice)    40m (deep ice/ DeepCore),</a:t>
            </a:r>
            <a:r>
              <a:t> 220m absorption in deep core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Deep underwater neutrino telescopes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Nestor – Greece (Pylos):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Towers of rigid titanium “stars”, Connections made at surface</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a:t>
            </a:r>
            <a:r>
              <a:rPr sz="832"/>
              <a:t>project since 1991</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- 1 floor deployed in 2004</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took data for a few weeks, then cable defect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waiting for repair</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- 4 floors ready for deployment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Plans for 4 floors surrounded by autonomous stations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ANTARES – France (near Toulon) 1</a:t>
            </a:r>
            <a:r>
              <a:rPr baseline="29837"/>
              <a:t>st</a:t>
            </a:r>
            <a:r>
              <a:t> deployment in Feb 2006 (first data taking now)</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2007: 7 lines deployed                         (525 PMTs)</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solidFill>
                  <a:srgbClr val="FFFFFF"/>
                </a:solidFill>
                <a:uFill>
                  <a:solidFill>
                    <a:srgbClr val="FFFFFF"/>
                  </a:solidFill>
                </a:uFill>
              </a:defRPr>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In December 07 we connected five lines, so we have 10 lines taking data since then.</a:t>
            </a:r>
            <a:br/>
            <a:r>
              <a:t>In May we will connect the last two lines.</a:t>
            </a:r>
            <a:b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5 lines connected and                       taking data</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Atumn/Jan/Feb: deploy &amp;connect the rest</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Nemo – Italy - Neutrino Mediterranean Observatory</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DUMAND (Deep Undersea Muon And Neutrino Detector)</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Baikal (first operational neutrino telescope 1993 NT-36) … (Taking data since 1998 with NT-200)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defTabSz="450294">
              <a:lnSpc>
                <a:spcPct val="80000"/>
              </a:lnSpc>
              <a:spcBef>
                <a:spcPts val="400"/>
              </a:spcBef>
              <a:buClr>
                <a:srgbClr val="000000"/>
              </a:buClr>
              <a:buFont typeface="Times New Roman"/>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b="1" sz="1017">
                <a:uFill>
                  <a:solidFill>
                    <a:srgbClr val="000000"/>
                  </a:solidFill>
                </a:uFill>
                <a:latin typeface="Times New Roman"/>
                <a:ea typeface="Times New Roman"/>
                <a:cs typeface="Times New Roman"/>
                <a:sym typeface="Times New Roman"/>
              </a:rPr>
              <a:t>November 2009: The Design Study terminated 31th October 2009. The resulting Technical Design Report (TDR) will be published early 2010. The consortium proceeds with the Preparatory Phase to prepare the construction of the KM3NeT telescope.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Absorption length: 55-65m (water)   110m (ice)   </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Scattering length: &gt;200m (water)      20m (ice)    40m (deep ice/ DeepCore),</a:t>
            </a:r>
            <a:r>
              <a:t> 220m absorption in deep core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Deep underwater neutrino telescopes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Nestor – Greece (Pylos):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Towers of rigid titanium “stars”, Connections made at surface</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a:t>
            </a:r>
            <a:r>
              <a:rPr sz="832"/>
              <a:t>project since 1991</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- 1 floor deployed in 2004</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took data for a few weeks, then cable defect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waiting for repair</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- 4 floors ready for deployment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Plans for 4 floors surrounded by autonomous stations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ANTARES – France (near Toulon) 1</a:t>
            </a:r>
            <a:r>
              <a:rPr baseline="29837"/>
              <a:t>st</a:t>
            </a:r>
            <a:r>
              <a:t> deployment in Feb 2006 (first data taking now)</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2007: 7 lines deployed                         (525 PMTs)</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solidFill>
                  <a:srgbClr val="FFFFFF"/>
                </a:solidFill>
                <a:uFill>
                  <a:solidFill>
                    <a:srgbClr val="FFFFFF"/>
                  </a:solidFill>
                </a:uFill>
              </a:defRPr>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In December 07 we connected five lines, so we have 10 lines taking data since then.</a:t>
            </a:r>
            <a:br/>
            <a:r>
              <a:t>In May we will connect the last two lines.</a:t>
            </a:r>
            <a:b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5 lines connected and                       taking data</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Atumn/Jan/Feb: deploy &amp;connect the rest</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Nemo – Italy - Neutrino Mediterranean Observatory</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DUMAND (Deep Undersea Muon And Neutrino Detector)</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Baikal (first operational neutrino telescope 1993 NT-36) … (Taking data since 1998 with NT-200)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defTabSz="450294">
              <a:lnSpc>
                <a:spcPct val="80000"/>
              </a:lnSpc>
              <a:spcBef>
                <a:spcPts val="400"/>
              </a:spcBef>
              <a:buClr>
                <a:srgbClr val="000000"/>
              </a:buClr>
              <a:buFont typeface="Times New Roman"/>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b="1" sz="1017">
                <a:uFill>
                  <a:solidFill>
                    <a:srgbClr val="000000"/>
                  </a:solidFill>
                </a:uFill>
                <a:latin typeface="Times New Roman"/>
                <a:ea typeface="Times New Roman"/>
                <a:cs typeface="Times New Roman"/>
                <a:sym typeface="Times New Roman"/>
              </a:rPr>
              <a:t>November 2009: The Design Study terminated 31th October 2009. The resulting Technical Design Report (TDR) will be published early 2010. The consortium proceeds with the Preparatory Phase to prepare the construction of the KM3NeT telescope.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Absorption length: 55-65m (water)   110m (ice)   </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Scattering length: &gt;200m (water)      20m (ice)    40m (deep ice/ DeepCore),</a:t>
            </a:r>
            <a:r>
              <a:t> 220m absorption in deep core</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Deep underwater neutrino telescopes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Nestor – Greece (Pylos):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Towers of rigid titanium “stars”, Connections made at surface</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 </a:t>
            </a:r>
            <a:r>
              <a:rPr sz="832"/>
              <a:t>project since 1991</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- 1 floor deployed in 2004</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took data for a few weeks, then cable defect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 waiting for repair</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- 4 floors ready for deployment</a:t>
            </a:r>
          </a:p>
          <a:p>
            <a:pPr defTabSz="450294">
              <a:lnSpc>
                <a:spcPct val="80000"/>
              </a:lnSpc>
              <a:spcBef>
                <a:spcPts val="3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sz="832"/>
              <a:t>- Plans for 4 floors surrounded by autonomous stations</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ANTARES – France (near Toulon) 1</a:t>
            </a:r>
            <a:r>
              <a:rPr baseline="29837"/>
              <a:t>st</a:t>
            </a:r>
            <a:r>
              <a:t> deployment in Feb 2006 (first data taking now)</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2007: 7 lines deployed                         (525 PMTs)</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solidFill>
                  <a:srgbClr val="FFFFFF"/>
                </a:solidFill>
                <a:uFill>
                  <a:solidFill>
                    <a:srgbClr val="FFFFFF"/>
                  </a:solidFill>
                </a:uFill>
              </a:defRPr>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In December 07 we connected five lines, so we have 10 lines taking data since then.</a:t>
            </a:r>
            <a:br/>
            <a:r>
              <a:t>In May we will connect the last two lines.</a:t>
            </a:r>
            <a:b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5 lines connected and                       taking data</a:t>
            </a:r>
          </a:p>
          <a:p>
            <a:pPr defTabSz="450294">
              <a:lnSpc>
                <a:spcPct val="80000"/>
              </a:lnSpc>
              <a:spcBef>
                <a:spcPts val="400"/>
              </a:spcBef>
              <a:buClr>
                <a:srgbClr val="FFFFFF"/>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rPr>
                <a:solidFill>
                  <a:srgbClr val="FFFFFF"/>
                </a:solidFill>
                <a:uFill>
                  <a:solidFill>
                    <a:srgbClr val="FFFFFF"/>
                  </a:solidFill>
                </a:uFill>
              </a:rPr>
              <a:t>Atumn/Jan/Feb: deploy &amp;connect the rest</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Nemo – Italy - Neutrino Mediterranean Observatory</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DUMAND (Deep Undersea Muon And Neutrino Detector)</a:t>
            </a: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p>
          <a:p>
            <a:pPr defTabSz="450294">
              <a:lnSpc>
                <a:spcPct val="80000"/>
              </a:lnSpc>
              <a:spcBef>
                <a:spcPts val="400"/>
              </a:spcBef>
              <a:buClr>
                <a:srgbClr val="000000"/>
              </a:buClr>
              <a:tabLst>
                <a:tab pos="444500" algn="l"/>
                <a:tab pos="889000" algn="l"/>
                <a:tab pos="1346200" algn="l"/>
                <a:tab pos="1790700" algn="l"/>
                <a:tab pos="2247900" algn="l"/>
                <a:tab pos="2692400" algn="l"/>
                <a:tab pos="3149600" algn="l"/>
                <a:tab pos="3594100" algn="l"/>
                <a:tab pos="4051300" algn="l"/>
                <a:tab pos="4495800" algn="l"/>
                <a:tab pos="4953000" algn="l"/>
                <a:tab pos="5397500" algn="l"/>
                <a:tab pos="5842000" algn="l"/>
                <a:tab pos="6299200" algn="l"/>
                <a:tab pos="6743700" algn="l"/>
                <a:tab pos="7200900" algn="l"/>
                <a:tab pos="7645400" algn="l"/>
                <a:tab pos="8102600" algn="l"/>
                <a:tab pos="8547100" algn="l"/>
                <a:tab pos="9004300" algn="l"/>
              </a:tabLst>
              <a:defRPr sz="1110"/>
            </a:pPr>
            <a:r>
              <a:t>Baikal (first operational neutrino telescope 1993 NT-36) … (Taking data since 1998 with NT-200)</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7">
    <p:spTree>
      <p:nvGrpSpPr>
        <p:cNvPr id="1" name=""/>
        <p:cNvGrpSpPr/>
        <p:nvPr/>
      </p:nvGrpSpPr>
      <p:grpSpPr>
        <a:xfrm>
          <a:off x="0" y="0"/>
          <a:ext cx="0" cy="0"/>
          <a:chOff x="0" y="0"/>
          <a:chExt cx="0" cy="0"/>
        </a:xfrm>
      </p:grpSpPr>
      <p:sp>
        <p:nvSpPr>
          <p:cNvPr id="12" name="Rectangle"/>
          <p:cNvSpPr/>
          <p:nvPr/>
        </p:nvSpPr>
        <p:spPr>
          <a:xfrm>
            <a:off x="0" y="2882900"/>
            <a:ext cx="13665200" cy="36068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13"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sp>
        <p:nvSpPr>
          <p:cNvPr id="14" name="Title Text"/>
          <p:cNvSpPr txBox="1"/>
          <p:nvPr>
            <p:ph type="title"/>
          </p:nvPr>
        </p:nvSpPr>
        <p:spPr>
          <a:xfrm>
            <a:off x="1168400" y="4127500"/>
            <a:ext cx="10464800" cy="1117600"/>
          </a:xfrm>
          <a:prstGeom prst="rect">
            <a:avLst/>
          </a:prstGeom>
        </p:spPr>
        <p:txBody>
          <a:bodyPr lIns="50800" tIns="50800" rIns="50800" bIns="50800"/>
          <a:lstStyle>
            <a:lvl1pPr defTabSz="584200">
              <a:defRPr sz="8400">
                <a:solidFill>
                  <a:srgbClr val="FFFFFF"/>
                </a:solidFill>
                <a:latin typeface="+mn-lt"/>
                <a:ea typeface="+mn-ea"/>
                <a:cs typeface="+mn-cs"/>
                <a:sym typeface="Gill Sans"/>
              </a:defRPr>
            </a:lvl1pPr>
          </a:lstStyle>
          <a:p>
            <a:pPr/>
            <a:r>
              <a:t>Title Text</a:t>
            </a:r>
          </a:p>
        </p:txBody>
      </p:sp>
      <p:sp>
        <p:nvSpPr>
          <p:cNvPr id="15"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grpSp>
        <p:nvGrpSpPr>
          <p:cNvPr id="18" name="Group"/>
          <p:cNvGrpSpPr/>
          <p:nvPr/>
        </p:nvGrpSpPr>
        <p:grpSpPr>
          <a:xfrm>
            <a:off x="11182729" y="9353814"/>
            <a:ext cx="1783971" cy="385802"/>
            <a:chOff x="0" y="0"/>
            <a:chExt cx="1783970" cy="385801"/>
          </a:xfrm>
        </p:grpSpPr>
        <p:pic>
          <p:nvPicPr>
            <p:cNvPr id="16" name="220px-Sungkyunkwan_University_logo.png" descr="220px-Sungkyunkwan_University_logo.png"/>
            <p:cNvPicPr>
              <a:picLocks noChangeAspect="1"/>
            </p:cNvPicPr>
            <p:nvPr/>
          </p:nvPicPr>
          <p:blipFill>
            <a:blip r:embed="rId2">
              <a:extLst/>
            </a:blip>
            <a:stretch>
              <a:fillRect/>
            </a:stretch>
          </p:blipFill>
          <p:spPr>
            <a:xfrm>
              <a:off x="0" y="7268"/>
              <a:ext cx="327864" cy="378534"/>
            </a:xfrm>
            <a:prstGeom prst="rect">
              <a:avLst/>
            </a:prstGeom>
            <a:ln w="12700" cap="flat">
              <a:noFill/>
              <a:miter lim="400000"/>
            </a:ln>
            <a:effectLst/>
          </p:spPr>
        </p:pic>
        <p:sp>
          <p:nvSpPr>
            <p:cNvPr id="17"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19"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6">
    <p:spTree>
      <p:nvGrpSpPr>
        <p:cNvPr id="1" name=""/>
        <p:cNvGrpSpPr/>
        <p:nvPr/>
      </p:nvGrpSpPr>
      <p:grpSpPr>
        <a:xfrm>
          <a:off x="0" y="0"/>
          <a:ext cx="0" cy="0"/>
          <a:chOff x="0" y="0"/>
          <a:chExt cx="0" cy="0"/>
        </a:xfrm>
      </p:grpSpPr>
      <p:sp>
        <p:nvSpPr>
          <p:cNvPr id="125" name="Rectangle"/>
          <p:cNvSpPr/>
          <p:nvPr/>
        </p:nvSpPr>
        <p:spPr>
          <a:xfrm>
            <a:off x="-12700" y="-152400"/>
            <a:ext cx="13220700" cy="12827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126" name="Carsten Rott"/>
          <p:cNvSpPr txBox="1"/>
          <p:nvPr/>
        </p:nvSpPr>
        <p:spPr>
          <a:xfrm>
            <a:off x="-762000" y="9353550"/>
            <a:ext cx="29591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Carsten Rott</a:t>
            </a:r>
          </a:p>
        </p:txBody>
      </p:sp>
      <p:sp>
        <p:nvSpPr>
          <p:cNvPr id="127"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sp>
        <p:nvSpPr>
          <p:cNvPr id="128" name="Carsten Rott"/>
          <p:cNvSpPr txBox="1"/>
          <p:nvPr/>
        </p:nvSpPr>
        <p:spPr>
          <a:xfrm>
            <a:off x="-762000" y="9353550"/>
            <a:ext cx="29591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Carsten Rott </a:t>
            </a:r>
          </a:p>
        </p:txBody>
      </p:sp>
      <p:pic>
        <p:nvPicPr>
          <p:cNvPr id="129" name="220px-Sungkyunkwan_University_logo.png" descr="220px-Sungkyunkwan_University_logo.png"/>
          <p:cNvPicPr>
            <a:picLocks noChangeAspect="1"/>
          </p:cNvPicPr>
          <p:nvPr/>
        </p:nvPicPr>
        <p:blipFill>
          <a:blip r:embed="rId2">
            <a:extLst/>
          </a:blip>
          <a:stretch>
            <a:fillRect/>
          </a:stretch>
        </p:blipFill>
        <p:spPr>
          <a:xfrm>
            <a:off x="1426549" y="9378950"/>
            <a:ext cx="319001" cy="368300"/>
          </a:xfrm>
          <a:prstGeom prst="rect">
            <a:avLst/>
          </a:prstGeom>
          <a:ln w="12700">
            <a:miter lim="400000"/>
          </a:ln>
        </p:spPr>
      </p:pic>
      <p:sp>
        <p:nvSpPr>
          <p:cNvPr id="130" name="Oscillation Tomography"/>
          <p:cNvSpPr txBox="1"/>
          <p:nvPr/>
        </p:nvSpPr>
        <p:spPr>
          <a:xfrm>
            <a:off x="10680700" y="9372600"/>
            <a:ext cx="23749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Oscillation Tomography</a:t>
            </a:r>
          </a:p>
        </p:txBody>
      </p:sp>
      <p:sp>
        <p:nvSpPr>
          <p:cNvPr id="131" name="Title Text"/>
          <p:cNvSpPr txBox="1"/>
          <p:nvPr>
            <p:ph type="title"/>
          </p:nvPr>
        </p:nvSpPr>
        <p:spPr>
          <a:xfrm>
            <a:off x="3492500" y="12700"/>
            <a:ext cx="93980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132" name="Body Level One…"/>
          <p:cNvSpPr txBox="1"/>
          <p:nvPr>
            <p:ph type="body" idx="1"/>
          </p:nvPr>
        </p:nvSpPr>
        <p:spPr>
          <a:xfrm>
            <a:off x="1270000" y="2768600"/>
            <a:ext cx="10464800" cy="5715000"/>
          </a:xfrm>
          <a:prstGeom prst="rect">
            <a:avLst/>
          </a:prstGeom>
        </p:spPr>
        <p:txBody>
          <a:bodyPr lIns="50800" tIns="50800" rIns="50800" bIns="50800" anchor="ctr">
            <a:noAutofit/>
          </a:bodyPr>
          <a:lstStyle>
            <a:lvl1pPr marL="889000" indent="-571500" defTabSz="584200">
              <a:spcBef>
                <a:spcPts val="2400"/>
              </a:spcBef>
              <a:buSzPct val="171000"/>
              <a:buFontTx/>
              <a:defRPr sz="4200">
                <a:latin typeface="+mn-lt"/>
                <a:ea typeface="+mn-ea"/>
                <a:cs typeface="+mn-cs"/>
                <a:sym typeface="Gill Sans"/>
              </a:defRPr>
            </a:lvl1pPr>
            <a:lvl2pPr marL="1333500" indent="-571500" defTabSz="584200">
              <a:spcBef>
                <a:spcPts val="2400"/>
              </a:spcBef>
              <a:buSzPct val="171000"/>
              <a:buFontTx/>
              <a:buChar char="•"/>
              <a:defRPr sz="4200">
                <a:solidFill>
                  <a:srgbClr val="0056D6"/>
                </a:solidFill>
                <a:latin typeface="+mn-lt"/>
                <a:ea typeface="+mn-ea"/>
                <a:cs typeface="+mn-cs"/>
                <a:sym typeface="Gill Sans"/>
              </a:defRPr>
            </a:lvl2pPr>
            <a:lvl3pPr marL="1778000" indent="-571500" defTabSz="584200">
              <a:spcBef>
                <a:spcPts val="2400"/>
              </a:spcBef>
              <a:buSzPct val="171000"/>
              <a:buFontTx/>
              <a:defRPr sz="4200">
                <a:solidFill>
                  <a:srgbClr val="002E7A"/>
                </a:solidFill>
                <a:latin typeface="+mn-lt"/>
                <a:ea typeface="+mn-ea"/>
                <a:cs typeface="+mn-cs"/>
                <a:sym typeface="Gill Sans"/>
              </a:defRPr>
            </a:lvl3pPr>
            <a:lvl4pPr marL="2222500" indent="-571500" defTabSz="584200">
              <a:spcBef>
                <a:spcPts val="2400"/>
              </a:spcBef>
              <a:buSzPct val="171000"/>
              <a:buFontTx/>
              <a:buChar char="•"/>
              <a:defRPr sz="4200">
                <a:solidFill>
                  <a:srgbClr val="74A7FE"/>
                </a:solidFill>
                <a:latin typeface="+mn-lt"/>
                <a:ea typeface="+mn-ea"/>
                <a:cs typeface="+mn-cs"/>
                <a:sym typeface="Gill Sans"/>
              </a:defRPr>
            </a:lvl4pPr>
            <a:lvl5pPr marL="2667000" indent="-571500" defTabSz="584200">
              <a:spcBef>
                <a:spcPts val="2400"/>
              </a:spcBef>
              <a:buSzPct val="171000"/>
              <a:buFontTx/>
              <a:buChar char="•"/>
              <a:defRPr sz="4200">
                <a:latin typeface="+mn-lt"/>
                <a:ea typeface="+mn-ea"/>
                <a:cs typeface="+mn-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3"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1">
    <p:spTree>
      <p:nvGrpSpPr>
        <p:cNvPr id="1" name=""/>
        <p:cNvGrpSpPr/>
        <p:nvPr/>
      </p:nvGrpSpPr>
      <p:grpSpPr>
        <a:xfrm>
          <a:off x="0" y="0"/>
          <a:ext cx="0" cy="0"/>
          <a:chOff x="0" y="0"/>
          <a:chExt cx="0" cy="0"/>
        </a:xfrm>
      </p:grpSpPr>
      <p:sp>
        <p:nvSpPr>
          <p:cNvPr id="140" name="Rectangle"/>
          <p:cNvSpPr/>
          <p:nvPr/>
        </p:nvSpPr>
        <p:spPr>
          <a:xfrm>
            <a:off x="-12700" y="-152400"/>
            <a:ext cx="13665200" cy="12700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141"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sp>
        <p:nvSpPr>
          <p:cNvPr id="142" name="Carsten Rott"/>
          <p:cNvSpPr txBox="1"/>
          <p:nvPr/>
        </p:nvSpPr>
        <p:spPr>
          <a:xfrm>
            <a:off x="-762000" y="9353550"/>
            <a:ext cx="29591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Carsten Rott</a:t>
            </a:r>
          </a:p>
        </p:txBody>
      </p:sp>
      <p:sp>
        <p:nvSpPr>
          <p:cNvPr id="143" name="Oscillation Tomography"/>
          <p:cNvSpPr txBox="1"/>
          <p:nvPr/>
        </p:nvSpPr>
        <p:spPr>
          <a:xfrm>
            <a:off x="8953500" y="9372600"/>
            <a:ext cx="39497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Oscillation Tomography</a:t>
            </a:r>
          </a:p>
        </p:txBody>
      </p:sp>
      <p:sp>
        <p:nvSpPr>
          <p:cNvPr id="144" name="Carsten Rott"/>
          <p:cNvSpPr txBox="1"/>
          <p:nvPr/>
        </p:nvSpPr>
        <p:spPr>
          <a:xfrm>
            <a:off x="-762000" y="9353550"/>
            <a:ext cx="29591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Carsten Rott</a:t>
            </a:r>
          </a:p>
        </p:txBody>
      </p:sp>
      <p:sp>
        <p:nvSpPr>
          <p:cNvPr id="145" name="Carsten Rott"/>
          <p:cNvSpPr txBox="1"/>
          <p:nvPr/>
        </p:nvSpPr>
        <p:spPr>
          <a:xfrm>
            <a:off x="-762000" y="9353550"/>
            <a:ext cx="2959100"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1800">
                <a:solidFill>
                  <a:srgbClr val="0042AA"/>
                </a:solidFill>
                <a:latin typeface="+mn-lt"/>
                <a:ea typeface="+mn-ea"/>
                <a:cs typeface="+mn-cs"/>
                <a:sym typeface="Gill Sans"/>
              </a:defRPr>
            </a:lvl1pPr>
          </a:lstStyle>
          <a:p>
            <a:pPr/>
            <a:r>
              <a:t>Carsten Rott </a:t>
            </a:r>
          </a:p>
        </p:txBody>
      </p:sp>
      <p:pic>
        <p:nvPicPr>
          <p:cNvPr id="146" name="220px-Sungkyunkwan_University_logo.png" descr="220px-Sungkyunkwan_University_logo.png"/>
          <p:cNvPicPr>
            <a:picLocks noChangeAspect="1"/>
          </p:cNvPicPr>
          <p:nvPr/>
        </p:nvPicPr>
        <p:blipFill>
          <a:blip r:embed="rId2">
            <a:extLst/>
          </a:blip>
          <a:stretch>
            <a:fillRect/>
          </a:stretch>
        </p:blipFill>
        <p:spPr>
          <a:xfrm>
            <a:off x="1426549" y="9378950"/>
            <a:ext cx="319001" cy="368300"/>
          </a:xfrm>
          <a:prstGeom prst="rect">
            <a:avLst/>
          </a:prstGeom>
          <a:ln w="12700">
            <a:miter lim="400000"/>
          </a:ln>
        </p:spPr>
      </p:pic>
      <p:sp>
        <p:nvSpPr>
          <p:cNvPr id="147" name="Title Text"/>
          <p:cNvSpPr txBox="1"/>
          <p:nvPr>
            <p:ph type="title"/>
          </p:nvPr>
        </p:nvSpPr>
        <p:spPr>
          <a:xfrm>
            <a:off x="3340100" y="12700"/>
            <a:ext cx="93599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148"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1">
    <p:spTree>
      <p:nvGrpSpPr>
        <p:cNvPr id="1" name=""/>
        <p:cNvGrpSpPr/>
        <p:nvPr/>
      </p:nvGrpSpPr>
      <p:grpSpPr>
        <a:xfrm>
          <a:off x="0" y="0"/>
          <a:ext cx="0" cy="0"/>
          <a:chOff x="0" y="0"/>
          <a:chExt cx="0" cy="0"/>
        </a:xfrm>
      </p:grpSpPr>
      <p:pic>
        <p:nvPicPr>
          <p:cNvPr id="155" name="droppedImage.tiff" descr="droppedImage.tiff"/>
          <p:cNvPicPr>
            <a:picLocks noChangeAspect="1"/>
          </p:cNvPicPr>
          <p:nvPr/>
        </p:nvPicPr>
        <p:blipFill>
          <a:blip r:embed="rId2">
            <a:extLst/>
          </a:blip>
          <a:srcRect l="0" t="0" r="0" b="87432"/>
          <a:stretch>
            <a:fillRect/>
          </a:stretch>
        </p:blipFill>
        <p:spPr>
          <a:xfrm>
            <a:off x="6115" y="-8446"/>
            <a:ext cx="13068301" cy="1227646"/>
          </a:xfrm>
          <a:prstGeom prst="rect">
            <a:avLst/>
          </a:prstGeom>
          <a:ln w="12700">
            <a:miter lim="400000"/>
          </a:ln>
        </p:spPr>
      </p:pic>
      <p:sp>
        <p:nvSpPr>
          <p:cNvPr id="156"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grpSp>
        <p:nvGrpSpPr>
          <p:cNvPr id="159" name="Group"/>
          <p:cNvGrpSpPr/>
          <p:nvPr/>
        </p:nvGrpSpPr>
        <p:grpSpPr>
          <a:xfrm>
            <a:off x="11182729" y="9353814"/>
            <a:ext cx="1783971" cy="385802"/>
            <a:chOff x="0" y="0"/>
            <a:chExt cx="1783970" cy="385801"/>
          </a:xfrm>
        </p:grpSpPr>
        <p:pic>
          <p:nvPicPr>
            <p:cNvPr id="157" name="220px-Sungkyunkwan_University_logo.png" descr="220px-Sungkyunkwan_University_logo.png"/>
            <p:cNvPicPr>
              <a:picLocks noChangeAspect="1"/>
            </p:cNvPicPr>
            <p:nvPr/>
          </p:nvPicPr>
          <p:blipFill>
            <a:blip r:embed="rId3">
              <a:extLst/>
            </a:blip>
            <a:stretch>
              <a:fillRect/>
            </a:stretch>
          </p:blipFill>
          <p:spPr>
            <a:xfrm>
              <a:off x="0" y="7268"/>
              <a:ext cx="327864" cy="378534"/>
            </a:xfrm>
            <a:prstGeom prst="rect">
              <a:avLst/>
            </a:prstGeom>
            <a:ln w="12700" cap="flat">
              <a:noFill/>
              <a:miter lim="400000"/>
            </a:ln>
            <a:effectLst/>
          </p:spPr>
        </p:pic>
        <p:sp>
          <p:nvSpPr>
            <p:cNvPr id="158"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160" name="Rectangle"/>
          <p:cNvSpPr txBox="1"/>
          <p:nvPr/>
        </p:nvSpPr>
        <p:spPr>
          <a:xfrm>
            <a:off x="4579" y="9323018"/>
            <a:ext cx="1993901" cy="469901"/>
          </a:xfrm>
          <a:prstGeom prst="rect">
            <a:avLst/>
          </a:prstGeom>
          <a:ln w="12700">
            <a:miter lim="400000"/>
          </a:ln>
        </p:spPr>
        <p:txBody>
          <a:bodyPr lIns="50800" tIns="50800" rIns="50800" bIns="50800" anchor="ctr"/>
          <a:lstStyle/>
          <a:p>
            <a:pPr defTabSz="584200">
              <a:defRPr i="1">
                <a:latin typeface="Times"/>
                <a:ea typeface="Times"/>
                <a:cs typeface="Times"/>
                <a:sym typeface="Times"/>
              </a:defRPr>
            </a:pPr>
          </a:p>
        </p:txBody>
      </p:sp>
      <p:sp>
        <p:nvSpPr>
          <p:cNvPr id="161" name="Title Text"/>
          <p:cNvSpPr txBox="1"/>
          <p:nvPr>
            <p:ph type="title"/>
          </p:nvPr>
        </p:nvSpPr>
        <p:spPr>
          <a:xfrm>
            <a:off x="3340100" y="12700"/>
            <a:ext cx="96647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162" name="Slide Number"/>
          <p:cNvSpPr txBox="1"/>
          <p:nvPr>
            <p:ph type="sldNum" sz="quarter" idx="2"/>
          </p:nvPr>
        </p:nvSpPr>
        <p:spPr>
          <a:xfrm>
            <a:off x="6324600" y="9372600"/>
            <a:ext cx="342900" cy="368300"/>
          </a:xfrm>
          <a:prstGeom prst="rect">
            <a:avLst/>
          </a:prstGeom>
        </p:spPr>
        <p:txBody>
          <a:bodyPr lIns="50800" tIns="50800" rIns="50800" bIns="50800" anchor="b"/>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
        <p:nvSpPr>
          <p:cNvPr id="163"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1">
    <p:spTree>
      <p:nvGrpSpPr>
        <p:cNvPr id="1" name=""/>
        <p:cNvGrpSpPr/>
        <p:nvPr/>
      </p:nvGrpSpPr>
      <p:grpSpPr>
        <a:xfrm>
          <a:off x="0" y="0"/>
          <a:ext cx="0" cy="0"/>
          <a:chOff x="0" y="0"/>
          <a:chExt cx="0" cy="0"/>
        </a:xfrm>
      </p:grpSpPr>
      <p:sp>
        <p:nvSpPr>
          <p:cNvPr id="26" name="Rectangle"/>
          <p:cNvSpPr/>
          <p:nvPr/>
        </p:nvSpPr>
        <p:spPr>
          <a:xfrm>
            <a:off x="-12700" y="-152400"/>
            <a:ext cx="13665200" cy="12700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sp>
        <p:nvSpPr>
          <p:cNvPr id="28" name="Title Text"/>
          <p:cNvSpPr txBox="1"/>
          <p:nvPr>
            <p:ph type="title"/>
          </p:nvPr>
        </p:nvSpPr>
        <p:spPr>
          <a:xfrm>
            <a:off x="3340100" y="12700"/>
            <a:ext cx="96647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29"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grpSp>
        <p:nvGrpSpPr>
          <p:cNvPr id="32" name="Group"/>
          <p:cNvGrpSpPr/>
          <p:nvPr/>
        </p:nvGrpSpPr>
        <p:grpSpPr>
          <a:xfrm>
            <a:off x="11182729" y="9353814"/>
            <a:ext cx="1783971" cy="385802"/>
            <a:chOff x="0" y="0"/>
            <a:chExt cx="1783970" cy="385801"/>
          </a:xfrm>
        </p:grpSpPr>
        <p:pic>
          <p:nvPicPr>
            <p:cNvPr id="30" name="220px-Sungkyunkwan_University_logo.png" descr="220px-Sungkyunkwan_University_logo.png"/>
            <p:cNvPicPr>
              <a:picLocks noChangeAspect="1"/>
            </p:cNvPicPr>
            <p:nvPr/>
          </p:nvPicPr>
          <p:blipFill>
            <a:blip r:embed="rId2">
              <a:extLst/>
            </a:blip>
            <a:stretch>
              <a:fillRect/>
            </a:stretch>
          </p:blipFill>
          <p:spPr>
            <a:xfrm>
              <a:off x="0" y="7268"/>
              <a:ext cx="327864" cy="378534"/>
            </a:xfrm>
            <a:prstGeom prst="rect">
              <a:avLst/>
            </a:prstGeom>
            <a:ln w="12700" cap="flat">
              <a:noFill/>
              <a:miter lim="400000"/>
            </a:ln>
            <a:effectLst/>
          </p:spPr>
        </p:pic>
        <p:sp>
          <p:nvSpPr>
            <p:cNvPr id="31"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33"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6">
    <p:spTree>
      <p:nvGrpSpPr>
        <p:cNvPr id="1" name=""/>
        <p:cNvGrpSpPr/>
        <p:nvPr/>
      </p:nvGrpSpPr>
      <p:grpSpPr>
        <a:xfrm>
          <a:off x="0" y="0"/>
          <a:ext cx="0" cy="0"/>
          <a:chOff x="0" y="0"/>
          <a:chExt cx="0" cy="0"/>
        </a:xfrm>
      </p:grpSpPr>
      <p:sp>
        <p:nvSpPr>
          <p:cNvPr id="40" name="Rectangle"/>
          <p:cNvSpPr/>
          <p:nvPr/>
        </p:nvSpPr>
        <p:spPr>
          <a:xfrm>
            <a:off x="-12700" y="-152400"/>
            <a:ext cx="13220700" cy="12827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41"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pic>
        <p:nvPicPr>
          <p:cNvPr id="42" name="droppedImage.png" descr="droppedImage.png"/>
          <p:cNvPicPr>
            <a:picLocks noChangeAspect="1"/>
          </p:cNvPicPr>
          <p:nvPr/>
        </p:nvPicPr>
        <p:blipFill>
          <a:blip r:embed="rId2">
            <a:extLst/>
          </a:blip>
          <a:srcRect l="0" t="0" r="0" b="87432"/>
          <a:stretch>
            <a:fillRect/>
          </a:stretch>
        </p:blipFill>
        <p:spPr>
          <a:xfrm>
            <a:off x="6115" y="-8446"/>
            <a:ext cx="13068301" cy="1227646"/>
          </a:xfrm>
          <a:prstGeom prst="rect">
            <a:avLst/>
          </a:prstGeom>
          <a:ln w="12700">
            <a:miter lim="400000"/>
          </a:ln>
        </p:spPr>
      </p:pic>
      <p:grpSp>
        <p:nvGrpSpPr>
          <p:cNvPr id="45" name="Group"/>
          <p:cNvGrpSpPr/>
          <p:nvPr/>
        </p:nvGrpSpPr>
        <p:grpSpPr>
          <a:xfrm>
            <a:off x="11182729" y="9353814"/>
            <a:ext cx="1783971" cy="385802"/>
            <a:chOff x="0" y="0"/>
            <a:chExt cx="1783970" cy="385801"/>
          </a:xfrm>
        </p:grpSpPr>
        <p:pic>
          <p:nvPicPr>
            <p:cNvPr id="43" name="220px-Sungkyunkwan_University_logo.png" descr="220px-Sungkyunkwan_University_logo.png"/>
            <p:cNvPicPr>
              <a:picLocks noChangeAspect="1"/>
            </p:cNvPicPr>
            <p:nvPr/>
          </p:nvPicPr>
          <p:blipFill>
            <a:blip r:embed="rId3">
              <a:extLst/>
            </a:blip>
            <a:stretch>
              <a:fillRect/>
            </a:stretch>
          </p:blipFill>
          <p:spPr>
            <a:xfrm>
              <a:off x="0" y="7268"/>
              <a:ext cx="327864" cy="378534"/>
            </a:xfrm>
            <a:prstGeom prst="rect">
              <a:avLst/>
            </a:prstGeom>
            <a:ln w="12700" cap="flat">
              <a:noFill/>
              <a:miter lim="400000"/>
            </a:ln>
            <a:effectLst/>
          </p:spPr>
        </p:pic>
        <p:sp>
          <p:nvSpPr>
            <p:cNvPr id="44"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46" name="Title Text"/>
          <p:cNvSpPr txBox="1"/>
          <p:nvPr>
            <p:ph type="title"/>
          </p:nvPr>
        </p:nvSpPr>
        <p:spPr>
          <a:xfrm>
            <a:off x="3492500" y="12700"/>
            <a:ext cx="93980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47" name="Body Level One…"/>
          <p:cNvSpPr txBox="1"/>
          <p:nvPr>
            <p:ph type="body" idx="1"/>
          </p:nvPr>
        </p:nvSpPr>
        <p:spPr>
          <a:xfrm>
            <a:off x="1270000" y="2768600"/>
            <a:ext cx="10464800" cy="5715000"/>
          </a:xfrm>
          <a:prstGeom prst="rect">
            <a:avLst/>
          </a:prstGeom>
        </p:spPr>
        <p:txBody>
          <a:bodyPr lIns="50800" tIns="50800" rIns="50800" bIns="50800" anchor="ctr">
            <a:noAutofit/>
          </a:bodyPr>
          <a:lstStyle>
            <a:lvl1pPr marL="889000" indent="-571500" defTabSz="584200">
              <a:spcBef>
                <a:spcPts val="2400"/>
              </a:spcBef>
              <a:buSzPct val="171000"/>
              <a:buFontTx/>
              <a:defRPr sz="4200">
                <a:latin typeface="+mn-lt"/>
                <a:ea typeface="+mn-ea"/>
                <a:cs typeface="+mn-cs"/>
                <a:sym typeface="Gill Sans"/>
              </a:defRPr>
            </a:lvl1pPr>
            <a:lvl2pPr marL="1333500" indent="-571500" defTabSz="584200">
              <a:spcBef>
                <a:spcPts val="2400"/>
              </a:spcBef>
              <a:buSzPct val="171000"/>
              <a:buFontTx/>
              <a:buChar char="•"/>
              <a:defRPr sz="4200">
                <a:solidFill>
                  <a:srgbClr val="0056D6"/>
                </a:solidFill>
                <a:latin typeface="+mn-lt"/>
                <a:ea typeface="+mn-ea"/>
                <a:cs typeface="+mn-cs"/>
                <a:sym typeface="Gill Sans"/>
              </a:defRPr>
            </a:lvl2pPr>
            <a:lvl3pPr marL="1778000" indent="-571500" defTabSz="584200">
              <a:spcBef>
                <a:spcPts val="2400"/>
              </a:spcBef>
              <a:buSzPct val="171000"/>
              <a:buFontTx/>
              <a:defRPr sz="4200">
                <a:solidFill>
                  <a:srgbClr val="002E7A"/>
                </a:solidFill>
                <a:latin typeface="+mn-lt"/>
                <a:ea typeface="+mn-ea"/>
                <a:cs typeface="+mn-cs"/>
                <a:sym typeface="Gill Sans"/>
              </a:defRPr>
            </a:lvl3pPr>
            <a:lvl4pPr marL="2222500" indent="-571500" defTabSz="584200">
              <a:spcBef>
                <a:spcPts val="2400"/>
              </a:spcBef>
              <a:buSzPct val="171000"/>
              <a:buFontTx/>
              <a:buChar char="•"/>
              <a:defRPr sz="4200">
                <a:solidFill>
                  <a:srgbClr val="74A7FE"/>
                </a:solidFill>
                <a:latin typeface="+mn-lt"/>
                <a:ea typeface="+mn-ea"/>
                <a:cs typeface="+mn-cs"/>
                <a:sym typeface="Gill Sans"/>
              </a:defRPr>
            </a:lvl4pPr>
            <a:lvl5pPr marL="2667000" indent="-571500" defTabSz="584200">
              <a:spcBef>
                <a:spcPts val="2400"/>
              </a:spcBef>
              <a:buSzPct val="171000"/>
              <a:buFontTx/>
              <a:buChar char="•"/>
              <a:defRPr sz="4200">
                <a:latin typeface="+mn-lt"/>
                <a:ea typeface="+mn-ea"/>
                <a:cs typeface="+mn-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
        <p:nvSpPr>
          <p:cNvPr id="49"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4">
    <p:spTree>
      <p:nvGrpSpPr>
        <p:cNvPr id="1" name=""/>
        <p:cNvGrpSpPr/>
        <p:nvPr/>
      </p:nvGrpSpPr>
      <p:grpSpPr>
        <a:xfrm>
          <a:off x="0" y="0"/>
          <a:ext cx="0" cy="0"/>
          <a:chOff x="0" y="0"/>
          <a:chExt cx="0" cy="0"/>
        </a:xfrm>
      </p:grpSpPr>
      <p:pic>
        <p:nvPicPr>
          <p:cNvPr id="56" name="droppedImage.png" descr="droppedImage.png"/>
          <p:cNvPicPr>
            <a:picLocks noChangeAspect="1"/>
          </p:cNvPicPr>
          <p:nvPr/>
        </p:nvPicPr>
        <p:blipFill>
          <a:blip r:embed="rId2">
            <a:extLst/>
          </a:blip>
          <a:srcRect l="0" t="1554" r="0" b="61609"/>
          <a:stretch>
            <a:fillRect/>
          </a:stretch>
        </p:blipFill>
        <p:spPr>
          <a:xfrm>
            <a:off x="-362" y="2921000"/>
            <a:ext cx="13099265" cy="3606800"/>
          </a:xfrm>
          <a:prstGeom prst="rect">
            <a:avLst/>
          </a:prstGeom>
          <a:ln w="12700">
            <a:miter lim="400000"/>
          </a:ln>
        </p:spPr>
      </p:pic>
      <p:sp>
        <p:nvSpPr>
          <p:cNvPr id="57"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grpSp>
        <p:nvGrpSpPr>
          <p:cNvPr id="60" name="Group"/>
          <p:cNvGrpSpPr/>
          <p:nvPr/>
        </p:nvGrpSpPr>
        <p:grpSpPr>
          <a:xfrm>
            <a:off x="11182729" y="9353814"/>
            <a:ext cx="1783971" cy="385802"/>
            <a:chOff x="0" y="0"/>
            <a:chExt cx="1783970" cy="385801"/>
          </a:xfrm>
        </p:grpSpPr>
        <p:pic>
          <p:nvPicPr>
            <p:cNvPr id="58" name="220px-Sungkyunkwan_University_logo.png" descr="220px-Sungkyunkwan_University_logo.png"/>
            <p:cNvPicPr>
              <a:picLocks noChangeAspect="1"/>
            </p:cNvPicPr>
            <p:nvPr/>
          </p:nvPicPr>
          <p:blipFill>
            <a:blip r:embed="rId3">
              <a:extLst/>
            </a:blip>
            <a:stretch>
              <a:fillRect/>
            </a:stretch>
          </p:blipFill>
          <p:spPr>
            <a:xfrm>
              <a:off x="0" y="7268"/>
              <a:ext cx="327864" cy="378534"/>
            </a:xfrm>
            <a:prstGeom prst="rect">
              <a:avLst/>
            </a:prstGeom>
            <a:ln w="12700" cap="flat">
              <a:noFill/>
              <a:miter lim="400000"/>
            </a:ln>
            <a:effectLst/>
          </p:spPr>
        </p:pic>
        <p:sp>
          <p:nvSpPr>
            <p:cNvPr id="59"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61" name="Title Text"/>
          <p:cNvSpPr txBox="1"/>
          <p:nvPr>
            <p:ph type="title"/>
          </p:nvPr>
        </p:nvSpPr>
        <p:spPr>
          <a:xfrm>
            <a:off x="1168400" y="4127500"/>
            <a:ext cx="10464800" cy="1117600"/>
          </a:xfrm>
          <a:prstGeom prst="rect">
            <a:avLst/>
          </a:prstGeom>
        </p:spPr>
        <p:txBody>
          <a:bodyPr lIns="50800" tIns="50800" rIns="50800" bIns="50800"/>
          <a:lstStyle>
            <a:lvl1pPr defTabSz="584200">
              <a:defRPr sz="8400">
                <a:solidFill>
                  <a:srgbClr val="FFFFFF"/>
                </a:solidFill>
                <a:latin typeface="+mn-lt"/>
                <a:ea typeface="+mn-ea"/>
                <a:cs typeface="+mn-cs"/>
                <a:sym typeface="Gill Sans"/>
              </a:defRPr>
            </a:lvl1pPr>
          </a:lstStyle>
          <a:p>
            <a:pPr/>
            <a:r>
              <a:t>Title Text</a:t>
            </a:r>
          </a:p>
        </p:txBody>
      </p:sp>
      <p:sp>
        <p:nvSpPr>
          <p:cNvPr id="62"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
        <p:nvSpPr>
          <p:cNvPr id="63"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1">
    <p:spTree>
      <p:nvGrpSpPr>
        <p:cNvPr id="1" name=""/>
        <p:cNvGrpSpPr/>
        <p:nvPr/>
      </p:nvGrpSpPr>
      <p:grpSpPr>
        <a:xfrm>
          <a:off x="0" y="0"/>
          <a:ext cx="0" cy="0"/>
          <a:chOff x="0" y="0"/>
          <a:chExt cx="0" cy="0"/>
        </a:xfrm>
      </p:grpSpPr>
      <p:pic>
        <p:nvPicPr>
          <p:cNvPr id="70" name="droppedImage.png" descr="droppedImage.png"/>
          <p:cNvPicPr>
            <a:picLocks noChangeAspect="1"/>
          </p:cNvPicPr>
          <p:nvPr/>
        </p:nvPicPr>
        <p:blipFill>
          <a:blip r:embed="rId2">
            <a:extLst/>
          </a:blip>
          <a:srcRect l="0" t="0" r="0" b="87432"/>
          <a:stretch>
            <a:fillRect/>
          </a:stretch>
        </p:blipFill>
        <p:spPr>
          <a:xfrm>
            <a:off x="6115" y="-8446"/>
            <a:ext cx="13068301" cy="1227646"/>
          </a:xfrm>
          <a:prstGeom prst="rect">
            <a:avLst/>
          </a:prstGeom>
          <a:ln w="12700">
            <a:miter lim="400000"/>
          </a:ln>
        </p:spPr>
      </p:pic>
      <p:sp>
        <p:nvSpPr>
          <p:cNvPr id="71"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grpSp>
        <p:nvGrpSpPr>
          <p:cNvPr id="74" name="Group"/>
          <p:cNvGrpSpPr/>
          <p:nvPr/>
        </p:nvGrpSpPr>
        <p:grpSpPr>
          <a:xfrm>
            <a:off x="11182729" y="9353814"/>
            <a:ext cx="1783971" cy="385802"/>
            <a:chOff x="0" y="0"/>
            <a:chExt cx="1783970" cy="385801"/>
          </a:xfrm>
        </p:grpSpPr>
        <p:pic>
          <p:nvPicPr>
            <p:cNvPr id="72" name="220px-Sungkyunkwan_University_logo.png" descr="220px-Sungkyunkwan_University_logo.png"/>
            <p:cNvPicPr>
              <a:picLocks noChangeAspect="1"/>
            </p:cNvPicPr>
            <p:nvPr/>
          </p:nvPicPr>
          <p:blipFill>
            <a:blip r:embed="rId3">
              <a:extLst/>
            </a:blip>
            <a:stretch>
              <a:fillRect/>
            </a:stretch>
          </p:blipFill>
          <p:spPr>
            <a:xfrm>
              <a:off x="0" y="7268"/>
              <a:ext cx="327864" cy="378534"/>
            </a:xfrm>
            <a:prstGeom prst="rect">
              <a:avLst/>
            </a:prstGeom>
            <a:ln w="12700" cap="flat">
              <a:noFill/>
              <a:miter lim="400000"/>
            </a:ln>
            <a:effectLst/>
          </p:spPr>
        </p:pic>
        <p:sp>
          <p:nvSpPr>
            <p:cNvPr id="73"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75" name="Title Text"/>
          <p:cNvSpPr txBox="1"/>
          <p:nvPr>
            <p:ph type="title"/>
          </p:nvPr>
        </p:nvSpPr>
        <p:spPr>
          <a:xfrm>
            <a:off x="3340100" y="12700"/>
            <a:ext cx="96647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76"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
        <p:nvSpPr>
          <p:cNvPr id="77"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copy 6">
    <p:spTree>
      <p:nvGrpSpPr>
        <p:cNvPr id="1" name=""/>
        <p:cNvGrpSpPr/>
        <p:nvPr/>
      </p:nvGrpSpPr>
      <p:grpSpPr>
        <a:xfrm>
          <a:off x="0" y="0"/>
          <a:ext cx="0" cy="0"/>
          <a:chOff x="0" y="0"/>
          <a:chExt cx="0" cy="0"/>
        </a:xfrm>
      </p:grpSpPr>
      <p:sp>
        <p:nvSpPr>
          <p:cNvPr id="84" name="Rectangle"/>
          <p:cNvSpPr/>
          <p:nvPr/>
        </p:nvSpPr>
        <p:spPr>
          <a:xfrm>
            <a:off x="-12700" y="-152400"/>
            <a:ext cx="13220700" cy="1282700"/>
          </a:xfrm>
          <a:prstGeom prst="rect">
            <a:avLst/>
          </a:prstGeom>
          <a:gradFill>
            <a:gsLst>
              <a:gs pos="0">
                <a:srgbClr val="3A88FE"/>
              </a:gs>
              <a:gs pos="45595">
                <a:srgbClr val="7DBAFE"/>
              </a:gs>
              <a:gs pos="100000">
                <a:srgbClr val="C0EDFF"/>
              </a:gs>
            </a:gsLst>
            <a:path>
              <a:fillToRect l="50000" t="50000" r="50000" b="50000"/>
            </a:path>
          </a:gra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85" name="Line"/>
          <p:cNvSpPr/>
          <p:nvPr/>
        </p:nvSpPr>
        <p:spPr>
          <a:xfrm>
            <a:off x="-254000" y="9391650"/>
            <a:ext cx="13292667" cy="6482"/>
          </a:xfrm>
          <a:prstGeom prst="line">
            <a:avLst/>
          </a:prstGeom>
          <a:ln w="12700">
            <a:solidFill>
              <a:srgbClr val="000000"/>
            </a:solidFill>
            <a:miter lim="400000"/>
          </a:ln>
        </p:spPr>
        <p:txBody>
          <a:bodyPr lIns="50800" tIns="50800" rIns="50800" bIns="50800" anchor="ctr"/>
          <a:lstStyle/>
          <a:p>
            <a:pPr/>
          </a:p>
        </p:txBody>
      </p:sp>
      <p:pic>
        <p:nvPicPr>
          <p:cNvPr id="86" name="droppedImage.png" descr="droppedImage.png"/>
          <p:cNvPicPr>
            <a:picLocks noChangeAspect="1"/>
          </p:cNvPicPr>
          <p:nvPr/>
        </p:nvPicPr>
        <p:blipFill>
          <a:blip r:embed="rId2">
            <a:extLst/>
          </a:blip>
          <a:srcRect l="0" t="0" r="0" b="87432"/>
          <a:stretch>
            <a:fillRect/>
          </a:stretch>
        </p:blipFill>
        <p:spPr>
          <a:xfrm>
            <a:off x="6115" y="-8446"/>
            <a:ext cx="13068301" cy="1227646"/>
          </a:xfrm>
          <a:prstGeom prst="rect">
            <a:avLst/>
          </a:prstGeom>
          <a:ln w="12700">
            <a:miter lim="400000"/>
          </a:ln>
        </p:spPr>
      </p:pic>
      <p:grpSp>
        <p:nvGrpSpPr>
          <p:cNvPr id="89" name="Group"/>
          <p:cNvGrpSpPr/>
          <p:nvPr/>
        </p:nvGrpSpPr>
        <p:grpSpPr>
          <a:xfrm>
            <a:off x="11182729" y="9353814"/>
            <a:ext cx="1783971" cy="385802"/>
            <a:chOff x="0" y="0"/>
            <a:chExt cx="1783970" cy="385801"/>
          </a:xfrm>
        </p:grpSpPr>
        <p:pic>
          <p:nvPicPr>
            <p:cNvPr id="87" name="220px-Sungkyunkwan_University_logo.png" descr="220px-Sungkyunkwan_University_logo.png"/>
            <p:cNvPicPr>
              <a:picLocks noChangeAspect="1"/>
            </p:cNvPicPr>
            <p:nvPr/>
          </p:nvPicPr>
          <p:blipFill>
            <a:blip r:embed="rId3">
              <a:extLst/>
            </a:blip>
            <a:stretch>
              <a:fillRect/>
            </a:stretch>
          </p:blipFill>
          <p:spPr>
            <a:xfrm>
              <a:off x="0" y="7268"/>
              <a:ext cx="327864" cy="378534"/>
            </a:xfrm>
            <a:prstGeom prst="rect">
              <a:avLst/>
            </a:prstGeom>
            <a:ln w="12700" cap="flat">
              <a:noFill/>
              <a:miter lim="400000"/>
            </a:ln>
            <a:effectLst/>
          </p:spPr>
        </p:pic>
        <p:sp>
          <p:nvSpPr>
            <p:cNvPr id="88" name="Carsten Rott"/>
            <p:cNvSpPr txBox="1"/>
            <p:nvPr/>
          </p:nvSpPr>
          <p:spPr>
            <a:xfrm>
              <a:off x="282899" y="0"/>
              <a:ext cx="1501072" cy="3785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solidFill>
                    <a:srgbClr val="0042AA"/>
                  </a:solidFill>
                  <a:latin typeface="+mn-lt"/>
                  <a:ea typeface="+mn-ea"/>
                  <a:cs typeface="+mn-cs"/>
                  <a:sym typeface="Gill Sans"/>
                </a:defRPr>
              </a:lvl1pPr>
            </a:lstStyle>
            <a:p>
              <a:pPr/>
              <a:r>
                <a:t>Carsten Rott </a:t>
              </a:r>
            </a:p>
          </p:txBody>
        </p:sp>
      </p:grpSp>
      <p:sp>
        <p:nvSpPr>
          <p:cNvPr id="90" name="Title Text"/>
          <p:cNvSpPr txBox="1"/>
          <p:nvPr>
            <p:ph type="title"/>
          </p:nvPr>
        </p:nvSpPr>
        <p:spPr>
          <a:xfrm>
            <a:off x="3492500" y="12700"/>
            <a:ext cx="9398000" cy="1117600"/>
          </a:xfrm>
          <a:prstGeom prst="rect">
            <a:avLst/>
          </a:prstGeom>
        </p:spPr>
        <p:txBody>
          <a:bodyPr lIns="50800" tIns="50800" rIns="50800" bIns="50800"/>
          <a:lstStyle>
            <a:lvl1pPr algn="r" defTabSz="584200">
              <a:defRPr sz="8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Title Text</a:t>
            </a:r>
          </a:p>
        </p:txBody>
      </p:sp>
      <p:sp>
        <p:nvSpPr>
          <p:cNvPr id="91" name="Body Level One…"/>
          <p:cNvSpPr txBox="1"/>
          <p:nvPr>
            <p:ph type="body" idx="1"/>
          </p:nvPr>
        </p:nvSpPr>
        <p:spPr>
          <a:xfrm>
            <a:off x="1270000" y="2768600"/>
            <a:ext cx="10464800" cy="5715000"/>
          </a:xfrm>
          <a:prstGeom prst="rect">
            <a:avLst/>
          </a:prstGeom>
        </p:spPr>
        <p:txBody>
          <a:bodyPr lIns="50800" tIns="50800" rIns="50800" bIns="50800" anchor="ctr">
            <a:noAutofit/>
          </a:bodyPr>
          <a:lstStyle>
            <a:lvl1pPr marL="889000" indent="-571500" defTabSz="584200">
              <a:spcBef>
                <a:spcPts val="2400"/>
              </a:spcBef>
              <a:buSzPct val="171000"/>
              <a:buFontTx/>
              <a:defRPr sz="4200">
                <a:latin typeface="+mn-lt"/>
                <a:ea typeface="+mn-ea"/>
                <a:cs typeface="+mn-cs"/>
                <a:sym typeface="Gill Sans"/>
              </a:defRPr>
            </a:lvl1pPr>
            <a:lvl2pPr marL="1333500" indent="-571500" defTabSz="584200">
              <a:spcBef>
                <a:spcPts val="2400"/>
              </a:spcBef>
              <a:buSzPct val="171000"/>
              <a:buFontTx/>
              <a:buChar char="•"/>
              <a:defRPr sz="4200">
                <a:solidFill>
                  <a:srgbClr val="0056D6"/>
                </a:solidFill>
                <a:latin typeface="+mn-lt"/>
                <a:ea typeface="+mn-ea"/>
                <a:cs typeface="+mn-cs"/>
                <a:sym typeface="Gill Sans"/>
              </a:defRPr>
            </a:lvl2pPr>
            <a:lvl3pPr marL="1778000" indent="-571500" defTabSz="584200">
              <a:spcBef>
                <a:spcPts val="2400"/>
              </a:spcBef>
              <a:buSzPct val="171000"/>
              <a:buFontTx/>
              <a:defRPr sz="4200">
                <a:solidFill>
                  <a:srgbClr val="002E7A"/>
                </a:solidFill>
                <a:latin typeface="+mn-lt"/>
                <a:ea typeface="+mn-ea"/>
                <a:cs typeface="+mn-cs"/>
                <a:sym typeface="Gill Sans"/>
              </a:defRPr>
            </a:lvl3pPr>
            <a:lvl4pPr marL="2222500" indent="-571500" defTabSz="584200">
              <a:spcBef>
                <a:spcPts val="2400"/>
              </a:spcBef>
              <a:buSzPct val="171000"/>
              <a:buFontTx/>
              <a:buChar char="•"/>
              <a:defRPr sz="4200">
                <a:solidFill>
                  <a:srgbClr val="74A7FE"/>
                </a:solidFill>
                <a:latin typeface="+mn-lt"/>
                <a:ea typeface="+mn-ea"/>
                <a:cs typeface="+mn-cs"/>
                <a:sym typeface="Gill Sans"/>
              </a:defRPr>
            </a:lvl4pPr>
            <a:lvl5pPr marL="2667000" indent="-571500" defTabSz="584200">
              <a:spcBef>
                <a:spcPts val="2400"/>
              </a:spcBef>
              <a:buSzPct val="171000"/>
              <a:buFontTx/>
              <a:buChar char="•"/>
              <a:defRPr sz="4200">
                <a:latin typeface="+mn-lt"/>
                <a:ea typeface="+mn-ea"/>
                <a:cs typeface="+mn-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xfrm>
            <a:off x="6324600" y="9372600"/>
            <a:ext cx="342900" cy="368300"/>
          </a:xfrm>
          <a:prstGeom prst="rect">
            <a:avLst/>
          </a:prstGeom>
        </p:spPr>
        <p:txBody>
          <a:bodyPr lIns="50800" tIns="50800" rIns="50800" bIns="50800" anchor="t"/>
          <a:lstStyle>
            <a:lvl1pPr algn="ctr" defTabSz="584200">
              <a:defRPr sz="1800">
                <a:solidFill>
                  <a:srgbClr val="000000"/>
                </a:solidFill>
                <a:latin typeface="+mn-lt"/>
                <a:ea typeface="+mn-ea"/>
                <a:cs typeface="+mn-cs"/>
                <a:sym typeface="Gill Sans"/>
              </a:defRPr>
            </a:lvl1pPr>
          </a:lstStyle>
          <a:p>
            <a:pPr/>
            <a:fld id="{86CB4B4D-7CA3-9044-876B-883B54F8677D}" type="slidenum"/>
          </a:p>
        </p:txBody>
      </p:sp>
      <p:sp>
        <p:nvSpPr>
          <p:cNvPr id="93"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et contenu">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p>
            <a:pPr/>
            <a:r>
              <a:t>Title Text</a:t>
            </a:r>
          </a:p>
        </p:txBody>
      </p:sp>
      <p:sp>
        <p:nvSpPr>
          <p:cNvPr id="10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9" name="Title Text"/>
          <p:cNvSpPr txBox="1"/>
          <p:nvPr>
            <p:ph type="title"/>
          </p:nvPr>
        </p:nvSpPr>
        <p:spPr>
          <a:prstGeom prst="rect">
            <a:avLst/>
          </a:prstGeom>
        </p:spPr>
        <p:txBody>
          <a:bodyPr/>
          <a:lstStyle/>
          <a:p>
            <a:pPr/>
            <a:r>
              <a:t>Title Text</a:t>
            </a:r>
          </a:p>
        </p:txBody>
      </p:sp>
      <p:sp>
        <p:nvSpPr>
          <p:cNvPr id="11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xfrm>
            <a:off x="11998689" y="9114112"/>
            <a:ext cx="355871" cy="37134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18" name="Slide Number"/>
          <p:cNvSpPr txBox="1"/>
          <p:nvPr>
            <p:ph type="sldNum" sz="quarter" idx="2"/>
          </p:nvPr>
        </p:nvSpPr>
        <p:spPr>
          <a:xfrm>
            <a:off x="6311798" y="9251950"/>
            <a:ext cx="368504" cy="381000"/>
          </a:xfrm>
          <a:prstGeom prst="rect">
            <a:avLst/>
          </a:prstGeom>
        </p:spPr>
        <p:txBody>
          <a:bodyPr lIns="50800" tIns="50800" rIns="50800" bIns="50800" anchor="t"/>
          <a:lstStyle>
            <a:lvl1pPr algn="ctr" defTabSz="584200">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50239" y="390596"/>
            <a:ext cx="11704322" cy="162560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chor="ctr">
            <a:normAutofit fontScale="100000" lnSpcReduction="0"/>
          </a:bodyPr>
          <a:lstStyle/>
          <a:p>
            <a:pPr/>
            <a:r>
              <a:t>Title Text</a:t>
            </a:r>
          </a:p>
        </p:txBody>
      </p:sp>
      <p:sp>
        <p:nvSpPr>
          <p:cNvPr id="3" name="Body Level One…"/>
          <p:cNvSpPr txBox="1"/>
          <p:nvPr>
            <p:ph type="body" idx="1"/>
          </p:nvPr>
        </p:nvSpPr>
        <p:spPr>
          <a:xfrm>
            <a:off x="650239" y="2275839"/>
            <a:ext cx="11704322" cy="6436927"/>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517551" y="9287040"/>
            <a:ext cx="355871" cy="371349"/>
          </a:xfrm>
          <a:prstGeom prst="rect">
            <a:avLst/>
          </a:prstGeom>
          <a:ln w="12700">
            <a:miter lim="400000"/>
          </a:ln>
        </p:spPr>
        <p:txBody>
          <a:bodyPr wrap="none" lIns="65023" tIns="65023" rIns="65023" bIns="65023" anchor="ctr">
            <a:spAutoFit/>
          </a:bodyP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
        <p:nvSpPr>
          <p:cNvPr id="5" name="KNT- Meeting at KASI - June 2017"/>
          <p:cNvSpPr txBox="1"/>
          <p:nvPr/>
        </p:nvSpPr>
        <p:spPr>
          <a:xfrm>
            <a:off x="4579" y="9323018"/>
            <a:ext cx="1993901"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defRPr i="1">
                <a:latin typeface="Times"/>
                <a:ea typeface="Times"/>
                <a:cs typeface="Times"/>
                <a:sym typeface="Times"/>
              </a:defRPr>
            </a:lvl1pPr>
          </a:lstStyle>
          <a:p>
            <a:pPr/>
            <a:r>
              <a:t>KNT- Meeting at KASI - June 2017</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1pPr>
      <a:lvl2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2pPr>
      <a:lvl3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3pPr>
      <a:lvl4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4pPr>
      <a:lvl5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5pPr>
      <a:lvl6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6pPr>
      <a:lvl7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7pPr>
      <a:lvl8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8pPr>
      <a:lvl9pPr marL="0" marR="0" indent="0" algn="ctr" defTabSz="650240" latinLnBrk="0">
        <a:lnSpc>
          <a:spcPct val="100000"/>
        </a:lnSpc>
        <a:spcBef>
          <a:spcPts val="0"/>
        </a:spcBef>
        <a:spcAft>
          <a:spcPts val="0"/>
        </a:spcAft>
        <a:buClrTx/>
        <a:buSzTx/>
        <a:buFontTx/>
        <a:buNone/>
        <a:tabLst/>
        <a:defRPr b="0" baseline="0" cap="none" i="0" spc="0" strike="noStrike" sz="6200" u="none">
          <a:ln>
            <a:noFill/>
          </a:ln>
          <a:solidFill>
            <a:srgbClr val="000000"/>
          </a:solidFill>
          <a:uFillTx/>
          <a:latin typeface="Calibri"/>
          <a:ea typeface="Calibri"/>
          <a:cs typeface="Calibri"/>
          <a:sym typeface="Calibri"/>
        </a:defRPr>
      </a:lvl9pPr>
    </p:titleStyle>
    <p:bodyStyle>
      <a:lvl1pPr marL="471487" marR="0" indent="-471487"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1pPr>
      <a:lvl2pPr marL="906235" marR="0" indent="-449035"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2pPr>
      <a:lvl3pPr marL="1333500" marR="0" indent="-41910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3pPr>
      <a:lvl4pPr marL="18745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4pPr>
      <a:lvl5pPr marL="23317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5pPr>
      <a:lvl6pPr marL="27889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6pPr>
      <a:lvl7pPr marL="32461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7pPr>
      <a:lvl8pPr marL="37033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8pPr>
      <a:lvl9pPr marL="4160520" marR="0" indent="-502920" algn="l" defTabSz="650240" latinLnBrk="0">
        <a:lnSpc>
          <a:spcPct val="100000"/>
        </a:lnSpc>
        <a:spcBef>
          <a:spcPts val="1000"/>
        </a:spcBef>
        <a:spcAft>
          <a:spcPts val="0"/>
        </a:spcAft>
        <a:buClrTx/>
        <a:buSzPct val="100000"/>
        <a:buFont typeface="Arial"/>
        <a:buChar char="•"/>
        <a:tabLst/>
        <a:defRPr b="0" baseline="0" cap="none" i="0" spc="0" strike="noStrike" sz="4400" u="none">
          <a:ln>
            <a:noFill/>
          </a:ln>
          <a:solidFill>
            <a:srgbClr val="000000"/>
          </a:solidFill>
          <a:uFillTx/>
          <a:latin typeface="Calibri"/>
          <a:ea typeface="Calibri"/>
          <a:cs typeface="Calibri"/>
          <a:sym typeface="Calibri"/>
        </a:defRPr>
      </a:lvl9pPr>
    </p:bodyStyle>
    <p:otherStyle>
      <a:lvl1pPr marL="0" marR="0" indent="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1pPr>
      <a:lvl2pPr marL="0" marR="0" indent="4572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2pPr>
      <a:lvl3pPr marL="0" marR="0" indent="9144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3pPr>
      <a:lvl4pPr marL="0" marR="0" indent="13716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4pPr>
      <a:lvl5pPr marL="0" marR="0" indent="18288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5pPr>
      <a:lvl6pPr marL="0" marR="0" indent="22860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6pPr>
      <a:lvl7pPr marL="0" marR="0" indent="27432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7pPr>
      <a:lvl8pPr marL="0" marR="0" indent="32004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8pPr>
      <a:lvl9pPr marL="0" marR="0" indent="3657600" algn="r" defTabSz="65024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hyperlink" Target="mailto:rott@skkudonoti.edu?subject=" TargetMode="External"/><Relationship Id="rId5" Type="http://schemas.openxmlformats.org/officeDocument/2006/relationships/image" Target="../media/image8.png"/><Relationship Id="rId6" Type="http://schemas.openxmlformats.org/officeDocument/2006/relationships/image" Target="../media/image9.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 Id="rId3" Type="http://schemas.openxmlformats.org/officeDocument/2006/relationships/image" Target="../media/image2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1.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hyperlink" Target="http://www.phys.hawaii.edu/~sdye/hnsc.html" TargetMode="Externa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6.png"/><Relationship Id="rId3" Type="http://schemas.openxmlformats.org/officeDocument/2006/relationships/image" Target="../media/image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journals.aps.org/prd/pdf/10.1103/PhysRevD.86.083004" TargetMode="External"/><Relationship Id="rId3" Type="http://schemas.openxmlformats.org/officeDocument/2006/relationships/hyperlink" Target="https://arxiv.org/abs/hep-ph/0207238" TargetMode="External"/><Relationship Id="rId4" Type="http://schemas.openxmlformats.org/officeDocument/2006/relationships/image" Target="../media/image38.png"/><Relationship Id="rId5" Type="http://schemas.openxmlformats.org/officeDocument/2006/relationships/image" Target="../media/image3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pasted-image.png" descr="pasted-image.png"/>
          <p:cNvPicPr>
            <a:picLocks noChangeAspect="1"/>
          </p:cNvPicPr>
          <p:nvPr/>
        </p:nvPicPr>
        <p:blipFill>
          <a:blip r:embed="rId2">
            <a:extLst/>
          </a:blip>
          <a:stretch>
            <a:fillRect/>
          </a:stretch>
        </p:blipFill>
        <p:spPr>
          <a:xfrm>
            <a:off x="-1272117" y="-691757"/>
            <a:ext cx="18699295" cy="14551981"/>
          </a:xfrm>
          <a:prstGeom prst="rect">
            <a:avLst/>
          </a:prstGeom>
          <a:ln w="12700">
            <a:miter lim="400000"/>
          </a:ln>
        </p:spPr>
      </p:pic>
      <p:sp>
        <p:nvSpPr>
          <p:cNvPr id="173" name="Shape"/>
          <p:cNvSpPr/>
          <p:nvPr/>
        </p:nvSpPr>
        <p:spPr>
          <a:xfrm>
            <a:off x="4410370" y="5759000"/>
            <a:ext cx="3047206" cy="319597"/>
          </a:xfrm>
          <a:custGeom>
            <a:avLst/>
            <a:gdLst/>
            <a:ahLst/>
            <a:cxnLst>
              <a:cxn ang="0">
                <a:pos x="wd2" y="hd2"/>
              </a:cxn>
              <a:cxn ang="5400000">
                <a:pos x="wd2" y="hd2"/>
              </a:cxn>
              <a:cxn ang="10800000">
                <a:pos x="wd2" y="hd2"/>
              </a:cxn>
              <a:cxn ang="16200000">
                <a:pos x="wd2" y="hd2"/>
              </a:cxn>
            </a:cxnLst>
            <a:rect l="0" t="0" r="r" b="b"/>
            <a:pathLst>
              <a:path w="21585" h="21535" fill="norm" stroke="1" extrusionOk="0">
                <a:moveTo>
                  <a:pt x="21585" y="2817"/>
                </a:moveTo>
                <a:cubicBezTo>
                  <a:pt x="21575" y="1693"/>
                  <a:pt x="21451" y="1175"/>
                  <a:pt x="21329" y="929"/>
                </a:cubicBezTo>
                <a:cubicBezTo>
                  <a:pt x="21093" y="455"/>
                  <a:pt x="20822" y="-65"/>
                  <a:pt x="20540" y="7"/>
                </a:cubicBezTo>
                <a:cubicBezTo>
                  <a:pt x="20127" y="112"/>
                  <a:pt x="19726" y="466"/>
                  <a:pt x="19317" y="1017"/>
                </a:cubicBezTo>
                <a:lnTo>
                  <a:pt x="15921" y="2612"/>
                </a:lnTo>
                <a:lnTo>
                  <a:pt x="12171" y="3802"/>
                </a:lnTo>
                <a:lnTo>
                  <a:pt x="8746" y="5288"/>
                </a:lnTo>
                <a:lnTo>
                  <a:pt x="5689" y="7813"/>
                </a:lnTo>
                <a:lnTo>
                  <a:pt x="3173" y="11117"/>
                </a:lnTo>
                <a:lnTo>
                  <a:pt x="1559" y="13049"/>
                </a:lnTo>
                <a:lnTo>
                  <a:pt x="0" y="17524"/>
                </a:lnTo>
                <a:lnTo>
                  <a:pt x="736" y="21535"/>
                </a:lnTo>
                <a:lnTo>
                  <a:pt x="2762" y="21107"/>
                </a:lnTo>
                <a:lnTo>
                  <a:pt x="5484" y="19473"/>
                </a:lnTo>
                <a:lnTo>
                  <a:pt x="9577" y="15610"/>
                </a:lnTo>
                <a:lnTo>
                  <a:pt x="14194" y="11005"/>
                </a:lnTo>
                <a:lnTo>
                  <a:pt x="17775" y="7885"/>
                </a:lnTo>
                <a:cubicBezTo>
                  <a:pt x="18505" y="8233"/>
                  <a:pt x="19220" y="7791"/>
                  <a:pt x="19937" y="6458"/>
                </a:cubicBezTo>
                <a:cubicBezTo>
                  <a:pt x="20339" y="5711"/>
                  <a:pt x="20731" y="4421"/>
                  <a:pt x="21114" y="4814"/>
                </a:cubicBezTo>
                <a:cubicBezTo>
                  <a:pt x="21351" y="5056"/>
                  <a:pt x="21600" y="4614"/>
                  <a:pt x="21585" y="2817"/>
                </a:cubicBezTo>
                <a:close/>
              </a:path>
            </a:pathLst>
          </a:custGeom>
          <a:ln w="25400">
            <a:solidFill>
              <a:srgbClr val="000000"/>
            </a:solidFill>
            <a:miter lim="400000"/>
          </a:ln>
        </p:spPr>
        <p:txBody>
          <a:bodyPr lIns="50800" tIns="50800" rIns="50800" bIns="50800" anchor="ctr"/>
          <a:lstStyle/>
          <a:p>
            <a:pPr algn="ctr" defTabSz="584200">
              <a:defRPr sz="2400">
                <a:latin typeface="Helvetica Light"/>
                <a:ea typeface="Helvetica Light"/>
                <a:cs typeface="Helvetica Light"/>
                <a:sym typeface="Helvetica Light"/>
              </a:defRPr>
            </a:pPr>
          </a:p>
        </p:txBody>
      </p:sp>
      <p:sp>
        <p:nvSpPr>
          <p:cNvPr id="174" name="Shape"/>
          <p:cNvSpPr/>
          <p:nvPr/>
        </p:nvSpPr>
        <p:spPr>
          <a:xfrm>
            <a:off x="2917691" y="5694881"/>
            <a:ext cx="6095572" cy="592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21595" y="1265"/>
                </a:moveTo>
                <a:lnTo>
                  <a:pt x="19406" y="381"/>
                </a:lnTo>
                <a:lnTo>
                  <a:pt x="16228" y="0"/>
                </a:lnTo>
                <a:lnTo>
                  <a:pt x="12472" y="952"/>
                </a:lnTo>
                <a:lnTo>
                  <a:pt x="8835" y="2773"/>
                </a:lnTo>
                <a:lnTo>
                  <a:pt x="5700" y="5427"/>
                </a:lnTo>
                <a:lnTo>
                  <a:pt x="2721" y="9701"/>
                </a:lnTo>
                <a:lnTo>
                  <a:pt x="767" y="13691"/>
                </a:lnTo>
                <a:cubicBezTo>
                  <a:pt x="584" y="13986"/>
                  <a:pt x="414" y="14547"/>
                  <a:pt x="258" y="15337"/>
                </a:cubicBezTo>
                <a:cubicBezTo>
                  <a:pt x="126" y="16000"/>
                  <a:pt x="-5" y="17018"/>
                  <a:pt x="1" y="18546"/>
                </a:cubicBezTo>
                <a:cubicBezTo>
                  <a:pt x="7" y="20224"/>
                  <a:pt x="162" y="21261"/>
                  <a:pt x="307" y="20770"/>
                </a:cubicBezTo>
                <a:lnTo>
                  <a:pt x="882" y="21600"/>
                </a:lnTo>
                <a:lnTo>
                  <a:pt x="2391" y="21278"/>
                </a:lnTo>
                <a:lnTo>
                  <a:pt x="4057" y="19886"/>
                </a:lnTo>
                <a:lnTo>
                  <a:pt x="6071" y="18064"/>
                </a:lnTo>
                <a:lnTo>
                  <a:pt x="8122" y="15706"/>
                </a:lnTo>
                <a:lnTo>
                  <a:pt x="11831" y="11930"/>
                </a:lnTo>
                <a:lnTo>
                  <a:pt x="17463" y="5684"/>
                </a:lnTo>
                <a:lnTo>
                  <a:pt x="20031" y="3434"/>
                </a:lnTo>
                <a:lnTo>
                  <a:pt x="21595" y="1265"/>
                </a:lnTo>
                <a:close/>
              </a:path>
            </a:pathLst>
          </a:custGeom>
          <a:ln w="25400">
            <a:solidFill>
              <a:srgbClr val="000000"/>
            </a:solidFill>
            <a:miter lim="400000"/>
          </a:ln>
        </p:spPr>
        <p:txBody>
          <a:bodyPr lIns="50800" tIns="50800" rIns="50800" bIns="50800" anchor="ctr"/>
          <a:lstStyle/>
          <a:p>
            <a:pPr algn="ctr" defTabSz="584200">
              <a:defRPr sz="2400">
                <a:latin typeface="Helvetica Light"/>
                <a:ea typeface="Helvetica Light"/>
                <a:cs typeface="Helvetica Light"/>
                <a:sym typeface="Helvetica Light"/>
              </a:defRPr>
            </a:pPr>
          </a:p>
        </p:txBody>
      </p:sp>
      <p:sp>
        <p:nvSpPr>
          <p:cNvPr id="175" name="Shape"/>
          <p:cNvSpPr/>
          <p:nvPr/>
        </p:nvSpPr>
        <p:spPr>
          <a:xfrm>
            <a:off x="1324329" y="5628080"/>
            <a:ext cx="9235259" cy="924703"/>
          </a:xfrm>
          <a:custGeom>
            <a:avLst/>
            <a:gdLst/>
            <a:ahLst/>
            <a:cxnLst>
              <a:cxn ang="0">
                <a:pos x="wd2" y="hd2"/>
              </a:cxn>
              <a:cxn ang="5400000">
                <a:pos x="wd2" y="hd2"/>
              </a:cxn>
              <a:cxn ang="10800000">
                <a:pos x="wd2" y="hd2"/>
              </a:cxn>
              <a:cxn ang="16200000">
                <a:pos x="wd2" y="hd2"/>
              </a:cxn>
            </a:cxnLst>
            <a:rect l="0" t="0" r="r" b="b"/>
            <a:pathLst>
              <a:path w="21597" h="21449" fill="norm" stroke="1" extrusionOk="0">
                <a:moveTo>
                  <a:pt x="21597" y="1206"/>
                </a:moveTo>
                <a:lnTo>
                  <a:pt x="19552" y="728"/>
                </a:lnTo>
                <a:lnTo>
                  <a:pt x="17474" y="0"/>
                </a:lnTo>
                <a:lnTo>
                  <a:pt x="14416" y="136"/>
                </a:lnTo>
                <a:lnTo>
                  <a:pt x="11244" y="666"/>
                </a:lnTo>
                <a:lnTo>
                  <a:pt x="8522" y="2157"/>
                </a:lnTo>
                <a:lnTo>
                  <a:pt x="5466" y="4749"/>
                </a:lnTo>
                <a:lnTo>
                  <a:pt x="3222" y="8022"/>
                </a:lnTo>
                <a:lnTo>
                  <a:pt x="2444" y="9574"/>
                </a:lnTo>
                <a:cubicBezTo>
                  <a:pt x="2198" y="9995"/>
                  <a:pt x="1955" y="10414"/>
                  <a:pt x="1712" y="10826"/>
                </a:cubicBezTo>
                <a:cubicBezTo>
                  <a:pt x="1471" y="11234"/>
                  <a:pt x="1232" y="11630"/>
                  <a:pt x="996" y="12278"/>
                </a:cubicBezTo>
                <a:cubicBezTo>
                  <a:pt x="758" y="12933"/>
                  <a:pt x="528" y="14215"/>
                  <a:pt x="323" y="14947"/>
                </a:cubicBezTo>
                <a:cubicBezTo>
                  <a:pt x="155" y="15549"/>
                  <a:pt x="-3" y="16275"/>
                  <a:pt x="0" y="18017"/>
                </a:cubicBezTo>
                <a:cubicBezTo>
                  <a:pt x="3" y="19742"/>
                  <a:pt x="134" y="20340"/>
                  <a:pt x="302" y="20659"/>
                </a:cubicBezTo>
                <a:cubicBezTo>
                  <a:pt x="516" y="21065"/>
                  <a:pt x="798" y="21600"/>
                  <a:pt x="1078" y="21409"/>
                </a:cubicBezTo>
                <a:cubicBezTo>
                  <a:pt x="1326" y="21239"/>
                  <a:pt x="1572" y="21128"/>
                  <a:pt x="1820" y="21039"/>
                </a:cubicBezTo>
                <a:cubicBezTo>
                  <a:pt x="2068" y="20949"/>
                  <a:pt x="2315" y="20887"/>
                  <a:pt x="2564" y="20877"/>
                </a:cubicBezTo>
                <a:lnTo>
                  <a:pt x="4714" y="18968"/>
                </a:lnTo>
                <a:lnTo>
                  <a:pt x="8435" y="15048"/>
                </a:lnTo>
                <a:lnTo>
                  <a:pt x="12305" y="9934"/>
                </a:lnTo>
                <a:lnTo>
                  <a:pt x="16909" y="5313"/>
                </a:lnTo>
                <a:lnTo>
                  <a:pt x="19876" y="2329"/>
                </a:lnTo>
                <a:lnTo>
                  <a:pt x="20907" y="2057"/>
                </a:lnTo>
                <a:lnTo>
                  <a:pt x="21597" y="1206"/>
                </a:lnTo>
                <a:close/>
              </a:path>
            </a:pathLst>
          </a:custGeom>
          <a:ln w="25400">
            <a:solidFill>
              <a:srgbClr val="000000"/>
            </a:solidFill>
            <a:miter lim="400000"/>
          </a:ln>
        </p:spPr>
        <p:txBody>
          <a:bodyPr lIns="50800" tIns="50800" rIns="50800" bIns="50800" anchor="ctr"/>
          <a:lstStyle/>
          <a:p>
            <a:pPr algn="ctr" defTabSz="584200">
              <a:defRPr sz="2400">
                <a:latin typeface="Helvetica Light"/>
                <a:ea typeface="Helvetica Light"/>
                <a:cs typeface="Helvetica Light"/>
                <a:sym typeface="Helvetica Light"/>
              </a:defRPr>
            </a:pPr>
          </a:p>
        </p:txBody>
      </p:sp>
      <p:pic>
        <p:nvPicPr>
          <p:cNvPr id="176" name="pasted-image.png" descr="pasted-image.png"/>
          <p:cNvPicPr>
            <a:picLocks noChangeAspect="1"/>
          </p:cNvPicPr>
          <p:nvPr/>
        </p:nvPicPr>
        <p:blipFill>
          <a:blip r:embed="rId3">
            <a:extLst/>
          </a:blip>
          <a:stretch>
            <a:fillRect/>
          </a:stretch>
        </p:blipFill>
        <p:spPr>
          <a:xfrm>
            <a:off x="-130332" y="-235721"/>
            <a:ext cx="5847040" cy="4133676"/>
          </a:xfrm>
          <a:prstGeom prst="rect">
            <a:avLst/>
          </a:prstGeom>
          <a:ln w="12700">
            <a:miter lim="400000"/>
          </a:ln>
        </p:spPr>
      </p:pic>
      <p:sp>
        <p:nvSpPr>
          <p:cNvPr id="177" name="Carsten Rott…"/>
          <p:cNvSpPr txBox="1"/>
          <p:nvPr/>
        </p:nvSpPr>
        <p:spPr>
          <a:xfrm>
            <a:off x="5264546" y="622300"/>
            <a:ext cx="7619604" cy="439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ctr" defTabSz="214884">
              <a:tabLst>
                <a:tab pos="393700" algn="l"/>
              </a:tabLst>
              <a:defRPr sz="6768">
                <a:solidFill>
                  <a:srgbClr val="FFD877"/>
                </a:solidFill>
                <a:latin typeface="+mn-lt"/>
                <a:ea typeface="+mn-ea"/>
                <a:cs typeface="+mn-cs"/>
                <a:sym typeface="Gill Sans"/>
              </a:defRPr>
            </a:pPr>
            <a:r>
              <a:rPr>
                <a:effectLst>
                  <a:outerShdw sx="100000" sy="100000" kx="0" ky="0" algn="b" rotWithShape="0" blurRad="59689" dist="35814" dir="2700000">
                    <a:srgbClr val="000000">
                      <a:alpha val="75000"/>
                    </a:srgbClr>
                  </a:outerShdw>
                </a:effectLst>
              </a:rPr>
              <a:t>Carsten Rott </a:t>
            </a:r>
            <a:endParaRPr>
              <a:effectLst>
                <a:outerShdw sx="100000" sy="100000" kx="0" ky="0" algn="b" rotWithShape="0" blurRad="59689" dist="35814" dir="2700000">
                  <a:srgbClr val="000000">
                    <a:alpha val="75000"/>
                  </a:srgbClr>
                </a:outerShdw>
              </a:effectLst>
            </a:endParaRPr>
          </a:p>
          <a:p>
            <a:pPr algn="ctr" defTabSz="214884">
              <a:tabLst>
                <a:tab pos="393700" algn="l"/>
              </a:tabLst>
              <a:defRPr sz="4512">
                <a:solidFill>
                  <a:srgbClr val="FFFFFF"/>
                </a:solidFill>
                <a:latin typeface="+mn-lt"/>
                <a:ea typeface="+mn-ea"/>
                <a:cs typeface="+mn-cs"/>
                <a:sym typeface="Gill Sans"/>
              </a:defRPr>
            </a:pPr>
            <a:r>
              <a:rPr>
                <a:effectLst>
                  <a:outerShdw sx="100000" sy="100000" kx="0" ky="0" algn="b" rotWithShape="0" blurRad="59689" dist="35814" dir="2700000">
                    <a:srgbClr val="000000">
                      <a:alpha val="75000"/>
                    </a:srgbClr>
                  </a:outerShdw>
                </a:effectLst>
              </a:rPr>
              <a:t>Sungkyunkwan University, Korea</a:t>
            </a:r>
            <a:endParaRPr>
              <a:effectLst>
                <a:outerShdw sx="100000" sy="100000" kx="0" ky="0" algn="b" rotWithShape="0" blurRad="59689" dist="35814" dir="2700000">
                  <a:srgbClr val="000000">
                    <a:alpha val="75000"/>
                  </a:srgbClr>
                </a:outerShdw>
              </a:effectLst>
            </a:endParaRPr>
          </a:p>
          <a:p>
            <a:pPr algn="ctr" defTabSz="214884">
              <a:tabLst>
                <a:tab pos="393700" algn="l"/>
              </a:tabLst>
              <a:defRPr sz="5123">
                <a:solidFill>
                  <a:srgbClr val="FFFFFF"/>
                </a:solidFill>
                <a:latin typeface="+mn-lt"/>
                <a:ea typeface="+mn-ea"/>
                <a:cs typeface="+mn-cs"/>
                <a:sym typeface="Gill Sans"/>
              </a:defRPr>
            </a:pPr>
            <a:r>
              <a:rPr sz="3008" u="sng">
                <a:effectLst>
                  <a:outerShdw sx="100000" sy="100000" kx="0" ky="0" algn="b" rotWithShape="0" blurRad="59689" dist="35814" dir="2700000">
                    <a:srgbClr val="000000">
                      <a:alpha val="75000"/>
                    </a:srgbClr>
                  </a:outerShdw>
                </a:effectLst>
                <a:hlinkClick r:id="rId4" invalidUrl="" action="" tgtFrame="" tooltip="" history="1" highlightClick="0" endSnd="0"/>
              </a:rPr>
              <a:t>rott@skku</a:t>
            </a:r>
            <a:r>
              <a:rPr sz="47" u="sng">
                <a:effectLst>
                  <a:outerShdw sx="100000" sy="100000" kx="0" ky="0" algn="b" rotWithShape="0" blurRad="59689" dist="35814" dir="2700000">
                    <a:srgbClr val="000000">
                      <a:alpha val="75000"/>
                    </a:srgbClr>
                  </a:outerShdw>
                </a:effectLst>
                <a:hlinkClick r:id="rId4" invalidUrl="" action="" tgtFrame="" tooltip="" history="1" highlightClick="0" endSnd="0"/>
              </a:rPr>
              <a:t>donoti</a:t>
            </a:r>
            <a:r>
              <a:rPr sz="3008" u="sng">
                <a:effectLst>
                  <a:outerShdw sx="100000" sy="100000" kx="0" ky="0" algn="b" rotWithShape="0" blurRad="59689" dist="35814" dir="2700000">
                    <a:srgbClr val="000000">
                      <a:alpha val="75000"/>
                    </a:srgbClr>
                  </a:outerShdw>
                </a:effectLst>
                <a:hlinkClick r:id="rId4" invalidUrl="" action="" tgtFrame="" tooltip="" history="1" highlightClick="0" endSnd="0"/>
              </a:rPr>
              <a:t>.edu</a:t>
            </a:r>
            <a:endParaRPr sz="3008" u="sng">
              <a:effectLst>
                <a:outerShdw sx="100000" sy="100000" kx="0" ky="0" algn="b" rotWithShape="0" blurRad="59689" dist="35814" dir="2700000">
                  <a:srgbClr val="000000">
                    <a:alpha val="75000"/>
                  </a:srgbClr>
                </a:outerShdw>
              </a:effectLst>
            </a:endParaRPr>
          </a:p>
          <a:p>
            <a:pPr algn="ctr" defTabSz="214884">
              <a:tabLst>
                <a:tab pos="393700" algn="l"/>
              </a:tabLst>
              <a:defRPr sz="4512">
                <a:solidFill>
                  <a:srgbClr val="FFFFFF"/>
                </a:solidFill>
                <a:latin typeface="+mn-lt"/>
                <a:ea typeface="+mn-ea"/>
                <a:cs typeface="+mn-cs"/>
                <a:sym typeface="Gill Sans"/>
              </a:defRPr>
            </a:pPr>
            <a:r>
              <a:rPr>
                <a:effectLst>
                  <a:outerShdw sx="100000" sy="100000" kx="0" ky="0" algn="b" rotWithShape="0" blurRad="59689" dist="35814" dir="2700000">
                    <a:srgbClr val="000000">
                      <a:alpha val="75000"/>
                    </a:srgbClr>
                  </a:outerShdw>
                </a:effectLst>
              </a:rPr>
              <a:t>June 23, 2017</a:t>
            </a:r>
            <a:endParaRPr>
              <a:effectLst>
                <a:outerShdw sx="100000" sy="100000" kx="0" ky="0" algn="b" rotWithShape="0" blurRad="59689" dist="35814" dir="2700000">
                  <a:srgbClr val="000000">
                    <a:alpha val="75000"/>
                  </a:srgbClr>
                </a:outerShdw>
              </a:effectLst>
            </a:endParaRPr>
          </a:p>
          <a:p>
            <a:pPr algn="ctr" defTabSz="214884">
              <a:tabLst>
                <a:tab pos="393700" algn="l"/>
              </a:tabLst>
              <a:defRPr sz="5123">
                <a:solidFill>
                  <a:srgbClr val="96D35F"/>
                </a:solidFill>
                <a:latin typeface="+mn-lt"/>
                <a:ea typeface="+mn-ea"/>
                <a:cs typeface="+mn-cs"/>
                <a:sym typeface="Gill Sans"/>
              </a:defRPr>
            </a:pPr>
            <a:endParaRPr sz="3008" u="sng">
              <a:effectLst>
                <a:outerShdw sx="100000" sy="100000" kx="0" ky="0" algn="b" rotWithShape="0" blurRad="59689" dist="35814" dir="2700000">
                  <a:srgbClr val="000000">
                    <a:alpha val="75000"/>
                  </a:srgbClr>
                </a:outerShdw>
              </a:effectLst>
            </a:endParaRPr>
          </a:p>
        </p:txBody>
      </p:sp>
      <p:sp>
        <p:nvSpPr>
          <p:cNvPr id="178" name="KNT Meeting  2017"/>
          <p:cNvSpPr txBox="1"/>
          <p:nvPr/>
        </p:nvSpPr>
        <p:spPr>
          <a:xfrm>
            <a:off x="7772170" y="9049968"/>
            <a:ext cx="349604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KNT Meeting  2017</a:t>
            </a:r>
          </a:p>
        </p:txBody>
      </p:sp>
      <p:pic>
        <p:nvPicPr>
          <p:cNvPr id="179" name="Line" descr="Line"/>
          <p:cNvPicPr>
            <a:picLocks noChangeAspect="0"/>
          </p:cNvPicPr>
          <p:nvPr/>
        </p:nvPicPr>
        <p:blipFill>
          <a:blip r:embed="rId5">
            <a:extLst/>
          </a:blip>
          <a:stretch>
            <a:fillRect/>
          </a:stretch>
        </p:blipFill>
        <p:spPr>
          <a:xfrm rot="2140373">
            <a:off x="3389966" y="3585459"/>
            <a:ext cx="6742999" cy="352235"/>
          </a:xfrm>
          <a:prstGeom prst="rect">
            <a:avLst/>
          </a:prstGeom>
        </p:spPr>
      </p:pic>
      <p:pic>
        <p:nvPicPr>
          <p:cNvPr id="181" name="Line" descr="Line"/>
          <p:cNvPicPr>
            <a:picLocks noChangeAspect="0"/>
          </p:cNvPicPr>
          <p:nvPr/>
        </p:nvPicPr>
        <p:blipFill>
          <a:blip r:embed="rId6">
            <a:extLst/>
          </a:blip>
          <a:stretch>
            <a:fillRect/>
          </a:stretch>
        </p:blipFill>
        <p:spPr>
          <a:xfrm rot="3678532">
            <a:off x="713154" y="4305821"/>
            <a:ext cx="4181378" cy="352234"/>
          </a:xfrm>
          <a:prstGeom prst="rect">
            <a:avLst/>
          </a:prstGeom>
        </p:spPr>
      </p:pic>
      <p:sp>
        <p:nvSpPr>
          <p:cNvPr id="183" name="Thanks to Akimichi Taketa (ERI, Tokyo)"/>
          <p:cNvSpPr txBox="1"/>
          <p:nvPr/>
        </p:nvSpPr>
        <p:spPr>
          <a:xfrm>
            <a:off x="5610770" y="3461677"/>
            <a:ext cx="6927157"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Thanks to Akimichi Taketa (ERI, Tokyo)</a:t>
            </a:r>
          </a:p>
        </p:txBody>
      </p:sp>
      <p:sp>
        <p:nvSpPr>
          <p:cNvPr id="184" name="Dark Matter and Neutrino Geophysics…"/>
          <p:cNvSpPr txBox="1"/>
          <p:nvPr/>
        </p:nvSpPr>
        <p:spPr>
          <a:xfrm>
            <a:off x="641300" y="6770968"/>
            <a:ext cx="11345938" cy="167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200"/>
            </a:pPr>
            <a:r>
              <a:t>Dark Matter and Neutrino Geophysics</a:t>
            </a:r>
          </a:p>
          <a:p>
            <a:pPr>
              <a:defRPr sz="5200"/>
            </a:pPr>
            <a:r>
              <a:t>with the KNT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Dark Matter Signals at KNT"/>
          <p:cNvSpPr txBox="1"/>
          <p:nvPr>
            <p:ph type="title"/>
          </p:nvPr>
        </p:nvSpPr>
        <p:spPr>
          <a:prstGeom prst="rect">
            <a:avLst/>
          </a:prstGeom>
        </p:spPr>
        <p:txBody>
          <a:bodyPr lIns="38100" tIns="38100" rIns="38100" bIns="38100"/>
          <a:lstStyle>
            <a:lvl1pPr defTabSz="514095">
              <a:defRPr sz="6600"/>
            </a:lvl1pPr>
          </a:lstStyle>
          <a:p>
            <a:pPr>
              <a:defRPr>
                <a:effectLst/>
              </a:defRPr>
            </a:pPr>
            <a:r>
              <a:t>Dark Matter Signals at KNT</a:t>
            </a:r>
          </a:p>
        </p:txBody>
      </p:sp>
      <p:sp>
        <p:nvSpPr>
          <p:cNvPr id="227" name="Slide Number"/>
          <p:cNvSpPr txBox="1"/>
          <p:nvPr>
            <p:ph type="sldNum" sz="quarter" idx="2"/>
          </p:nvPr>
        </p:nvSpPr>
        <p:spPr>
          <a:xfrm>
            <a:off x="6394449" y="9201149"/>
            <a:ext cx="203201" cy="342901"/>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defTabSz="1295400">
              <a:defRPr>
                <a:uFill>
                  <a:solidFill>
                    <a:srgbClr val="929292"/>
                  </a:solidFill>
                </a:uFill>
              </a:defRPr>
            </a:lvl1pPr>
          </a:lstStyle>
          <a:p>
            <a:pPr/>
            <a:fld id="{86CB4B4D-7CA3-9044-876B-883B54F8677D}" type="slidenum"/>
          </a:p>
        </p:txBody>
      </p:sp>
      <p:pic>
        <p:nvPicPr>
          <p:cNvPr id="228" name="pasted-image.png" descr="pasted-image.png"/>
          <p:cNvPicPr>
            <a:picLocks noChangeAspect="1"/>
          </p:cNvPicPr>
          <p:nvPr/>
        </p:nvPicPr>
        <p:blipFill>
          <a:blip r:embed="rId2">
            <a:extLst/>
          </a:blip>
          <a:stretch>
            <a:fillRect/>
          </a:stretch>
        </p:blipFill>
        <p:spPr>
          <a:xfrm>
            <a:off x="3454465" y="2799953"/>
            <a:ext cx="5875591" cy="4153860"/>
          </a:xfrm>
          <a:prstGeom prst="rect">
            <a:avLst/>
          </a:prstGeom>
          <a:ln w="12700">
            <a:miter lim="400000"/>
          </a:ln>
        </p:spPr>
      </p:pic>
      <p:pic>
        <p:nvPicPr>
          <p:cNvPr id="229" name="Screen shot 2013-03-29 at 9.56.35 PM.png" descr="Screen shot 2013-03-29 at 9.56.35 PM.png"/>
          <p:cNvPicPr>
            <a:picLocks noChangeAspect="1"/>
          </p:cNvPicPr>
          <p:nvPr/>
        </p:nvPicPr>
        <p:blipFill>
          <a:blip r:embed="rId3">
            <a:extLst/>
          </a:blip>
          <a:srcRect l="6892" t="5936" r="7290" b="2062"/>
          <a:stretch>
            <a:fillRect/>
          </a:stretch>
        </p:blipFill>
        <p:spPr>
          <a:xfrm>
            <a:off x="5465706" y="7079240"/>
            <a:ext cx="2073457" cy="2078940"/>
          </a:xfrm>
          <a:custGeom>
            <a:avLst/>
            <a:gdLst/>
            <a:ahLst/>
            <a:cxnLst>
              <a:cxn ang="0">
                <a:pos x="wd2" y="hd2"/>
              </a:cxn>
              <a:cxn ang="5400000">
                <a:pos x="wd2" y="hd2"/>
              </a:cxn>
              <a:cxn ang="10800000">
                <a:pos x="wd2" y="hd2"/>
              </a:cxn>
              <a:cxn ang="16200000">
                <a:pos x="wd2" y="hd2"/>
              </a:cxn>
            </a:cxnLst>
            <a:rect l="0" t="0" r="r" b="b"/>
            <a:pathLst>
              <a:path w="21588" h="21594" fill="norm" stroke="1" extrusionOk="0">
                <a:moveTo>
                  <a:pt x="10529" y="0"/>
                </a:moveTo>
                <a:cubicBezTo>
                  <a:pt x="9613" y="10"/>
                  <a:pt x="8836" y="153"/>
                  <a:pt x="7682" y="491"/>
                </a:cubicBezTo>
                <a:cubicBezTo>
                  <a:pt x="7445" y="560"/>
                  <a:pt x="7213" y="625"/>
                  <a:pt x="7169" y="635"/>
                </a:cubicBezTo>
                <a:cubicBezTo>
                  <a:pt x="6806" y="719"/>
                  <a:pt x="5094" y="1599"/>
                  <a:pt x="4579" y="1967"/>
                </a:cubicBezTo>
                <a:cubicBezTo>
                  <a:pt x="2966" y="3118"/>
                  <a:pt x="1951" y="4312"/>
                  <a:pt x="1050" y="6105"/>
                </a:cubicBezTo>
                <a:cubicBezTo>
                  <a:pt x="611" y="6978"/>
                  <a:pt x="248" y="8186"/>
                  <a:pt x="137" y="9148"/>
                </a:cubicBezTo>
                <a:cubicBezTo>
                  <a:pt x="109" y="9384"/>
                  <a:pt x="67" y="9726"/>
                  <a:pt x="42" y="9910"/>
                </a:cubicBezTo>
                <a:cubicBezTo>
                  <a:pt x="16" y="10092"/>
                  <a:pt x="2" y="10328"/>
                  <a:pt x="0" y="10591"/>
                </a:cubicBezTo>
                <a:cubicBezTo>
                  <a:pt x="-6" y="11377"/>
                  <a:pt x="84" y="12416"/>
                  <a:pt x="232" y="13043"/>
                </a:cubicBezTo>
                <a:cubicBezTo>
                  <a:pt x="561" y="14442"/>
                  <a:pt x="1109" y="15759"/>
                  <a:pt x="1794" y="16803"/>
                </a:cubicBezTo>
                <a:cubicBezTo>
                  <a:pt x="2400" y="17727"/>
                  <a:pt x="3068" y="18473"/>
                  <a:pt x="3818" y="19074"/>
                </a:cubicBezTo>
                <a:cubicBezTo>
                  <a:pt x="4622" y="19719"/>
                  <a:pt x="5144" y="20057"/>
                  <a:pt x="5984" y="20472"/>
                </a:cubicBezTo>
                <a:cubicBezTo>
                  <a:pt x="7089" y="21019"/>
                  <a:pt x="8301" y="21373"/>
                  <a:pt x="9574" y="21523"/>
                </a:cubicBezTo>
                <a:cubicBezTo>
                  <a:pt x="9921" y="21564"/>
                  <a:pt x="10278" y="21589"/>
                  <a:pt x="10641" y="21593"/>
                </a:cubicBezTo>
                <a:cubicBezTo>
                  <a:pt x="11003" y="21597"/>
                  <a:pt x="11373" y="21581"/>
                  <a:pt x="11748" y="21548"/>
                </a:cubicBezTo>
                <a:cubicBezTo>
                  <a:pt x="14523" y="21304"/>
                  <a:pt x="17225" y="19915"/>
                  <a:pt x="18979" y="17825"/>
                </a:cubicBezTo>
                <a:cubicBezTo>
                  <a:pt x="19882" y="16750"/>
                  <a:pt x="20590" y="15466"/>
                  <a:pt x="21045" y="14095"/>
                </a:cubicBezTo>
                <a:cubicBezTo>
                  <a:pt x="21364" y="13133"/>
                  <a:pt x="21431" y="12825"/>
                  <a:pt x="21533" y="11753"/>
                </a:cubicBezTo>
                <a:cubicBezTo>
                  <a:pt x="21575" y="11308"/>
                  <a:pt x="21594" y="10958"/>
                  <a:pt x="21587" y="10591"/>
                </a:cubicBezTo>
                <a:cubicBezTo>
                  <a:pt x="21579" y="10223"/>
                  <a:pt x="21545" y="9838"/>
                  <a:pt x="21483" y="9313"/>
                </a:cubicBezTo>
                <a:cubicBezTo>
                  <a:pt x="21325" y="7971"/>
                  <a:pt x="20771" y="6447"/>
                  <a:pt x="19950" y="5104"/>
                </a:cubicBezTo>
                <a:cubicBezTo>
                  <a:pt x="19039" y="3612"/>
                  <a:pt x="17506" y="2164"/>
                  <a:pt x="16041" y="1406"/>
                </a:cubicBezTo>
                <a:cubicBezTo>
                  <a:pt x="15659" y="1208"/>
                  <a:pt x="15186" y="954"/>
                  <a:pt x="14988" y="841"/>
                </a:cubicBezTo>
                <a:cubicBezTo>
                  <a:pt x="14774" y="720"/>
                  <a:pt x="14552" y="630"/>
                  <a:pt x="14446" y="623"/>
                </a:cubicBezTo>
                <a:cubicBezTo>
                  <a:pt x="14347" y="616"/>
                  <a:pt x="14004" y="534"/>
                  <a:pt x="13682" y="441"/>
                </a:cubicBezTo>
                <a:cubicBezTo>
                  <a:pt x="12661" y="147"/>
                  <a:pt x="12348" y="90"/>
                  <a:pt x="11508" y="33"/>
                </a:cubicBezTo>
                <a:cubicBezTo>
                  <a:pt x="11153" y="9"/>
                  <a:pt x="10834" y="-3"/>
                  <a:pt x="10529" y="0"/>
                </a:cubicBezTo>
                <a:close/>
              </a:path>
            </a:pathLst>
          </a:custGeom>
          <a:ln w="12700">
            <a:miter lim="400000"/>
          </a:ln>
          <a:effectLst>
            <a:reflection blurRad="0" stA="50000" stPos="0" endA="0" endPos="40000" dist="0" dir="5400000" fadeDir="5400000" sx="100000" sy="-100000" kx="0" ky="0" algn="bl" rotWithShape="0"/>
          </a:effectLst>
        </p:spPr>
      </p:pic>
      <p:grpSp>
        <p:nvGrpSpPr>
          <p:cNvPr id="232" name="Group"/>
          <p:cNvGrpSpPr/>
          <p:nvPr/>
        </p:nvGrpSpPr>
        <p:grpSpPr>
          <a:xfrm>
            <a:off x="9843768" y="1898881"/>
            <a:ext cx="2304005" cy="1721282"/>
            <a:chOff x="0" y="0"/>
            <a:chExt cx="2304004" cy="1721280"/>
          </a:xfrm>
        </p:grpSpPr>
        <p:pic>
          <p:nvPicPr>
            <p:cNvPr id="230" name="Screen shot 2013-03-30 at 10.23.12 AM.png" descr="Screen shot 2013-03-30 at 10.23.12 AM.png"/>
            <p:cNvPicPr>
              <a:picLocks noChangeAspect="1"/>
            </p:cNvPicPr>
            <p:nvPr/>
          </p:nvPicPr>
          <p:blipFill>
            <a:blip r:embed="rId4">
              <a:extLst/>
            </a:blip>
            <a:stretch>
              <a:fillRect/>
            </a:stretch>
          </p:blipFill>
          <p:spPr>
            <a:xfrm>
              <a:off x="268949" y="35441"/>
              <a:ext cx="1775072" cy="1685840"/>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31" name="Milky Way Halo"/>
            <p:cNvSpPr txBox="1"/>
            <p:nvPr/>
          </p:nvSpPr>
          <p:spPr>
            <a:xfrm>
              <a:off x="0" y="0"/>
              <a:ext cx="2304005" cy="322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1700">
                  <a:solidFill>
                    <a:srgbClr val="94E3FE"/>
                  </a:solidFill>
                  <a:latin typeface="+mn-lt"/>
                  <a:ea typeface="+mn-ea"/>
                  <a:cs typeface="+mn-cs"/>
                  <a:sym typeface="Gill Sans"/>
                </a:defRPr>
              </a:lvl1pPr>
            </a:lstStyle>
            <a:p>
              <a:pPr/>
              <a:r>
                <a:t>Milky Way Halo</a:t>
              </a:r>
            </a:p>
          </p:txBody>
        </p:sp>
      </p:grpSp>
      <p:grpSp>
        <p:nvGrpSpPr>
          <p:cNvPr id="235" name="Group"/>
          <p:cNvGrpSpPr/>
          <p:nvPr/>
        </p:nvGrpSpPr>
        <p:grpSpPr>
          <a:xfrm>
            <a:off x="10250102" y="6069941"/>
            <a:ext cx="2256081" cy="1744572"/>
            <a:chOff x="0" y="0"/>
            <a:chExt cx="2256080" cy="1744571"/>
          </a:xfrm>
        </p:grpSpPr>
        <p:pic>
          <p:nvPicPr>
            <p:cNvPr id="233" name="Screen shot 2013-03-30 at 10.10.12 AM.png" descr="Screen shot 2013-03-30 at 10.10.12 AM.png"/>
            <p:cNvPicPr>
              <a:picLocks noChangeAspect="1"/>
            </p:cNvPicPr>
            <p:nvPr/>
          </p:nvPicPr>
          <p:blipFill>
            <a:blip r:embed="rId5">
              <a:extLst/>
            </a:blip>
            <a:srcRect l="0" t="0" r="30197" b="0"/>
            <a:stretch>
              <a:fillRect/>
            </a:stretch>
          </p:blipFill>
          <p:spPr>
            <a:xfrm>
              <a:off x="269295" y="47666"/>
              <a:ext cx="1778710" cy="1696906"/>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34" name="Galactic Center"/>
            <p:cNvSpPr txBox="1"/>
            <p:nvPr/>
          </p:nvSpPr>
          <p:spPr>
            <a:xfrm>
              <a:off x="0" y="0"/>
              <a:ext cx="2256081" cy="362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1700">
                  <a:solidFill>
                    <a:srgbClr val="94E3FE"/>
                  </a:solidFill>
                  <a:latin typeface="+mn-lt"/>
                  <a:ea typeface="+mn-ea"/>
                  <a:cs typeface="+mn-cs"/>
                  <a:sym typeface="Gill Sans"/>
                </a:defRPr>
              </a:lvl1pPr>
            </a:lstStyle>
            <a:p>
              <a:pPr/>
              <a:r>
                <a:t>Galactic Center</a:t>
              </a:r>
            </a:p>
          </p:txBody>
        </p:sp>
      </p:grpSp>
      <p:grpSp>
        <p:nvGrpSpPr>
          <p:cNvPr id="239" name="Group"/>
          <p:cNvGrpSpPr/>
          <p:nvPr/>
        </p:nvGrpSpPr>
        <p:grpSpPr>
          <a:xfrm>
            <a:off x="10982298" y="3785934"/>
            <a:ext cx="2030958" cy="1765363"/>
            <a:chOff x="0" y="-38100"/>
            <a:chExt cx="2030956" cy="1765362"/>
          </a:xfrm>
        </p:grpSpPr>
        <p:pic>
          <p:nvPicPr>
            <p:cNvPr id="236" name="Screen shot 2013-03-30 at 10.15.24 AM.png" descr="Screen shot 2013-03-30 at 10.15.24 AM.png"/>
            <p:cNvPicPr>
              <a:picLocks noChangeAspect="0"/>
            </p:cNvPicPr>
            <p:nvPr/>
          </p:nvPicPr>
          <p:blipFill>
            <a:blip r:embed="rId6">
              <a:extLst/>
            </a:blip>
            <a:srcRect l="403" t="0" r="22983" b="0"/>
            <a:stretch>
              <a:fillRect/>
            </a:stretch>
          </p:blipFill>
          <p:spPr>
            <a:xfrm>
              <a:off x="47452" y="50942"/>
              <a:ext cx="1803187" cy="1672831"/>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37" name="Clusters of Galaxies"/>
            <p:cNvSpPr txBox="1"/>
            <p:nvPr/>
          </p:nvSpPr>
          <p:spPr>
            <a:xfrm>
              <a:off x="56942" y="-38100"/>
              <a:ext cx="1974015" cy="626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1600">
                  <a:solidFill>
                    <a:srgbClr val="94E3FE"/>
                  </a:solidFill>
                  <a:latin typeface="+mn-lt"/>
                  <a:ea typeface="+mn-ea"/>
                  <a:cs typeface="+mn-cs"/>
                  <a:sym typeface="Gill Sans"/>
                </a:defRPr>
              </a:lvl1pPr>
            </a:lstStyle>
            <a:p>
              <a:pPr/>
              <a:r>
                <a:t>Clusters of Galaxies</a:t>
              </a:r>
            </a:p>
          </p:txBody>
        </p:sp>
        <p:sp>
          <p:nvSpPr>
            <p:cNvPr id="238" name="Coma Cluster"/>
            <p:cNvSpPr txBox="1"/>
            <p:nvPr/>
          </p:nvSpPr>
          <p:spPr>
            <a:xfrm>
              <a:off x="-1" y="1278693"/>
              <a:ext cx="873123" cy="4485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a:solidFill>
                    <a:srgbClr val="94E3FE"/>
                  </a:solidFill>
                  <a:latin typeface="Gill Sans Light"/>
                  <a:ea typeface="Gill Sans Light"/>
                  <a:cs typeface="Gill Sans Light"/>
                  <a:sym typeface="Gill Sans Light"/>
                </a:defRPr>
              </a:lvl1pPr>
            </a:lstStyle>
            <a:p>
              <a:pPr/>
              <a:r>
                <a:t>Coma Cluster</a:t>
              </a:r>
            </a:p>
          </p:txBody>
        </p:sp>
      </p:grpSp>
      <p:grpSp>
        <p:nvGrpSpPr>
          <p:cNvPr id="243" name="Group"/>
          <p:cNvGrpSpPr/>
          <p:nvPr/>
        </p:nvGrpSpPr>
        <p:grpSpPr>
          <a:xfrm>
            <a:off x="-152389" y="7083193"/>
            <a:ext cx="2334344" cy="1754078"/>
            <a:chOff x="0" y="0"/>
            <a:chExt cx="2334342" cy="1754077"/>
          </a:xfrm>
        </p:grpSpPr>
        <p:pic>
          <p:nvPicPr>
            <p:cNvPr id="240" name="490px-HubbleDeepField.800px.png" descr="490px-HubbleDeepField.800px.png"/>
            <p:cNvPicPr>
              <a:picLocks noChangeAspect="1"/>
            </p:cNvPicPr>
            <p:nvPr/>
          </p:nvPicPr>
          <p:blipFill>
            <a:blip r:embed="rId7">
              <a:extLst/>
            </a:blip>
            <a:stretch>
              <a:fillRect/>
            </a:stretch>
          </p:blipFill>
          <p:spPr>
            <a:xfrm>
              <a:off x="303836" y="44560"/>
              <a:ext cx="1735807" cy="1700383"/>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41" name="Extra-galactic"/>
            <p:cNvSpPr txBox="1"/>
            <p:nvPr/>
          </p:nvSpPr>
          <p:spPr>
            <a:xfrm>
              <a:off x="0" y="0"/>
              <a:ext cx="2334343" cy="328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1500">
                  <a:solidFill>
                    <a:srgbClr val="94E3FE"/>
                  </a:solidFill>
                  <a:latin typeface="+mn-lt"/>
                  <a:ea typeface="+mn-ea"/>
                  <a:cs typeface="+mn-cs"/>
                  <a:sym typeface="Gill Sans"/>
                </a:defRPr>
              </a:lvl1pPr>
            </a:lstStyle>
            <a:p>
              <a:pPr/>
              <a:r>
                <a:t>Extra-galactic</a:t>
              </a:r>
            </a:p>
          </p:txBody>
        </p:sp>
        <p:sp>
          <p:nvSpPr>
            <p:cNvPr id="242" name="HDF - Hubble Deep Field"/>
            <p:cNvSpPr txBox="1"/>
            <p:nvPr/>
          </p:nvSpPr>
          <p:spPr>
            <a:xfrm>
              <a:off x="303836" y="1553089"/>
              <a:ext cx="1288152" cy="2009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900">
                  <a:solidFill>
                    <a:srgbClr val="94E3FE"/>
                  </a:solidFill>
                  <a:latin typeface="Gill Sans Light"/>
                  <a:ea typeface="Gill Sans Light"/>
                  <a:cs typeface="Gill Sans Light"/>
                  <a:sym typeface="Gill Sans Light"/>
                </a:defRPr>
              </a:lvl1pPr>
            </a:lstStyle>
            <a:p>
              <a:pPr/>
              <a:r>
                <a:t>HDF - Hubble Deep Field</a:t>
              </a:r>
            </a:p>
          </p:txBody>
        </p:sp>
      </p:grpSp>
      <p:grpSp>
        <p:nvGrpSpPr>
          <p:cNvPr id="246" name="Group"/>
          <p:cNvGrpSpPr/>
          <p:nvPr/>
        </p:nvGrpSpPr>
        <p:grpSpPr>
          <a:xfrm>
            <a:off x="8983595" y="3815855"/>
            <a:ext cx="1839412" cy="1769301"/>
            <a:chOff x="-6222" y="-5741"/>
            <a:chExt cx="1839410" cy="1769299"/>
          </a:xfrm>
        </p:grpSpPr>
        <p:pic>
          <p:nvPicPr>
            <p:cNvPr id="244" name="Screen shot 2013-03-30 at 10.54.42 AM.png" descr="Screen shot 2013-03-30 at 10.54.42 AM.png"/>
            <p:cNvPicPr>
              <a:picLocks noChangeAspect="0"/>
            </p:cNvPicPr>
            <p:nvPr/>
          </p:nvPicPr>
          <p:blipFill>
            <a:blip r:embed="rId8">
              <a:extLst/>
            </a:blip>
            <a:srcRect l="0" t="6600" r="20117" b="1049"/>
            <a:stretch>
              <a:fillRect/>
            </a:stretch>
          </p:blipFill>
          <p:spPr>
            <a:xfrm>
              <a:off x="9481" y="94814"/>
              <a:ext cx="1754079" cy="1668745"/>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45" name="Dwarf Spheroidal"/>
            <p:cNvSpPr txBox="1"/>
            <p:nvPr/>
          </p:nvSpPr>
          <p:spPr>
            <a:xfrm>
              <a:off x="-6223" y="-5742"/>
              <a:ext cx="1839412" cy="663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1700">
                  <a:solidFill>
                    <a:srgbClr val="94E3FE"/>
                  </a:solidFill>
                  <a:latin typeface="+mn-lt"/>
                  <a:ea typeface="+mn-ea"/>
                  <a:cs typeface="+mn-cs"/>
                  <a:sym typeface="Gill Sans"/>
                </a:defRPr>
              </a:lvl1pPr>
            </a:lstStyle>
            <a:p>
              <a:pPr/>
              <a:r>
                <a:t>Dwarf Spheroidal</a:t>
              </a:r>
            </a:p>
          </p:txBody>
        </p:sp>
      </p:grpSp>
      <p:sp>
        <p:nvSpPr>
          <p:cNvPr id="247" name="Earth WIMPs"/>
          <p:cNvSpPr txBox="1"/>
          <p:nvPr/>
        </p:nvSpPr>
        <p:spPr>
          <a:xfrm>
            <a:off x="5374359" y="8364408"/>
            <a:ext cx="2256082" cy="3625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b="1" sz="1700">
                <a:solidFill>
                  <a:srgbClr val="94E3FE"/>
                </a:solidFill>
                <a:latin typeface="+mn-lt"/>
                <a:ea typeface="+mn-ea"/>
                <a:cs typeface="+mn-cs"/>
                <a:sym typeface="Gill Sans"/>
              </a:defRPr>
            </a:lvl1pPr>
          </a:lstStyle>
          <a:p>
            <a:pPr/>
            <a:r>
              <a:t>Earth WIMPs</a:t>
            </a:r>
          </a:p>
        </p:txBody>
      </p:sp>
      <p:pic>
        <p:nvPicPr>
          <p:cNvPr id="248" name="pasted-image.png" descr="pasted-image.png"/>
          <p:cNvPicPr>
            <a:picLocks noChangeAspect="1"/>
          </p:cNvPicPr>
          <p:nvPr/>
        </p:nvPicPr>
        <p:blipFill>
          <a:blip r:embed="rId9">
            <a:extLst/>
          </a:blip>
          <a:stretch>
            <a:fillRect/>
          </a:stretch>
        </p:blipFill>
        <p:spPr>
          <a:xfrm>
            <a:off x="83398" y="3448050"/>
            <a:ext cx="2377911" cy="2377911"/>
          </a:xfrm>
          <a:prstGeom prst="rect">
            <a:avLst/>
          </a:prstGeom>
          <a:ln w="12700">
            <a:miter lim="400000"/>
          </a:ln>
        </p:spPr>
      </p:pic>
      <p:sp>
        <p:nvSpPr>
          <p:cNvPr id="249" name="Solar WIMPs"/>
          <p:cNvSpPr txBox="1"/>
          <p:nvPr/>
        </p:nvSpPr>
        <p:spPr>
          <a:xfrm>
            <a:off x="144313" y="3428341"/>
            <a:ext cx="2256081" cy="3625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b="1" sz="1700">
                <a:solidFill>
                  <a:srgbClr val="94E3FE"/>
                </a:solidFill>
                <a:latin typeface="+mn-lt"/>
                <a:ea typeface="+mn-ea"/>
                <a:cs typeface="+mn-cs"/>
                <a:sym typeface="Gill Sans"/>
              </a:defRPr>
            </a:lvl1pPr>
          </a:lstStyle>
          <a:p>
            <a:pPr/>
            <a:r>
              <a:t>Solar WIMPs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Dark Matter Sensitivities for Hyper-K"/>
          <p:cNvSpPr txBox="1"/>
          <p:nvPr>
            <p:ph type="title"/>
          </p:nvPr>
        </p:nvSpPr>
        <p:spPr>
          <a:prstGeom prst="rect">
            <a:avLst/>
          </a:prstGeom>
        </p:spPr>
        <p:txBody>
          <a:bodyPr/>
          <a:lstStyle>
            <a:lvl1pPr defTabSz="368045">
              <a:defRPr sz="5292"/>
            </a:lvl1pPr>
          </a:lstStyle>
          <a:p>
            <a:pPr/>
            <a:r>
              <a:t>Dark Matter Sensitivities for Hyper-K</a:t>
            </a:r>
          </a:p>
        </p:txBody>
      </p:sp>
      <p:sp>
        <p:nvSpPr>
          <p:cNvPr id="2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 name="C. Rott, J. Siegal-Gaskins,  J.F.Beacom  Physical Review D 88, 055005 (2013)(arXiv1208.0827)…"/>
          <p:cNvSpPr txBox="1"/>
          <p:nvPr/>
        </p:nvSpPr>
        <p:spPr>
          <a:xfrm>
            <a:off x="6029568" y="10045700"/>
            <a:ext cx="66167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342900" algn="ctr" defTabSz="584200">
              <a:defRPr b="1" sz="1800">
                <a:solidFill>
                  <a:srgbClr val="0056D6"/>
                </a:solidFill>
                <a:latin typeface="American Typewriter"/>
                <a:ea typeface="American Typewriter"/>
                <a:cs typeface="American Typewriter"/>
                <a:sym typeface="American Typewriter"/>
              </a:defRPr>
            </a:pPr>
            <a:r>
              <a:t>C. Rott, J. Siegal-Gaskins,  J.F.Beacom  Physical Review D 88, 055005 (2013)(arXiv1208.0827)</a:t>
            </a:r>
          </a:p>
          <a:p>
            <a:pPr lvl="1" indent="342900" algn="ctr" defTabSz="584200">
              <a:defRPr b="1" sz="1800">
                <a:solidFill>
                  <a:srgbClr val="0056D6"/>
                </a:solidFill>
                <a:latin typeface="American Typewriter"/>
                <a:ea typeface="American Typewriter"/>
                <a:cs typeface="American Typewriter"/>
                <a:sym typeface="American Typewriter"/>
              </a:defRPr>
            </a:pPr>
            <a:r>
              <a:t>C.Rott, S.In, J.Kumar, D.Yaylali JCAP11(2015)039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uper-K bounds / Hyper-K Sensitivity"/>
          <p:cNvSpPr txBox="1"/>
          <p:nvPr>
            <p:ph type="title"/>
          </p:nvPr>
        </p:nvSpPr>
        <p:spPr>
          <a:prstGeom prst="rect">
            <a:avLst/>
          </a:prstGeom>
        </p:spPr>
        <p:txBody>
          <a:bodyPr/>
          <a:lstStyle>
            <a:lvl1pPr defTabSz="332993">
              <a:defRPr sz="4788">
                <a:effectLst>
                  <a:outerShdw sx="100000" sy="100000" kx="0" ky="0" algn="b" rotWithShape="0" blurRad="21717" dist="7239" dir="5400000">
                    <a:srgbClr val="000000">
                      <a:alpha val="50000"/>
                    </a:srgbClr>
                  </a:outerShdw>
                </a:effectLst>
              </a:defRPr>
            </a:lvl1pPr>
          </a:lstStyle>
          <a:p>
            <a:pPr/>
            <a:r>
              <a:t>Super-K bounds / Hyper-K Sensitivity</a:t>
            </a:r>
          </a:p>
        </p:txBody>
      </p:sp>
      <p:sp>
        <p:nvSpPr>
          <p:cNvPr id="256" name="Main background atmospheric neutrinos…"/>
          <p:cNvSpPr txBox="1"/>
          <p:nvPr>
            <p:ph type="body" sz="half" idx="1"/>
          </p:nvPr>
        </p:nvSpPr>
        <p:spPr>
          <a:xfrm>
            <a:off x="-183158" y="6706429"/>
            <a:ext cx="12830275" cy="2461279"/>
          </a:xfrm>
          <a:prstGeom prst="rect">
            <a:avLst/>
          </a:prstGeom>
        </p:spPr>
        <p:txBody>
          <a:bodyPr>
            <a:normAutofit fontScale="100000" lnSpcReduction="0"/>
          </a:bodyPr>
          <a:lstStyle/>
          <a:p>
            <a:pPr marL="497840" indent="-320040" defTabSz="327152">
              <a:spcBef>
                <a:spcPts val="500"/>
              </a:spcBef>
              <a:defRPr sz="2352"/>
            </a:pPr>
            <a:r>
              <a:t>Main background atmospheric neutrinos</a:t>
            </a:r>
          </a:p>
          <a:p>
            <a:pPr lvl="1" marL="746759" indent="-320040" defTabSz="327152">
              <a:spcBef>
                <a:spcPts val="500"/>
              </a:spcBef>
              <a:defRPr sz="2352"/>
            </a:pPr>
            <a:r>
              <a:t>Benefits for Korean Neutrino Detector</a:t>
            </a:r>
          </a:p>
          <a:p>
            <a:pPr lvl="2" marL="995680" indent="-320040" defTabSz="327152">
              <a:spcBef>
                <a:spcPts val="500"/>
              </a:spcBef>
              <a:defRPr sz="2352">
                <a:solidFill>
                  <a:srgbClr val="0056D6"/>
                </a:solidFill>
              </a:defRPr>
            </a:pPr>
            <a:r>
              <a:t>Reduced systematic uncertainties on atm. neutrino background ( but already same / off-source method)</a:t>
            </a:r>
          </a:p>
          <a:p>
            <a:pPr lvl="2" marL="995680" indent="-320040" defTabSz="327152">
              <a:spcBef>
                <a:spcPts val="500"/>
              </a:spcBef>
              <a:defRPr sz="2352">
                <a:solidFill>
                  <a:srgbClr val="0056D6"/>
                </a:solidFill>
              </a:defRPr>
            </a:pPr>
            <a:r>
              <a:t>Improved detector acceptance uncertainty with two detectors ?</a:t>
            </a:r>
          </a:p>
          <a:p>
            <a:pPr lvl="2" marL="995680" indent="-320040" defTabSz="327152">
              <a:spcBef>
                <a:spcPts val="500"/>
              </a:spcBef>
              <a:defRPr sz="2352">
                <a:solidFill>
                  <a:srgbClr val="0056D6"/>
                </a:solidFill>
              </a:defRPr>
            </a:pPr>
            <a:r>
              <a:t>Potential to increase effective volume, relaxed fiducial cut at deeper site ? </a:t>
            </a:r>
          </a:p>
        </p:txBody>
      </p:sp>
      <p:sp>
        <p:nvSpPr>
          <p:cNvPr id="257" name="Slide Number"/>
          <p:cNvSpPr txBox="1"/>
          <p:nvPr>
            <p:ph type="sldNum" sz="quarter" idx="2"/>
          </p:nvPr>
        </p:nvSpPr>
        <p:spPr>
          <a:xfrm>
            <a:off x="6381749" y="9372600"/>
            <a:ext cx="228601" cy="3683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63" name="Group"/>
          <p:cNvGrpSpPr/>
          <p:nvPr/>
        </p:nvGrpSpPr>
        <p:grpSpPr>
          <a:xfrm>
            <a:off x="6401304" y="1212532"/>
            <a:ext cx="6080183" cy="5411665"/>
            <a:chOff x="0" y="215900"/>
            <a:chExt cx="6080181" cy="5411664"/>
          </a:xfrm>
        </p:grpSpPr>
        <p:grpSp>
          <p:nvGrpSpPr>
            <p:cNvPr id="260" name="Group"/>
            <p:cNvGrpSpPr/>
            <p:nvPr/>
          </p:nvGrpSpPr>
          <p:grpSpPr>
            <a:xfrm>
              <a:off x="0" y="684970"/>
              <a:ext cx="6080182" cy="4942595"/>
              <a:chOff x="0" y="0"/>
              <a:chExt cx="6080181" cy="4942593"/>
            </a:xfrm>
          </p:grpSpPr>
          <p:pic>
            <p:nvPicPr>
              <p:cNvPr id="258" name="pasted-image.png" descr="pasted-image.png"/>
              <p:cNvPicPr>
                <a:picLocks noChangeAspect="1"/>
              </p:cNvPicPr>
              <p:nvPr/>
            </p:nvPicPr>
            <p:blipFill>
              <a:blip r:embed="rId2">
                <a:extLst/>
              </a:blip>
              <a:stretch>
                <a:fillRect/>
              </a:stretch>
            </p:blipFill>
            <p:spPr>
              <a:xfrm>
                <a:off x="0" y="494956"/>
                <a:ext cx="6046613" cy="4447638"/>
              </a:xfrm>
              <a:prstGeom prst="rect">
                <a:avLst/>
              </a:prstGeom>
              <a:ln w="12700" cap="flat">
                <a:noFill/>
                <a:miter lim="400000"/>
              </a:ln>
              <a:effectLst/>
            </p:spPr>
          </p:pic>
          <p:sp>
            <p:nvSpPr>
              <p:cNvPr id="259" name="Spin-dependent scattering"/>
              <p:cNvSpPr txBox="1"/>
              <p:nvPr/>
            </p:nvSpPr>
            <p:spPr>
              <a:xfrm>
                <a:off x="403281" y="0"/>
                <a:ext cx="5676901" cy="596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2800">
                    <a:solidFill>
                      <a:srgbClr val="E32400"/>
                    </a:solidFill>
                    <a:latin typeface="Comic Sans MS"/>
                    <a:ea typeface="Comic Sans MS"/>
                    <a:cs typeface="Comic Sans MS"/>
                    <a:sym typeface="Comic Sans MS"/>
                  </a:defRPr>
                </a:lvl1pPr>
              </a:lstStyle>
              <a:p>
                <a:pPr/>
                <a:r>
                  <a:t>Spin-dependent scattering</a:t>
                </a:r>
              </a:p>
            </p:txBody>
          </p:sp>
        </p:grpSp>
        <p:pic>
          <p:nvPicPr>
            <p:cNvPr id="261" name="pasted-image.png" descr="pasted-image.png"/>
            <p:cNvPicPr>
              <a:picLocks noChangeAspect="1"/>
            </p:cNvPicPr>
            <p:nvPr/>
          </p:nvPicPr>
          <p:blipFill>
            <a:blip r:embed="rId3">
              <a:extLst/>
            </a:blip>
            <a:stretch>
              <a:fillRect/>
            </a:stretch>
          </p:blipFill>
          <p:spPr>
            <a:xfrm>
              <a:off x="4426293" y="1308417"/>
              <a:ext cx="1538620" cy="1538620"/>
            </a:xfrm>
            <a:prstGeom prst="rect">
              <a:avLst/>
            </a:prstGeom>
            <a:ln w="12700" cap="flat">
              <a:noFill/>
              <a:miter lim="400000"/>
            </a:ln>
            <a:effectLst/>
          </p:spPr>
        </p:pic>
        <p:sp>
          <p:nvSpPr>
            <p:cNvPr id="262" name="Solar Dark Matter"/>
            <p:cNvSpPr txBox="1"/>
            <p:nvPr/>
          </p:nvSpPr>
          <p:spPr>
            <a:xfrm>
              <a:off x="1316142" y="215900"/>
              <a:ext cx="3701898" cy="5810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600">
                  <a:latin typeface="+mn-lt"/>
                  <a:ea typeface="+mn-ea"/>
                  <a:cs typeface="+mn-cs"/>
                  <a:sym typeface="Gill Sans"/>
                </a:defRPr>
              </a:lvl1pPr>
            </a:lstStyle>
            <a:p>
              <a:pPr/>
              <a:r>
                <a:t>Solar Dark Matter</a:t>
              </a:r>
            </a:p>
          </p:txBody>
        </p:sp>
      </p:grpSp>
      <p:grpSp>
        <p:nvGrpSpPr>
          <p:cNvPr id="269" name="Group"/>
          <p:cNvGrpSpPr/>
          <p:nvPr/>
        </p:nvGrpSpPr>
        <p:grpSpPr>
          <a:xfrm>
            <a:off x="274218" y="1075389"/>
            <a:ext cx="5755669" cy="5413449"/>
            <a:chOff x="0" y="63500"/>
            <a:chExt cx="5755667" cy="5413447"/>
          </a:xfrm>
        </p:grpSpPr>
        <p:grpSp>
          <p:nvGrpSpPr>
            <p:cNvPr id="266" name="Group"/>
            <p:cNvGrpSpPr/>
            <p:nvPr/>
          </p:nvGrpSpPr>
          <p:grpSpPr>
            <a:xfrm>
              <a:off x="0" y="576473"/>
              <a:ext cx="5755668" cy="4900475"/>
              <a:chOff x="0" y="0"/>
              <a:chExt cx="5755667" cy="4900474"/>
            </a:xfrm>
          </p:grpSpPr>
          <p:pic>
            <p:nvPicPr>
              <p:cNvPr id="264" name="pasted-image.png" descr="pasted-image.png"/>
              <p:cNvPicPr>
                <a:picLocks noChangeAspect="1"/>
              </p:cNvPicPr>
              <p:nvPr/>
            </p:nvPicPr>
            <p:blipFill>
              <a:blip r:embed="rId4">
                <a:extLst/>
              </a:blip>
              <a:stretch>
                <a:fillRect/>
              </a:stretch>
            </p:blipFill>
            <p:spPr>
              <a:xfrm>
                <a:off x="0" y="537076"/>
                <a:ext cx="5269879" cy="4363399"/>
              </a:xfrm>
              <a:prstGeom prst="rect">
                <a:avLst/>
              </a:prstGeom>
              <a:ln w="12700" cap="flat">
                <a:noFill/>
                <a:miter lim="400000"/>
              </a:ln>
              <a:effectLst/>
            </p:spPr>
          </p:pic>
          <p:sp>
            <p:nvSpPr>
              <p:cNvPr id="265" name="Self-annihilation cross section"/>
              <p:cNvSpPr txBox="1"/>
              <p:nvPr/>
            </p:nvSpPr>
            <p:spPr>
              <a:xfrm>
                <a:off x="78767" y="0"/>
                <a:ext cx="5676901" cy="596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2800">
                    <a:solidFill>
                      <a:srgbClr val="E32400"/>
                    </a:solidFill>
                    <a:latin typeface="Comic Sans MS"/>
                    <a:ea typeface="Comic Sans MS"/>
                    <a:cs typeface="Comic Sans MS"/>
                    <a:sym typeface="Comic Sans MS"/>
                  </a:defRPr>
                </a:lvl1pPr>
              </a:lstStyle>
              <a:p>
                <a:pPr/>
                <a:r>
                  <a:t>Self-annihilation cross section</a:t>
                </a:r>
              </a:p>
            </p:txBody>
          </p:sp>
        </p:grpSp>
        <p:pic>
          <p:nvPicPr>
            <p:cNvPr id="267" name="Screen shot 2013-03-30 at 10.23.12 AM.png" descr="Screen shot 2013-03-30 at 10.23.12 AM.png"/>
            <p:cNvPicPr>
              <a:picLocks noChangeAspect="1"/>
            </p:cNvPicPr>
            <p:nvPr/>
          </p:nvPicPr>
          <p:blipFill>
            <a:blip r:embed="rId5">
              <a:extLst/>
            </a:blip>
            <a:stretch>
              <a:fillRect/>
            </a:stretch>
          </p:blipFill>
          <p:spPr>
            <a:xfrm>
              <a:off x="3641380" y="1233288"/>
              <a:ext cx="1442227" cy="1369727"/>
            </a:xfrm>
            <a:prstGeom prst="rect">
              <a:avLst/>
            </a:prstGeom>
            <a:ln w="12700" cap="flat">
              <a:noFill/>
              <a:miter lim="400000"/>
            </a:ln>
            <a:effectLst>
              <a:outerShdw sx="100000" sy="100000" kx="0" ky="0" algn="b" rotWithShape="0" blurRad="127000" dist="76200" dir="2700000">
                <a:srgbClr val="000000">
                  <a:alpha val="75000"/>
                </a:srgbClr>
              </a:outerShdw>
              <a:reflection blurRad="0" stA="50000" stPos="0" endA="0" endPos="40000" dist="0" dir="5400000" fadeDir="5400000" sx="100000" sy="-100000" kx="0" ky="0" algn="bl" rotWithShape="0"/>
            </a:effectLst>
          </p:spPr>
        </p:pic>
        <p:sp>
          <p:nvSpPr>
            <p:cNvPr id="268" name="Galactic Halo"/>
            <p:cNvSpPr txBox="1"/>
            <p:nvPr/>
          </p:nvSpPr>
          <p:spPr>
            <a:xfrm>
              <a:off x="1200362" y="63500"/>
              <a:ext cx="3200419" cy="6913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500">
                  <a:latin typeface="+mn-lt"/>
                  <a:ea typeface="+mn-ea"/>
                  <a:cs typeface="+mn-cs"/>
                  <a:sym typeface="Gill Sans"/>
                </a:defRPr>
              </a:lvl1pPr>
            </a:lstStyle>
            <a:p>
              <a:pPr/>
              <a:r>
                <a:t>Galactic Halo</a:t>
              </a:r>
            </a:p>
          </p:txBody>
        </p:sp>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Neutrinos from stopped meson decay in the Sun"/>
          <p:cNvSpPr txBox="1"/>
          <p:nvPr>
            <p:ph type="title"/>
          </p:nvPr>
        </p:nvSpPr>
        <p:spPr>
          <a:prstGeom prst="rect">
            <a:avLst/>
          </a:prstGeom>
        </p:spPr>
        <p:txBody>
          <a:bodyPr/>
          <a:lstStyle>
            <a:lvl1pPr defTabSz="286258">
              <a:defRPr sz="4116"/>
            </a:lvl1pPr>
          </a:lstStyle>
          <a:p>
            <a:pPr/>
            <a:r>
              <a:t>Neutrinos from stopped meson decay in the Sun</a:t>
            </a:r>
          </a:p>
        </p:txBody>
      </p:sp>
      <p:sp>
        <p:nvSpPr>
          <p:cNvPr id="2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3" name="C. Rott, J. Siegal-Gaskins,  J.F.Beacom  Physical Review D 88, 055005 (2013)(arXiv1208.0827)…"/>
          <p:cNvSpPr txBox="1"/>
          <p:nvPr/>
        </p:nvSpPr>
        <p:spPr>
          <a:xfrm>
            <a:off x="6029568" y="10045700"/>
            <a:ext cx="66167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342900" algn="ctr" defTabSz="584200">
              <a:defRPr b="1" sz="1800">
                <a:solidFill>
                  <a:srgbClr val="0056D6"/>
                </a:solidFill>
                <a:latin typeface="American Typewriter"/>
                <a:ea typeface="American Typewriter"/>
                <a:cs typeface="American Typewriter"/>
                <a:sym typeface="American Typewriter"/>
              </a:defRPr>
            </a:pPr>
            <a:r>
              <a:t>C. Rott, J. Siegal-Gaskins,  J.F.Beacom  Physical Review D 88, 055005 (2013)(arXiv1208.0827)</a:t>
            </a:r>
          </a:p>
          <a:p>
            <a:pPr lvl="1" indent="342900" algn="ctr" defTabSz="584200">
              <a:defRPr b="1" sz="1800">
                <a:solidFill>
                  <a:srgbClr val="0056D6"/>
                </a:solidFill>
                <a:latin typeface="American Typewriter"/>
                <a:ea typeface="American Typewriter"/>
                <a:cs typeface="American Typewriter"/>
                <a:sym typeface="American Typewriter"/>
              </a:defRPr>
            </a:pPr>
            <a:r>
              <a:t>C.Rott, S.In, J.Kumar, D.Yaylali JCAP11(2015)039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Low-Energy Neutrinos from the Sun"/>
          <p:cNvSpPr txBox="1"/>
          <p:nvPr>
            <p:ph type="title"/>
          </p:nvPr>
        </p:nvSpPr>
        <p:spPr>
          <a:xfrm>
            <a:off x="1092200" y="-127000"/>
            <a:ext cx="10464800" cy="1219200"/>
          </a:xfrm>
          <a:prstGeom prst="rect">
            <a:avLst/>
          </a:prstGeom>
        </p:spPr>
        <p:txBody>
          <a:bodyPr/>
          <a:lstStyle>
            <a:lvl1pPr defTabSz="379729">
              <a:defRPr sz="5460">
                <a:effectLst>
                  <a:outerShdw sx="100000" sy="100000" kx="0" ky="0" algn="b" rotWithShape="0" blurRad="24765" dist="8255" dir="5400000">
                    <a:srgbClr val="000000">
                      <a:alpha val="50000"/>
                    </a:srgbClr>
                  </a:outerShdw>
                </a:effectLst>
              </a:defRPr>
            </a:lvl1pPr>
          </a:lstStyle>
          <a:p>
            <a:pPr/>
            <a:r>
              <a:t>Low-Energy Neutrinos from the Sun  </a:t>
            </a:r>
          </a:p>
        </p:txBody>
      </p:sp>
      <p:sp>
        <p:nvSpPr>
          <p:cNvPr id="276" name="Possible annihilation channels:…"/>
          <p:cNvSpPr txBox="1"/>
          <p:nvPr/>
        </p:nvSpPr>
        <p:spPr>
          <a:xfrm>
            <a:off x="509122" y="1327150"/>
            <a:ext cx="5499101" cy="109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2400">
                <a:latin typeface="+mn-lt"/>
                <a:ea typeface="+mn-ea"/>
                <a:cs typeface="+mn-cs"/>
                <a:sym typeface="Gill Sans"/>
              </a:defRPr>
            </a:pPr>
            <a:r>
              <a:t>Possible annihilation channels:</a:t>
            </a:r>
          </a:p>
          <a:p>
            <a:pPr defTabSz="584200">
              <a:defRPr sz="2100">
                <a:latin typeface="+mn-lt"/>
                <a:ea typeface="+mn-ea"/>
                <a:cs typeface="+mn-cs"/>
                <a:sym typeface="Gill Sans"/>
              </a:defRPr>
            </a:pPr>
            <a:r>
              <a:t>qq,gg,cc,ss,bb,tt,W</a:t>
            </a:r>
            <a:r>
              <a:rPr baseline="31999"/>
              <a:t>+</a:t>
            </a:r>
            <a:r>
              <a:t>W</a:t>
            </a:r>
            <a:r>
              <a:rPr baseline="31999"/>
              <a:t>-</a:t>
            </a:r>
            <a:r>
              <a:t>, ZZ, τ</a:t>
            </a:r>
            <a:r>
              <a:rPr baseline="31999"/>
              <a:t>+</a:t>
            </a:r>
            <a:r>
              <a:t>τ</a:t>
            </a:r>
            <a:r>
              <a:rPr baseline="31999"/>
              <a:t>-</a:t>
            </a:r>
            <a:r>
              <a:t>,</a:t>
            </a:r>
            <a:r>
              <a:t>μ</a:t>
            </a:r>
            <a:r>
              <a:rPr baseline="31999"/>
              <a:t>+</a:t>
            </a:r>
            <a:r>
              <a:t>μ</a:t>
            </a:r>
            <a:r>
              <a:rPr baseline="31999"/>
              <a:t>-</a:t>
            </a:r>
            <a:r>
              <a:t>, νν, e</a:t>
            </a:r>
            <a:r>
              <a:rPr baseline="31999"/>
              <a:t>+</a:t>
            </a:r>
            <a:r>
              <a:t>e</a:t>
            </a:r>
            <a:r>
              <a:rPr baseline="31999"/>
              <a:t>-</a:t>
            </a:r>
            <a:r>
              <a:t>,γγ </a:t>
            </a:r>
          </a:p>
        </p:txBody>
      </p:sp>
      <p:sp>
        <p:nvSpPr>
          <p:cNvPr id="277" name="few neutrinos"/>
          <p:cNvSpPr txBox="1"/>
          <p:nvPr/>
        </p:nvSpPr>
        <p:spPr>
          <a:xfrm>
            <a:off x="4830421" y="1955800"/>
            <a:ext cx="1587501" cy="36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584200">
              <a:defRPr sz="1800">
                <a:solidFill>
                  <a:srgbClr val="B51A00"/>
                </a:solidFill>
                <a:latin typeface="+mn-lt"/>
                <a:ea typeface="+mn-ea"/>
                <a:cs typeface="+mn-cs"/>
                <a:sym typeface="Gill Sans"/>
              </a:defRPr>
            </a:lvl1pPr>
          </a:lstStyle>
          <a:p>
            <a:pPr/>
            <a:r>
              <a:t>few neutrinos</a:t>
            </a:r>
          </a:p>
        </p:txBody>
      </p:sp>
      <p:grpSp>
        <p:nvGrpSpPr>
          <p:cNvPr id="280" name="Group"/>
          <p:cNvGrpSpPr/>
          <p:nvPr/>
        </p:nvGrpSpPr>
        <p:grpSpPr>
          <a:xfrm>
            <a:off x="1183512" y="1674637"/>
            <a:ext cx="3820121" cy="1303513"/>
            <a:chOff x="0" y="0"/>
            <a:chExt cx="3820120" cy="1303512"/>
          </a:xfrm>
        </p:grpSpPr>
        <p:sp>
          <p:nvSpPr>
            <p:cNvPr id="278" name="Callout"/>
            <p:cNvSpPr/>
            <p:nvPr/>
          </p:nvSpPr>
          <p:spPr>
            <a:xfrm rot="16202712">
              <a:off x="1791941" y="-1259789"/>
              <a:ext cx="729060" cy="3251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193" y="0"/>
                  </a:moveTo>
                  <a:cubicBezTo>
                    <a:pt x="8037" y="0"/>
                    <a:pt x="4668" y="756"/>
                    <a:pt x="4668" y="1688"/>
                  </a:cubicBezTo>
                  <a:lnTo>
                    <a:pt x="4668" y="10433"/>
                  </a:lnTo>
                  <a:lnTo>
                    <a:pt x="0" y="11111"/>
                  </a:lnTo>
                  <a:lnTo>
                    <a:pt x="4668" y="11789"/>
                  </a:lnTo>
                  <a:lnTo>
                    <a:pt x="4668" y="19912"/>
                  </a:lnTo>
                  <a:cubicBezTo>
                    <a:pt x="4668" y="20844"/>
                    <a:pt x="8037" y="21600"/>
                    <a:pt x="12193" y="21600"/>
                  </a:cubicBezTo>
                  <a:lnTo>
                    <a:pt x="14075" y="21600"/>
                  </a:lnTo>
                  <a:cubicBezTo>
                    <a:pt x="18231" y="21600"/>
                    <a:pt x="21600" y="20844"/>
                    <a:pt x="21600" y="19912"/>
                  </a:cubicBezTo>
                  <a:lnTo>
                    <a:pt x="21600" y="1688"/>
                  </a:lnTo>
                  <a:cubicBezTo>
                    <a:pt x="21600" y="756"/>
                    <a:pt x="18231" y="0"/>
                    <a:pt x="14075" y="0"/>
                  </a:cubicBezTo>
                  <a:lnTo>
                    <a:pt x="12193" y="0"/>
                  </a:lnTo>
                  <a:close/>
                </a:path>
              </a:pathLst>
            </a:custGeom>
            <a:noFill/>
            <a:ln w="12700" cap="flat">
              <a:solidFill>
                <a:srgbClr val="0061FF"/>
              </a:solidFill>
              <a:custDash>
                <a:ds d="200000" sp="200000"/>
              </a:custDash>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9" name="some “high energy” neutrinos in decays…"/>
            <p:cNvSpPr txBox="1"/>
            <p:nvPr/>
          </p:nvSpPr>
          <p:spPr>
            <a:xfrm>
              <a:off x="-1" y="668512"/>
              <a:ext cx="3820122"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1800">
                  <a:solidFill>
                    <a:srgbClr val="0056D6"/>
                  </a:solidFill>
                  <a:latin typeface="+mn-lt"/>
                  <a:ea typeface="+mn-ea"/>
                  <a:cs typeface="+mn-cs"/>
                  <a:sym typeface="Gill Sans"/>
                </a:defRPr>
              </a:pPr>
              <a:r>
                <a:t>some “high energy” neutrinos in decays</a:t>
              </a:r>
            </a:p>
            <a:p>
              <a:pPr algn="ctr" defTabSz="584200">
                <a:defRPr sz="1800">
                  <a:solidFill>
                    <a:srgbClr val="0056D6"/>
                  </a:solidFill>
                  <a:latin typeface="+mn-lt"/>
                  <a:ea typeface="+mn-ea"/>
                  <a:cs typeface="+mn-cs"/>
                  <a:sym typeface="Gill Sans"/>
                </a:defRPr>
              </a:pPr>
              <a:r>
                <a:t>⇒ </a:t>
              </a:r>
              <a:r>
                <a:rPr u="sng"/>
                <a:t>basis of present day searches</a:t>
              </a:r>
            </a:p>
          </p:txBody>
        </p:sp>
      </p:grpSp>
      <p:grpSp>
        <p:nvGrpSpPr>
          <p:cNvPr id="283" name="Group"/>
          <p:cNvGrpSpPr/>
          <p:nvPr/>
        </p:nvGrpSpPr>
        <p:grpSpPr>
          <a:xfrm>
            <a:off x="506362" y="1689100"/>
            <a:ext cx="3886201" cy="1784350"/>
            <a:chOff x="0" y="0"/>
            <a:chExt cx="3886200" cy="1784349"/>
          </a:xfrm>
        </p:grpSpPr>
        <p:sp>
          <p:nvSpPr>
            <p:cNvPr id="281" name="Callout"/>
            <p:cNvSpPr/>
            <p:nvPr/>
          </p:nvSpPr>
          <p:spPr>
            <a:xfrm rot="16202712">
              <a:off x="1079015" y="-1076119"/>
              <a:ext cx="1388270" cy="3543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253" y="0"/>
                  </a:moveTo>
                  <a:cubicBezTo>
                    <a:pt x="15070" y="0"/>
                    <a:pt x="13301" y="693"/>
                    <a:pt x="13301" y="1548"/>
                  </a:cubicBezTo>
                  <a:lnTo>
                    <a:pt x="13301" y="2274"/>
                  </a:lnTo>
                  <a:lnTo>
                    <a:pt x="0" y="2894"/>
                  </a:lnTo>
                  <a:lnTo>
                    <a:pt x="13301" y="3515"/>
                  </a:lnTo>
                  <a:lnTo>
                    <a:pt x="13301" y="20052"/>
                  </a:lnTo>
                  <a:cubicBezTo>
                    <a:pt x="13301" y="20907"/>
                    <a:pt x="15070" y="21600"/>
                    <a:pt x="17253" y="21600"/>
                  </a:cubicBezTo>
                  <a:lnTo>
                    <a:pt x="17648" y="21600"/>
                  </a:lnTo>
                  <a:cubicBezTo>
                    <a:pt x="19831" y="21600"/>
                    <a:pt x="21600" y="20907"/>
                    <a:pt x="21600" y="20052"/>
                  </a:cubicBezTo>
                  <a:lnTo>
                    <a:pt x="21600" y="1548"/>
                  </a:lnTo>
                  <a:cubicBezTo>
                    <a:pt x="21600" y="693"/>
                    <a:pt x="19831" y="0"/>
                    <a:pt x="17648" y="0"/>
                  </a:cubicBezTo>
                  <a:lnTo>
                    <a:pt x="17253" y="0"/>
                  </a:lnTo>
                  <a:close/>
                </a:path>
              </a:pathLst>
            </a:custGeom>
            <a:noFill/>
            <a:ln w="12700" cap="flat">
              <a:solidFill>
                <a:srgbClr val="E32400"/>
              </a:solidFill>
              <a:custDash>
                <a:ds d="200000" sp="200000"/>
              </a:custDash>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2" name="dominant  decay into hadrons"/>
            <p:cNvSpPr txBox="1"/>
            <p:nvPr/>
          </p:nvSpPr>
          <p:spPr>
            <a:xfrm>
              <a:off x="0" y="1327150"/>
              <a:ext cx="3886200"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2400">
                  <a:solidFill>
                    <a:srgbClr val="E32400"/>
                  </a:solidFill>
                  <a:latin typeface="+mn-lt"/>
                  <a:ea typeface="+mn-ea"/>
                  <a:cs typeface="+mn-cs"/>
                  <a:sym typeface="Gill Sans"/>
                </a:defRPr>
              </a:lvl1pPr>
            </a:lstStyle>
            <a:p>
              <a:pPr/>
              <a:r>
                <a:t>dominant  decay into hadrons</a:t>
              </a:r>
            </a:p>
          </p:txBody>
        </p:sp>
      </p:grpSp>
      <p:sp>
        <p:nvSpPr>
          <p:cNvPr id="2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88" name="Group"/>
          <p:cNvGrpSpPr/>
          <p:nvPr/>
        </p:nvGrpSpPr>
        <p:grpSpPr>
          <a:xfrm>
            <a:off x="6093107" y="6356318"/>
            <a:ext cx="6073493" cy="1790764"/>
            <a:chOff x="0" y="6318"/>
            <a:chExt cx="6073492" cy="1790762"/>
          </a:xfrm>
        </p:grpSpPr>
        <p:sp>
          <p:nvSpPr>
            <p:cNvPr id="285" name="π0"/>
            <p:cNvSpPr txBox="1"/>
            <p:nvPr/>
          </p:nvSpPr>
          <p:spPr>
            <a:xfrm>
              <a:off x="0" y="6318"/>
              <a:ext cx="769157" cy="749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4200">
                  <a:solidFill>
                    <a:srgbClr val="9929BD"/>
                  </a:solidFill>
                  <a:latin typeface="+mn-lt"/>
                  <a:ea typeface="+mn-ea"/>
                  <a:cs typeface="+mn-cs"/>
                  <a:sym typeface="Gill Sans"/>
                </a:defRPr>
              </a:pPr>
              <a:r>
                <a:t>π</a:t>
              </a:r>
              <a:r>
                <a:rPr baseline="31999"/>
                <a:t>0</a:t>
              </a:r>
            </a:p>
          </p:txBody>
        </p:sp>
        <p:sp>
          <p:nvSpPr>
            <p:cNvPr id="286" name="Lifetime too short to interact"/>
            <p:cNvSpPr txBox="1"/>
            <p:nvPr/>
          </p:nvSpPr>
          <p:spPr>
            <a:xfrm>
              <a:off x="1196692" y="279400"/>
              <a:ext cx="4876801"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marL="276310" indent="-276310" defTabSz="329184">
                <a:spcBef>
                  <a:spcPts val="2100"/>
                </a:spcBef>
                <a:buSzPct val="34000"/>
                <a:buBlip>
                  <a:blip r:embed="rId2"/>
                </a:buBlip>
                <a:tabLst>
                  <a:tab pos="1092200" algn="l"/>
                </a:tabLst>
                <a:defRPr sz="2448">
                  <a:solidFill>
                    <a:srgbClr val="0042AA"/>
                  </a:solidFill>
                  <a:latin typeface="+mn-lt"/>
                  <a:ea typeface="+mn-ea"/>
                  <a:cs typeface="+mn-cs"/>
                  <a:sym typeface="Gill Sans"/>
                </a:defRPr>
              </a:lvl1pPr>
            </a:lstStyle>
            <a:p>
              <a:pPr>
                <a:defRPr sz="2520"/>
              </a:pPr>
              <a:r>
                <a:rPr sz="2448"/>
                <a:t>Lifetime too short to interact</a:t>
              </a:r>
            </a:p>
          </p:txBody>
        </p:sp>
        <p:sp>
          <p:nvSpPr>
            <p:cNvPr id="287" name="π-"/>
            <p:cNvSpPr txBox="1"/>
            <p:nvPr/>
          </p:nvSpPr>
          <p:spPr>
            <a:xfrm>
              <a:off x="38980" y="1047718"/>
              <a:ext cx="732173" cy="749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4200">
                  <a:solidFill>
                    <a:srgbClr val="002E7A"/>
                  </a:solidFill>
                  <a:latin typeface="+mn-lt"/>
                  <a:ea typeface="+mn-ea"/>
                  <a:cs typeface="+mn-cs"/>
                  <a:sym typeface="Gill Sans"/>
                </a:defRPr>
              </a:pPr>
              <a:r>
                <a:t>π</a:t>
              </a:r>
              <a:r>
                <a:rPr baseline="31999"/>
                <a:t>-</a:t>
              </a:r>
            </a:p>
          </p:txBody>
        </p:sp>
      </p:grpSp>
      <p:sp>
        <p:nvSpPr>
          <p:cNvPr id="289" name="Interaction length short compared to losses…"/>
          <p:cNvSpPr txBox="1"/>
          <p:nvPr>
            <p:ph type="body" sz="quarter" idx="4294967295"/>
          </p:nvPr>
        </p:nvSpPr>
        <p:spPr>
          <a:xfrm>
            <a:off x="6858000" y="7581900"/>
            <a:ext cx="6083300" cy="1790700"/>
          </a:xfrm>
          <a:prstGeom prst="rect">
            <a:avLst/>
          </a:prstGeom>
        </p:spPr>
        <p:txBody>
          <a:bodyPr lIns="50800" tIns="50800" rIns="50800" bIns="50800" anchor="ctr"/>
          <a:lstStyle/>
          <a:p>
            <a:pPr marL="742950" indent="-285750" defTabSz="350520">
              <a:spcBef>
                <a:spcPts val="1400"/>
              </a:spcBef>
              <a:buSzPct val="171000"/>
              <a:buFontTx/>
              <a:defRPr sz="2100">
                <a:solidFill>
                  <a:srgbClr val="0042AA"/>
                </a:solidFill>
                <a:latin typeface="+mn-lt"/>
                <a:ea typeface="+mn-ea"/>
                <a:cs typeface="+mn-cs"/>
                <a:sym typeface="Gill Sans"/>
              </a:defRPr>
            </a:pPr>
            <a:r>
              <a:t>Interaction length short compared to losses</a:t>
            </a:r>
          </a:p>
          <a:p>
            <a:pPr marL="742950" indent="-285750" defTabSz="350520">
              <a:spcBef>
                <a:spcPts val="1400"/>
              </a:spcBef>
              <a:buSzPct val="171000"/>
              <a:buFontTx/>
              <a:defRPr sz="2100">
                <a:solidFill>
                  <a:srgbClr val="0042AA"/>
                </a:solidFill>
                <a:latin typeface="+mn-lt"/>
                <a:ea typeface="+mn-ea"/>
                <a:cs typeface="+mn-cs"/>
                <a:sym typeface="Gill Sans"/>
              </a:defRPr>
            </a:pPr>
            <a:r>
              <a:t>Produces secondary particles in collision with protons</a:t>
            </a:r>
          </a:p>
          <a:p>
            <a:pPr marL="742950" indent="-285750" defTabSz="350520">
              <a:spcBef>
                <a:spcPts val="1400"/>
              </a:spcBef>
              <a:buSzPct val="171000"/>
              <a:buFontTx/>
              <a:defRPr sz="2100">
                <a:solidFill>
                  <a:srgbClr val="0042AA"/>
                </a:solidFill>
                <a:latin typeface="+mn-lt"/>
                <a:ea typeface="+mn-ea"/>
                <a:cs typeface="+mn-cs"/>
                <a:sym typeface="Gill Sans"/>
              </a:defRPr>
            </a:pPr>
            <a:r>
              <a:t>Dominant energy loss term is </a:t>
            </a:r>
            <a:r>
              <a:rPr b="1">
                <a:solidFill>
                  <a:srgbClr val="9929BD"/>
                </a:solidFill>
              </a:rPr>
              <a:t>π</a:t>
            </a:r>
            <a:r>
              <a:rPr b="1" baseline="31999">
                <a:solidFill>
                  <a:srgbClr val="9929BD"/>
                </a:solidFill>
              </a:rPr>
              <a:t>0 </a:t>
            </a:r>
            <a:r>
              <a:t>production</a:t>
            </a:r>
          </a:p>
        </p:txBody>
      </p:sp>
      <p:grpSp>
        <p:nvGrpSpPr>
          <p:cNvPr id="333" name="Group"/>
          <p:cNvGrpSpPr/>
          <p:nvPr/>
        </p:nvGrpSpPr>
        <p:grpSpPr>
          <a:xfrm>
            <a:off x="5982675" y="1217845"/>
            <a:ext cx="6341088" cy="5290025"/>
            <a:chOff x="0" y="0"/>
            <a:chExt cx="6341086" cy="5290024"/>
          </a:xfrm>
        </p:grpSpPr>
        <p:grpSp>
          <p:nvGrpSpPr>
            <p:cNvPr id="330" name="Group"/>
            <p:cNvGrpSpPr/>
            <p:nvPr/>
          </p:nvGrpSpPr>
          <p:grpSpPr>
            <a:xfrm>
              <a:off x="-1" y="0"/>
              <a:ext cx="6341088" cy="5290025"/>
              <a:chOff x="0" y="0"/>
              <a:chExt cx="6341086" cy="5290024"/>
            </a:xfrm>
          </p:grpSpPr>
          <p:grpSp>
            <p:nvGrpSpPr>
              <p:cNvPr id="295" name="Group"/>
              <p:cNvGrpSpPr/>
              <p:nvPr/>
            </p:nvGrpSpPr>
            <p:grpSpPr>
              <a:xfrm>
                <a:off x="-1" y="2789004"/>
                <a:ext cx="2130335" cy="1409701"/>
                <a:chOff x="0" y="6350"/>
                <a:chExt cx="2130334" cy="1409699"/>
              </a:xfrm>
            </p:grpSpPr>
            <p:sp>
              <p:nvSpPr>
                <p:cNvPr id="290" name="π0"/>
                <p:cNvSpPr txBox="1"/>
                <p:nvPr/>
              </p:nvSpPr>
              <p:spPr>
                <a:xfrm>
                  <a:off x="-1" y="520972"/>
                  <a:ext cx="737974" cy="7106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4000">
                      <a:solidFill>
                        <a:srgbClr val="9929BD"/>
                      </a:solidFill>
                      <a:latin typeface="+mn-lt"/>
                      <a:ea typeface="+mn-ea"/>
                      <a:cs typeface="+mn-cs"/>
                      <a:sym typeface="Gill Sans"/>
                    </a:defRPr>
                  </a:pPr>
                  <a:r>
                    <a:t>π</a:t>
                  </a:r>
                  <a:r>
                    <a:rPr baseline="31999"/>
                    <a:t>0</a:t>
                  </a:r>
                </a:p>
              </p:txBody>
            </p:sp>
            <p:sp>
              <p:nvSpPr>
                <p:cNvPr id="291" name="Line"/>
                <p:cNvSpPr/>
                <p:nvPr/>
              </p:nvSpPr>
              <p:spPr>
                <a:xfrm flipH="1">
                  <a:off x="735624" y="546185"/>
                  <a:ext cx="965201" cy="334352"/>
                </a:xfrm>
                <a:prstGeom prst="line">
                  <a:avLst/>
                </a:prstGeom>
                <a:noFill/>
                <a:ln w="38100" cap="flat">
                  <a:solidFill>
                    <a:srgbClr val="9929BD"/>
                  </a:solidFill>
                  <a:custDash>
                    <a:ds d="200000" sp="200000"/>
                  </a:custDash>
                  <a:miter lim="400000"/>
                  <a:headEnd type="stealth" w="med" len="med"/>
                </a:ln>
                <a:effectLst/>
              </p:spPr>
              <p:txBody>
                <a:bodyPr wrap="square" lIns="50800" tIns="50800" rIns="50800" bIns="50800" numCol="1" anchor="ctr">
                  <a:noAutofit/>
                </a:bodyPr>
                <a:lstStyle/>
                <a:p>
                  <a:pPr/>
                </a:p>
              </p:txBody>
            </p:sp>
            <p:sp>
              <p:nvSpPr>
                <p:cNvPr id="292" name="Line"/>
                <p:cNvSpPr/>
                <p:nvPr/>
              </p:nvSpPr>
              <p:spPr>
                <a:xfrm flipH="1" flipV="1">
                  <a:off x="739231" y="882994"/>
                  <a:ext cx="961594" cy="322683"/>
                </a:xfrm>
                <a:prstGeom prst="line">
                  <a:avLst/>
                </a:prstGeom>
                <a:noFill/>
                <a:ln w="38100" cap="flat">
                  <a:solidFill>
                    <a:srgbClr val="9929BD"/>
                  </a:solidFill>
                  <a:custDash>
                    <a:ds d="200000" sp="200000"/>
                  </a:custDash>
                  <a:miter lim="400000"/>
                  <a:headEnd type="stealth" w="med" len="med"/>
                </a:ln>
                <a:effectLst/>
              </p:spPr>
              <p:txBody>
                <a:bodyPr wrap="square" lIns="50800" tIns="50800" rIns="50800" bIns="50800" numCol="1" anchor="ctr">
                  <a:noAutofit/>
                </a:bodyPr>
                <a:lstStyle/>
                <a:p>
                  <a:pPr/>
                </a:p>
              </p:txBody>
            </p:sp>
            <p:sp>
              <p:nvSpPr>
                <p:cNvPr id="293" name="γ"/>
                <p:cNvSpPr txBox="1"/>
                <p:nvPr/>
              </p:nvSpPr>
              <p:spPr>
                <a:xfrm>
                  <a:off x="1704487" y="6350"/>
                  <a:ext cx="425847"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4000">
                      <a:solidFill>
                        <a:srgbClr val="9929BD"/>
                      </a:solidFill>
                      <a:latin typeface="+mn-lt"/>
                      <a:ea typeface="+mn-ea"/>
                      <a:cs typeface="+mn-cs"/>
                      <a:sym typeface="Gill Sans"/>
                    </a:defRPr>
                  </a:lvl1pPr>
                </a:lstStyle>
                <a:p>
                  <a:pPr/>
                  <a:r>
                    <a:t>γ</a:t>
                  </a:r>
                </a:p>
              </p:txBody>
            </p:sp>
            <p:sp>
              <p:nvSpPr>
                <p:cNvPr id="294" name="γ"/>
                <p:cNvSpPr txBox="1"/>
                <p:nvPr/>
              </p:nvSpPr>
              <p:spPr>
                <a:xfrm>
                  <a:off x="1700824" y="717549"/>
                  <a:ext cx="425848" cy="698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4000">
                      <a:solidFill>
                        <a:srgbClr val="9929BD"/>
                      </a:solidFill>
                      <a:latin typeface="+mn-lt"/>
                      <a:ea typeface="+mn-ea"/>
                      <a:cs typeface="+mn-cs"/>
                      <a:sym typeface="Gill Sans"/>
                    </a:defRPr>
                  </a:lvl1pPr>
                </a:lstStyle>
                <a:p>
                  <a:pPr/>
                  <a:r>
                    <a:t>γ</a:t>
                  </a:r>
                </a:p>
              </p:txBody>
            </p:sp>
          </p:grpSp>
          <p:grpSp>
            <p:nvGrpSpPr>
              <p:cNvPr id="329" name="Group"/>
              <p:cNvGrpSpPr/>
              <p:nvPr/>
            </p:nvGrpSpPr>
            <p:grpSpPr>
              <a:xfrm>
                <a:off x="3108" y="0"/>
                <a:ext cx="6337979" cy="5290025"/>
                <a:chOff x="0" y="0"/>
                <a:chExt cx="6337978" cy="5290023"/>
              </a:xfrm>
            </p:grpSpPr>
            <p:sp>
              <p:nvSpPr>
                <p:cNvPr id="296" name="Line"/>
                <p:cNvSpPr/>
                <p:nvPr/>
              </p:nvSpPr>
              <p:spPr>
                <a:xfrm flipH="1">
                  <a:off x="656315" y="2380488"/>
                  <a:ext cx="1879601" cy="8488"/>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297" name="π+"/>
                <p:cNvSpPr txBox="1"/>
                <p:nvPr/>
              </p:nvSpPr>
              <p:spPr>
                <a:xfrm>
                  <a:off x="-1" y="1785977"/>
                  <a:ext cx="762613" cy="710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4000">
                      <a:solidFill>
                        <a:srgbClr val="002E7A"/>
                      </a:solidFill>
                      <a:latin typeface="+mn-lt"/>
                      <a:ea typeface="+mn-ea"/>
                      <a:cs typeface="+mn-cs"/>
                      <a:sym typeface="Gill Sans"/>
                    </a:defRPr>
                  </a:pPr>
                  <a:r>
                    <a:t>π</a:t>
                  </a:r>
                  <a:r>
                    <a:rPr baseline="31999"/>
                    <a:t>+</a:t>
                  </a:r>
                </a:p>
              </p:txBody>
            </p:sp>
            <p:sp>
              <p:nvSpPr>
                <p:cNvPr id="298" name="Line"/>
                <p:cNvSpPr/>
                <p:nvPr/>
              </p:nvSpPr>
              <p:spPr>
                <a:xfrm flipH="1">
                  <a:off x="2535915" y="1997196"/>
                  <a:ext cx="1862667" cy="332497"/>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299" name="π-"/>
                <p:cNvSpPr txBox="1"/>
                <p:nvPr/>
              </p:nvSpPr>
              <p:spPr>
                <a:xfrm>
                  <a:off x="446" y="2211427"/>
                  <a:ext cx="702751" cy="710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4000">
                      <a:solidFill>
                        <a:srgbClr val="002E7A"/>
                      </a:solidFill>
                      <a:latin typeface="+mn-lt"/>
                      <a:ea typeface="+mn-ea"/>
                      <a:cs typeface="+mn-cs"/>
                      <a:sym typeface="Gill Sans"/>
                    </a:defRPr>
                  </a:pPr>
                  <a:r>
                    <a:t>π</a:t>
                  </a:r>
                  <a:r>
                    <a:rPr baseline="31999"/>
                    <a:t>-</a:t>
                  </a:r>
                </a:p>
              </p:txBody>
            </p:sp>
            <p:sp>
              <p:nvSpPr>
                <p:cNvPr id="300" name="Line"/>
                <p:cNvSpPr/>
                <p:nvPr/>
              </p:nvSpPr>
              <p:spPr>
                <a:xfrm flipH="1">
                  <a:off x="2535915" y="1461854"/>
                  <a:ext cx="1866901" cy="815097"/>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1" name="Line"/>
                <p:cNvSpPr/>
                <p:nvPr/>
              </p:nvSpPr>
              <p:spPr>
                <a:xfrm flipH="1" flipV="1">
                  <a:off x="2538100" y="2370028"/>
                  <a:ext cx="1902815" cy="179845"/>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2" name="Line"/>
                <p:cNvSpPr/>
                <p:nvPr/>
              </p:nvSpPr>
              <p:spPr>
                <a:xfrm flipH="1" flipV="1">
                  <a:off x="2561315" y="2391251"/>
                  <a:ext cx="1879601" cy="1661404"/>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3" name="Line"/>
                <p:cNvSpPr/>
                <p:nvPr/>
              </p:nvSpPr>
              <p:spPr>
                <a:xfrm flipH="1" flipV="1">
                  <a:off x="2574015" y="2401654"/>
                  <a:ext cx="889001" cy="160868"/>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sp>
              <p:nvSpPr>
                <p:cNvPr id="304" name="Line"/>
                <p:cNvSpPr/>
                <p:nvPr/>
              </p:nvSpPr>
              <p:spPr>
                <a:xfrm flipH="1">
                  <a:off x="2580602" y="2029768"/>
                  <a:ext cx="988247" cy="288162"/>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grpSp>
              <p:nvGrpSpPr>
                <p:cNvPr id="311" name="Group"/>
                <p:cNvGrpSpPr/>
                <p:nvPr/>
              </p:nvGrpSpPr>
              <p:grpSpPr>
                <a:xfrm rot="20410931">
                  <a:off x="4239531" y="277091"/>
                  <a:ext cx="1889551" cy="1459388"/>
                  <a:chOff x="0" y="0"/>
                  <a:chExt cx="1889550" cy="1459386"/>
                </a:xfrm>
              </p:grpSpPr>
              <p:sp>
                <p:nvSpPr>
                  <p:cNvPr id="305" name="Line"/>
                  <p:cNvSpPr/>
                  <p:nvPr/>
                </p:nvSpPr>
                <p:spPr>
                  <a:xfrm flipH="1">
                    <a:off x="0" y="533400"/>
                    <a:ext cx="1862667" cy="332497"/>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6" name="Line"/>
                  <p:cNvSpPr/>
                  <p:nvPr/>
                </p:nvSpPr>
                <p:spPr>
                  <a:xfrm flipH="1">
                    <a:off x="0" y="0"/>
                    <a:ext cx="1866900" cy="815096"/>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7" name="Line"/>
                  <p:cNvSpPr/>
                  <p:nvPr/>
                </p:nvSpPr>
                <p:spPr>
                  <a:xfrm flipH="1">
                    <a:off x="0" y="838200"/>
                    <a:ext cx="1864715" cy="64893"/>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8" name="Line"/>
                  <p:cNvSpPr/>
                  <p:nvPr/>
                </p:nvSpPr>
                <p:spPr>
                  <a:xfrm flipH="1" flipV="1">
                    <a:off x="25403" y="927097"/>
                    <a:ext cx="1864148" cy="532290"/>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09" name="Line"/>
                  <p:cNvSpPr/>
                  <p:nvPr/>
                </p:nvSpPr>
                <p:spPr>
                  <a:xfrm flipH="1" flipV="1">
                    <a:off x="38100" y="939799"/>
                    <a:ext cx="863600" cy="164972"/>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sp>
                <p:nvSpPr>
                  <p:cNvPr id="310" name="Line"/>
                  <p:cNvSpPr/>
                  <p:nvPr/>
                </p:nvSpPr>
                <p:spPr>
                  <a:xfrm flipH="1">
                    <a:off x="50800" y="571500"/>
                    <a:ext cx="988246" cy="288161"/>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grpSp>
            <p:grpSp>
              <p:nvGrpSpPr>
                <p:cNvPr id="318" name="Group"/>
                <p:cNvGrpSpPr/>
                <p:nvPr/>
              </p:nvGrpSpPr>
              <p:grpSpPr>
                <a:xfrm rot="797745">
                  <a:off x="4434469" y="3486141"/>
                  <a:ext cx="1739902" cy="1625601"/>
                  <a:chOff x="0" y="0"/>
                  <a:chExt cx="1739901" cy="1625599"/>
                </a:xfrm>
              </p:grpSpPr>
              <p:sp>
                <p:nvSpPr>
                  <p:cNvPr id="312" name="Line"/>
                  <p:cNvSpPr/>
                  <p:nvPr/>
                </p:nvSpPr>
                <p:spPr>
                  <a:xfrm flipH="1">
                    <a:off x="0" y="457754"/>
                    <a:ext cx="1735957" cy="285343"/>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13" name="Line"/>
                  <p:cNvSpPr/>
                  <p:nvPr/>
                </p:nvSpPr>
                <p:spPr>
                  <a:xfrm flipH="1">
                    <a:off x="0" y="0"/>
                    <a:ext cx="1739900" cy="699501"/>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14" name="Line"/>
                  <p:cNvSpPr/>
                  <p:nvPr/>
                </p:nvSpPr>
                <p:spPr>
                  <a:xfrm flipH="1">
                    <a:off x="0" y="719328"/>
                    <a:ext cx="1737866" cy="55691"/>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15" name="Line"/>
                  <p:cNvSpPr/>
                  <p:nvPr/>
                </p:nvSpPr>
                <p:spPr>
                  <a:xfrm flipH="1" flipV="1">
                    <a:off x="23672" y="795620"/>
                    <a:ext cx="1716230" cy="829980"/>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16" name="Line"/>
                  <p:cNvSpPr/>
                  <p:nvPr/>
                </p:nvSpPr>
                <p:spPr>
                  <a:xfrm flipH="1" flipV="1">
                    <a:off x="35508" y="806519"/>
                    <a:ext cx="804852" cy="141576"/>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sp>
                <p:nvSpPr>
                  <p:cNvPr id="317" name="Line"/>
                  <p:cNvSpPr/>
                  <p:nvPr/>
                </p:nvSpPr>
                <p:spPr>
                  <a:xfrm flipH="1">
                    <a:off x="47344" y="490450"/>
                    <a:ext cx="921019" cy="247296"/>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grpSp>
            <p:grpSp>
              <p:nvGrpSpPr>
                <p:cNvPr id="323" name="Group"/>
                <p:cNvGrpSpPr/>
                <p:nvPr/>
              </p:nvGrpSpPr>
              <p:grpSpPr>
                <a:xfrm rot="426775">
                  <a:off x="4374575" y="1854655"/>
                  <a:ext cx="1778002" cy="965201"/>
                  <a:chOff x="0" y="0"/>
                  <a:chExt cx="1778001" cy="965199"/>
                </a:xfrm>
              </p:grpSpPr>
              <p:sp>
                <p:nvSpPr>
                  <p:cNvPr id="319" name="Line"/>
                  <p:cNvSpPr/>
                  <p:nvPr/>
                </p:nvSpPr>
                <p:spPr>
                  <a:xfrm flipH="1">
                    <a:off x="0" y="0"/>
                    <a:ext cx="1773970" cy="235830"/>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0" name="Line"/>
                  <p:cNvSpPr/>
                  <p:nvPr/>
                </p:nvSpPr>
                <p:spPr>
                  <a:xfrm flipH="1">
                    <a:off x="0" y="216185"/>
                    <a:ext cx="1775921" cy="46027"/>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1" name="Line"/>
                  <p:cNvSpPr/>
                  <p:nvPr/>
                </p:nvSpPr>
                <p:spPr>
                  <a:xfrm flipH="1" flipV="1">
                    <a:off x="24190" y="279239"/>
                    <a:ext cx="1753812" cy="685961"/>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2" name="Line"/>
                  <p:cNvSpPr/>
                  <p:nvPr/>
                </p:nvSpPr>
                <p:spPr>
                  <a:xfrm flipH="1" flipV="1">
                    <a:off x="36285" y="288246"/>
                    <a:ext cx="822477" cy="117010"/>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grpSp>
            <p:grpSp>
              <p:nvGrpSpPr>
                <p:cNvPr id="328" name="Group"/>
                <p:cNvGrpSpPr/>
                <p:nvPr/>
              </p:nvGrpSpPr>
              <p:grpSpPr>
                <a:xfrm rot="1743525">
                  <a:off x="4360211" y="2848899"/>
                  <a:ext cx="1778003" cy="965200"/>
                  <a:chOff x="0" y="0"/>
                  <a:chExt cx="1778001" cy="965199"/>
                </a:xfrm>
              </p:grpSpPr>
              <p:sp>
                <p:nvSpPr>
                  <p:cNvPr id="324" name="Line"/>
                  <p:cNvSpPr/>
                  <p:nvPr/>
                </p:nvSpPr>
                <p:spPr>
                  <a:xfrm flipH="1">
                    <a:off x="0" y="0"/>
                    <a:ext cx="1773970" cy="235830"/>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5" name="Line"/>
                  <p:cNvSpPr/>
                  <p:nvPr/>
                </p:nvSpPr>
                <p:spPr>
                  <a:xfrm flipH="1">
                    <a:off x="0" y="216185"/>
                    <a:ext cx="1775921" cy="46027"/>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6" name="Line"/>
                  <p:cNvSpPr/>
                  <p:nvPr/>
                </p:nvSpPr>
                <p:spPr>
                  <a:xfrm flipH="1" flipV="1">
                    <a:off x="24190" y="279239"/>
                    <a:ext cx="1753812" cy="685961"/>
                  </a:xfrm>
                  <a:prstGeom prst="line">
                    <a:avLst/>
                  </a:prstGeom>
                  <a:noFill/>
                  <a:ln w="38100" cap="flat">
                    <a:solidFill>
                      <a:srgbClr val="002E7A"/>
                    </a:solidFill>
                    <a:prstDash val="solid"/>
                    <a:miter lim="400000"/>
                    <a:headEnd type="stealth" w="med" len="med"/>
                  </a:ln>
                  <a:effectLst/>
                </p:spPr>
                <p:txBody>
                  <a:bodyPr wrap="square" lIns="50800" tIns="50800" rIns="50800" bIns="50800" numCol="1" anchor="ctr">
                    <a:noAutofit/>
                  </a:bodyPr>
                  <a:lstStyle/>
                  <a:p>
                    <a:pPr/>
                  </a:p>
                </p:txBody>
              </p:sp>
              <p:sp>
                <p:nvSpPr>
                  <p:cNvPr id="327" name="Line"/>
                  <p:cNvSpPr/>
                  <p:nvPr/>
                </p:nvSpPr>
                <p:spPr>
                  <a:xfrm flipH="1" flipV="1">
                    <a:off x="36285" y="288246"/>
                    <a:ext cx="822477" cy="117010"/>
                  </a:xfrm>
                  <a:prstGeom prst="line">
                    <a:avLst/>
                  </a:prstGeom>
                  <a:noFill/>
                  <a:ln w="38100" cap="flat">
                    <a:solidFill>
                      <a:srgbClr val="9929BD"/>
                    </a:solidFill>
                    <a:prstDash val="solid"/>
                    <a:miter lim="400000"/>
                    <a:headEnd type="stealth" w="med" len="med"/>
                  </a:ln>
                  <a:effectLst/>
                </p:spPr>
                <p:txBody>
                  <a:bodyPr wrap="square" lIns="50800" tIns="50800" rIns="50800" bIns="50800" numCol="1" anchor="ctr">
                    <a:noAutofit/>
                  </a:bodyPr>
                  <a:lstStyle/>
                  <a:p>
                    <a:pPr/>
                  </a:p>
                </p:txBody>
              </p:sp>
            </p:grpSp>
          </p:grpSp>
        </p:grpSp>
        <p:sp>
          <p:nvSpPr>
            <p:cNvPr id="331" name="Line"/>
            <p:cNvSpPr/>
            <p:nvPr/>
          </p:nvSpPr>
          <p:spPr>
            <a:xfrm flipH="1">
              <a:off x="4472266" y="1009483"/>
              <a:ext cx="1653518" cy="468111"/>
            </a:xfrm>
            <a:prstGeom prst="line">
              <a:avLst/>
            </a:prstGeom>
            <a:noFill/>
            <a:ln w="38100" cap="flat">
              <a:solidFill>
                <a:srgbClr val="77BB41"/>
              </a:solidFill>
              <a:prstDash val="solid"/>
              <a:miter lim="400000"/>
              <a:headEnd type="stealth" w="med" len="med"/>
            </a:ln>
            <a:effectLst/>
          </p:spPr>
          <p:txBody>
            <a:bodyPr wrap="square" lIns="50800" tIns="50800" rIns="50800" bIns="50800" numCol="1" anchor="ctr">
              <a:noAutofit/>
            </a:bodyPr>
            <a:lstStyle/>
            <a:p>
              <a:pPr/>
            </a:p>
          </p:txBody>
        </p:sp>
        <p:sp>
          <p:nvSpPr>
            <p:cNvPr id="332" name="Line"/>
            <p:cNvSpPr/>
            <p:nvPr/>
          </p:nvSpPr>
          <p:spPr>
            <a:xfrm flipH="1" flipV="1">
              <a:off x="4445613" y="1515235"/>
              <a:ext cx="1739568" cy="192352"/>
            </a:xfrm>
            <a:prstGeom prst="line">
              <a:avLst/>
            </a:prstGeom>
            <a:noFill/>
            <a:ln w="38100" cap="flat">
              <a:solidFill>
                <a:srgbClr val="77BB41"/>
              </a:solidFill>
              <a:prstDash val="solid"/>
              <a:miter lim="400000"/>
              <a:headEnd type="stealth" w="med" len="med"/>
            </a:ln>
            <a:effectLst/>
          </p:spPr>
          <p:txBody>
            <a:bodyPr wrap="square" lIns="50800" tIns="50800" rIns="50800" bIns="50800" numCol="1" anchor="ctr">
              <a:noAutofit/>
            </a:bodyPr>
            <a:lstStyle/>
            <a:p>
              <a:pPr/>
            </a:p>
          </p:txBody>
        </p:sp>
      </p:grpSp>
      <p:grpSp>
        <p:nvGrpSpPr>
          <p:cNvPr id="351" name="Group"/>
          <p:cNvGrpSpPr/>
          <p:nvPr/>
        </p:nvGrpSpPr>
        <p:grpSpPr>
          <a:xfrm>
            <a:off x="11823699" y="1005244"/>
            <a:ext cx="952628" cy="5698564"/>
            <a:chOff x="0" y="1944"/>
            <a:chExt cx="952626" cy="5698563"/>
          </a:xfrm>
        </p:grpSpPr>
        <p:grpSp>
          <p:nvGrpSpPr>
            <p:cNvPr id="348" name="Group"/>
            <p:cNvGrpSpPr/>
            <p:nvPr/>
          </p:nvGrpSpPr>
          <p:grpSpPr>
            <a:xfrm>
              <a:off x="-1" y="1944"/>
              <a:ext cx="952628" cy="5698564"/>
              <a:chOff x="0" y="1944"/>
              <a:chExt cx="952626" cy="5698563"/>
            </a:xfrm>
          </p:grpSpPr>
          <p:sp>
            <p:nvSpPr>
              <p:cNvPr id="334" name="π-"/>
              <p:cNvSpPr txBox="1"/>
              <p:nvPr/>
            </p:nvSpPr>
            <p:spPr>
              <a:xfrm>
                <a:off x="266700" y="3011692"/>
                <a:ext cx="555638" cy="555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3000">
                    <a:solidFill>
                      <a:srgbClr val="002E7A"/>
                    </a:solidFill>
                    <a:latin typeface="+mn-lt"/>
                    <a:ea typeface="+mn-ea"/>
                    <a:cs typeface="+mn-cs"/>
                    <a:sym typeface="Gill Sans"/>
                  </a:defRPr>
                </a:pPr>
                <a:r>
                  <a:t>π</a:t>
                </a:r>
                <a:r>
                  <a:rPr baseline="31999"/>
                  <a:t>-</a:t>
                </a:r>
              </a:p>
            </p:txBody>
          </p:sp>
          <p:grpSp>
            <p:nvGrpSpPr>
              <p:cNvPr id="347" name="Group"/>
              <p:cNvGrpSpPr/>
              <p:nvPr/>
            </p:nvGrpSpPr>
            <p:grpSpPr>
              <a:xfrm>
                <a:off x="-1" y="1944"/>
                <a:ext cx="952628" cy="5698564"/>
                <a:chOff x="0" y="1944"/>
                <a:chExt cx="952626" cy="5698563"/>
              </a:xfrm>
            </p:grpSpPr>
            <p:sp>
              <p:nvSpPr>
                <p:cNvPr id="335" name="π-"/>
                <p:cNvSpPr txBox="1"/>
                <p:nvPr/>
              </p:nvSpPr>
              <p:spPr>
                <a:xfrm>
                  <a:off x="162455" y="5145292"/>
                  <a:ext cx="555639" cy="555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3000">
                      <a:solidFill>
                        <a:srgbClr val="002E7A"/>
                      </a:solidFill>
                      <a:latin typeface="+mn-lt"/>
                      <a:ea typeface="+mn-ea"/>
                      <a:cs typeface="+mn-cs"/>
                      <a:sym typeface="Gill Sans"/>
                    </a:defRPr>
                  </a:pPr>
                  <a:r>
                    <a:t>π</a:t>
                  </a:r>
                  <a:r>
                    <a:rPr baseline="31999"/>
                    <a:t>-</a:t>
                  </a:r>
                </a:p>
              </p:txBody>
            </p:sp>
            <p:sp>
              <p:nvSpPr>
                <p:cNvPr id="336" name="π+"/>
                <p:cNvSpPr txBox="1"/>
                <p:nvPr/>
              </p:nvSpPr>
              <p:spPr>
                <a:xfrm>
                  <a:off x="165342" y="4529494"/>
                  <a:ext cx="584327"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37" name="π+"/>
                <p:cNvSpPr txBox="1"/>
                <p:nvPr/>
              </p:nvSpPr>
              <p:spPr>
                <a:xfrm>
                  <a:off x="304799" y="42056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38" name="π+"/>
                <p:cNvSpPr txBox="1"/>
                <p:nvPr/>
              </p:nvSpPr>
              <p:spPr>
                <a:xfrm>
                  <a:off x="304799" y="37484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39" name="π+"/>
                <p:cNvSpPr txBox="1"/>
                <p:nvPr/>
              </p:nvSpPr>
              <p:spPr>
                <a:xfrm>
                  <a:off x="279399" y="33928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40" name="π+"/>
                <p:cNvSpPr txBox="1"/>
                <p:nvPr/>
              </p:nvSpPr>
              <p:spPr>
                <a:xfrm>
                  <a:off x="279399" y="27324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41" name="π+"/>
                <p:cNvSpPr txBox="1"/>
                <p:nvPr/>
              </p:nvSpPr>
              <p:spPr>
                <a:xfrm>
                  <a:off x="279399" y="22371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42" name="π-"/>
                <p:cNvSpPr txBox="1"/>
                <p:nvPr/>
              </p:nvSpPr>
              <p:spPr>
                <a:xfrm>
                  <a:off x="279400" y="649492"/>
                  <a:ext cx="555638" cy="555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3000">
                      <a:solidFill>
                        <a:srgbClr val="002E7A"/>
                      </a:solidFill>
                      <a:latin typeface="+mn-lt"/>
                      <a:ea typeface="+mn-ea"/>
                      <a:cs typeface="+mn-cs"/>
                      <a:sym typeface="Gill Sans"/>
                    </a:defRPr>
                  </a:pPr>
                  <a:r>
                    <a:t>π</a:t>
                  </a:r>
                  <a:r>
                    <a:rPr baseline="31999"/>
                    <a:t>-</a:t>
                  </a:r>
                </a:p>
              </p:txBody>
            </p:sp>
            <p:sp>
              <p:nvSpPr>
                <p:cNvPr id="343" name="π-"/>
                <p:cNvSpPr txBox="1"/>
                <p:nvPr/>
              </p:nvSpPr>
              <p:spPr>
                <a:xfrm>
                  <a:off x="190500" y="293892"/>
                  <a:ext cx="555638" cy="555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3000">
                      <a:solidFill>
                        <a:srgbClr val="002E7A"/>
                      </a:solidFill>
                      <a:latin typeface="+mn-lt"/>
                      <a:ea typeface="+mn-ea"/>
                      <a:cs typeface="+mn-cs"/>
                      <a:sym typeface="Gill Sans"/>
                    </a:defRPr>
                  </a:pPr>
                  <a:r>
                    <a:t>π</a:t>
                  </a:r>
                  <a:r>
                    <a:rPr baseline="31999"/>
                    <a:t>-</a:t>
                  </a:r>
                </a:p>
              </p:txBody>
            </p:sp>
            <p:sp>
              <p:nvSpPr>
                <p:cNvPr id="344" name="π+"/>
                <p:cNvSpPr txBox="1"/>
                <p:nvPr/>
              </p:nvSpPr>
              <p:spPr>
                <a:xfrm>
                  <a:off x="330199" y="19069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45" name="π+"/>
                <p:cNvSpPr txBox="1"/>
                <p:nvPr/>
              </p:nvSpPr>
              <p:spPr>
                <a:xfrm>
                  <a:off x="368299" y="13227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sp>
              <p:nvSpPr>
                <p:cNvPr id="346" name="π+"/>
                <p:cNvSpPr txBox="1"/>
                <p:nvPr/>
              </p:nvSpPr>
              <p:spPr>
                <a:xfrm>
                  <a:off x="-1" y="1944"/>
                  <a:ext cx="584328" cy="5422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002E7A"/>
                      </a:solidFill>
                      <a:latin typeface="+mn-lt"/>
                      <a:ea typeface="+mn-ea"/>
                      <a:cs typeface="+mn-cs"/>
                      <a:sym typeface="Gill Sans"/>
                    </a:defRPr>
                  </a:pPr>
                  <a:r>
                    <a:t>π</a:t>
                  </a:r>
                  <a:r>
                    <a:rPr baseline="31999"/>
                    <a:t>+</a:t>
                  </a:r>
                </a:p>
              </p:txBody>
            </p:sp>
          </p:grpSp>
        </p:grpSp>
        <p:sp>
          <p:nvSpPr>
            <p:cNvPr id="349" name="K+"/>
            <p:cNvSpPr txBox="1"/>
            <p:nvPr/>
          </p:nvSpPr>
          <p:spPr>
            <a:xfrm>
              <a:off x="259664" y="1047750"/>
              <a:ext cx="57299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669C35"/>
                  </a:solidFill>
                  <a:latin typeface="+mn-lt"/>
                  <a:ea typeface="+mn-ea"/>
                  <a:cs typeface="+mn-cs"/>
                  <a:sym typeface="Gill Sans"/>
                </a:defRPr>
              </a:pPr>
              <a:r>
                <a:t>K</a:t>
              </a:r>
              <a:r>
                <a:rPr baseline="31999"/>
                <a:t>+</a:t>
              </a:r>
            </a:p>
          </p:txBody>
        </p:sp>
        <p:sp>
          <p:nvSpPr>
            <p:cNvPr id="350" name="K-"/>
            <p:cNvSpPr txBox="1"/>
            <p:nvPr/>
          </p:nvSpPr>
          <p:spPr>
            <a:xfrm>
              <a:off x="402699" y="1663700"/>
              <a:ext cx="52959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b="1" sz="2900">
                  <a:solidFill>
                    <a:srgbClr val="669C35"/>
                  </a:solidFill>
                  <a:latin typeface="+mn-lt"/>
                  <a:ea typeface="+mn-ea"/>
                  <a:cs typeface="+mn-cs"/>
                  <a:sym typeface="Gill Sans"/>
                </a:defRPr>
              </a:pPr>
              <a:r>
                <a:t>K</a:t>
              </a:r>
              <a:r>
                <a:rPr baseline="31999"/>
                <a:t>-</a:t>
              </a:r>
            </a:p>
          </p:txBody>
        </p:sp>
      </p:grpSp>
      <p:grpSp>
        <p:nvGrpSpPr>
          <p:cNvPr id="363" name="Group"/>
          <p:cNvGrpSpPr/>
          <p:nvPr/>
        </p:nvGrpSpPr>
        <p:grpSpPr>
          <a:xfrm>
            <a:off x="11984411" y="1447790"/>
            <a:ext cx="825811" cy="5173153"/>
            <a:chOff x="-38109" y="-38109"/>
            <a:chExt cx="825810" cy="5173151"/>
          </a:xfrm>
        </p:grpSpPr>
        <p:grpSp>
          <p:nvGrpSpPr>
            <p:cNvPr id="360" name="Group"/>
            <p:cNvGrpSpPr/>
            <p:nvPr/>
          </p:nvGrpSpPr>
          <p:grpSpPr>
            <a:xfrm>
              <a:off x="-38110" y="-38110"/>
              <a:ext cx="762312" cy="5173153"/>
              <a:chOff x="-38109" y="-38109"/>
              <a:chExt cx="762310" cy="5173151"/>
            </a:xfrm>
          </p:grpSpPr>
          <p:pic>
            <p:nvPicPr>
              <p:cNvPr id="352" name="Line" descr="Line"/>
              <p:cNvPicPr>
                <a:picLocks noChangeAspect="0"/>
              </p:cNvPicPr>
              <p:nvPr/>
            </p:nvPicPr>
            <p:blipFill>
              <a:blip r:embed="rId3">
                <a:extLst/>
              </a:blip>
              <a:stretch>
                <a:fillRect/>
              </a:stretch>
            </p:blipFill>
            <p:spPr>
              <a:xfrm>
                <a:off x="-38110" y="4800590"/>
                <a:ext cx="643632" cy="334453"/>
              </a:xfrm>
              <a:prstGeom prst="rect">
                <a:avLst/>
              </a:prstGeom>
              <a:effectLst/>
            </p:spPr>
          </p:pic>
          <p:pic>
            <p:nvPicPr>
              <p:cNvPr id="354" name="Line" descr="Line"/>
              <p:cNvPicPr>
                <a:picLocks noChangeAspect="0"/>
              </p:cNvPicPr>
              <p:nvPr/>
            </p:nvPicPr>
            <p:blipFill>
              <a:blip r:embed="rId3">
                <a:extLst/>
              </a:blip>
              <a:stretch>
                <a:fillRect/>
              </a:stretch>
            </p:blipFill>
            <p:spPr>
              <a:xfrm>
                <a:off x="-8330" y="-38110"/>
                <a:ext cx="643632" cy="334453"/>
              </a:xfrm>
              <a:prstGeom prst="rect">
                <a:avLst/>
              </a:prstGeom>
              <a:effectLst/>
            </p:spPr>
          </p:pic>
          <p:pic>
            <p:nvPicPr>
              <p:cNvPr id="356" name="Line" descr="Line"/>
              <p:cNvPicPr>
                <a:picLocks noChangeAspect="0"/>
              </p:cNvPicPr>
              <p:nvPr/>
            </p:nvPicPr>
            <p:blipFill>
              <a:blip r:embed="rId3">
                <a:extLst/>
              </a:blip>
              <a:stretch>
                <a:fillRect/>
              </a:stretch>
            </p:blipFill>
            <p:spPr>
              <a:xfrm>
                <a:off x="-8330" y="342890"/>
                <a:ext cx="643632" cy="334453"/>
              </a:xfrm>
              <a:prstGeom prst="rect">
                <a:avLst/>
              </a:prstGeom>
              <a:effectLst/>
            </p:spPr>
          </p:pic>
          <p:pic>
            <p:nvPicPr>
              <p:cNvPr id="358" name="Line" descr="Line"/>
              <p:cNvPicPr>
                <a:picLocks noChangeAspect="0"/>
              </p:cNvPicPr>
              <p:nvPr/>
            </p:nvPicPr>
            <p:blipFill>
              <a:blip r:embed="rId3">
                <a:extLst/>
              </a:blip>
              <a:stretch>
                <a:fillRect/>
              </a:stretch>
            </p:blipFill>
            <p:spPr>
              <a:xfrm>
                <a:off x="80570" y="2679690"/>
                <a:ext cx="643632" cy="334453"/>
              </a:xfrm>
              <a:prstGeom prst="rect">
                <a:avLst/>
              </a:prstGeom>
              <a:effectLst/>
            </p:spPr>
          </p:pic>
        </p:grpSp>
        <p:pic>
          <p:nvPicPr>
            <p:cNvPr id="361" name="Line" descr="Line"/>
            <p:cNvPicPr>
              <a:picLocks noChangeAspect="0"/>
            </p:cNvPicPr>
            <p:nvPr/>
          </p:nvPicPr>
          <p:blipFill>
            <a:blip r:embed="rId3">
              <a:extLst/>
            </a:blip>
            <a:stretch>
              <a:fillRect/>
            </a:stretch>
          </p:blipFill>
          <p:spPr>
            <a:xfrm>
              <a:off x="144070" y="1282690"/>
              <a:ext cx="643632" cy="334453"/>
            </a:xfrm>
            <a:prstGeom prst="rect">
              <a:avLst/>
            </a:prstGeom>
            <a:effectLst/>
          </p:spPr>
        </p:pic>
      </p:grpSp>
      <p:grpSp>
        <p:nvGrpSpPr>
          <p:cNvPr id="374" name="Group"/>
          <p:cNvGrpSpPr/>
          <p:nvPr/>
        </p:nvGrpSpPr>
        <p:grpSpPr>
          <a:xfrm>
            <a:off x="419100" y="4054694"/>
            <a:ext cx="5359400" cy="4289206"/>
            <a:chOff x="0" y="0"/>
            <a:chExt cx="5359400" cy="4289205"/>
          </a:xfrm>
        </p:grpSpPr>
        <p:grpSp>
          <p:nvGrpSpPr>
            <p:cNvPr id="371" name="Group"/>
            <p:cNvGrpSpPr/>
            <p:nvPr/>
          </p:nvGrpSpPr>
          <p:grpSpPr>
            <a:xfrm>
              <a:off x="0" y="0"/>
              <a:ext cx="5359400" cy="4289206"/>
              <a:chOff x="0" y="0"/>
              <a:chExt cx="5359400" cy="4289205"/>
            </a:xfrm>
          </p:grpSpPr>
          <p:grpSp>
            <p:nvGrpSpPr>
              <p:cNvPr id="369" name="Group"/>
              <p:cNvGrpSpPr/>
              <p:nvPr/>
            </p:nvGrpSpPr>
            <p:grpSpPr>
              <a:xfrm>
                <a:off x="0" y="0"/>
                <a:ext cx="5359400" cy="4289206"/>
                <a:chOff x="0" y="0"/>
                <a:chExt cx="5359400" cy="4289205"/>
              </a:xfrm>
            </p:grpSpPr>
            <p:grpSp>
              <p:nvGrpSpPr>
                <p:cNvPr id="367" name="Group"/>
                <p:cNvGrpSpPr/>
                <p:nvPr/>
              </p:nvGrpSpPr>
              <p:grpSpPr>
                <a:xfrm>
                  <a:off x="114300" y="0"/>
                  <a:ext cx="5245100" cy="4135064"/>
                  <a:chOff x="0" y="0"/>
                  <a:chExt cx="5245100" cy="4135063"/>
                </a:xfrm>
              </p:grpSpPr>
              <p:sp>
                <p:nvSpPr>
                  <p:cNvPr id="364" name="Charged pions and kaons decay at rest producing mono-energetic neutrinos"/>
                  <p:cNvSpPr txBox="1"/>
                  <p:nvPr/>
                </p:nvSpPr>
                <p:spPr>
                  <a:xfrm>
                    <a:off x="0" y="0"/>
                    <a:ext cx="52451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defTabSz="584200">
                      <a:defRPr sz="3300">
                        <a:solidFill>
                          <a:srgbClr val="002E7A"/>
                        </a:solidFill>
                        <a:latin typeface="+mn-lt"/>
                        <a:ea typeface="+mn-ea"/>
                        <a:cs typeface="+mn-cs"/>
                        <a:sym typeface="Gill Sans"/>
                      </a:defRPr>
                    </a:pPr>
                    <a:r>
                      <a:rPr u="sng"/>
                      <a:t>Charged pions and kaons decay at rest</a:t>
                    </a:r>
                    <a:r>
                      <a:t> producing mono-energetic neutrinos</a:t>
                    </a:r>
                  </a:p>
                </p:txBody>
              </p:sp>
              <p:pic>
                <p:nvPicPr>
                  <p:cNvPr id="365" name="droppedImage.png" descr="droppedImage.png"/>
                  <p:cNvPicPr>
                    <a:picLocks noChangeAspect="1"/>
                  </p:cNvPicPr>
                  <p:nvPr/>
                </p:nvPicPr>
                <p:blipFill>
                  <a:blip r:embed="rId4">
                    <a:extLst/>
                  </a:blip>
                  <a:stretch>
                    <a:fillRect/>
                  </a:stretch>
                </p:blipFill>
                <p:spPr>
                  <a:xfrm>
                    <a:off x="79415" y="1937679"/>
                    <a:ext cx="2407921" cy="609601"/>
                  </a:xfrm>
                  <a:prstGeom prst="rect">
                    <a:avLst/>
                  </a:prstGeom>
                  <a:ln w="12700" cap="flat">
                    <a:noFill/>
                    <a:miter lim="400000"/>
                  </a:ln>
                  <a:effectLst/>
                </p:spPr>
              </p:pic>
              <p:pic>
                <p:nvPicPr>
                  <p:cNvPr id="366" name="droppedImage.png" descr="droppedImage.png"/>
                  <p:cNvPicPr>
                    <a:picLocks noChangeAspect="1"/>
                  </p:cNvPicPr>
                  <p:nvPr/>
                </p:nvPicPr>
                <p:blipFill>
                  <a:blip r:embed="rId5">
                    <a:extLst/>
                  </a:blip>
                  <a:stretch>
                    <a:fillRect/>
                  </a:stretch>
                </p:blipFill>
                <p:spPr>
                  <a:xfrm>
                    <a:off x="1529098" y="3626779"/>
                    <a:ext cx="2527301" cy="508285"/>
                  </a:xfrm>
                  <a:prstGeom prst="rect">
                    <a:avLst/>
                  </a:prstGeom>
                  <a:ln w="12700" cap="flat">
                    <a:noFill/>
                    <a:miter lim="400000"/>
                  </a:ln>
                  <a:effectLst/>
                </p:spPr>
              </p:pic>
            </p:grpSp>
            <p:sp>
              <p:nvSpPr>
                <p:cNvPr id="368" name="Rectangle"/>
                <p:cNvSpPr/>
                <p:nvPr/>
              </p:nvSpPr>
              <p:spPr>
                <a:xfrm>
                  <a:off x="0" y="276005"/>
                  <a:ext cx="5080000" cy="4013201"/>
                </a:xfrm>
                <a:prstGeom prst="rect">
                  <a:avLst/>
                </a:prstGeom>
                <a:noFill/>
                <a:ln w="25400" cap="flat">
                  <a:solidFill>
                    <a:srgbClr val="0000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pic>
            <p:nvPicPr>
              <p:cNvPr id="370" name="Screen Shot 2015-06-25 at 3.40.13 PM.png" descr="Screen Shot 2015-06-25 at 3.40.13 PM.png"/>
              <p:cNvPicPr>
                <a:picLocks noChangeAspect="1"/>
              </p:cNvPicPr>
              <p:nvPr/>
            </p:nvPicPr>
            <p:blipFill>
              <a:blip r:embed="rId6">
                <a:extLst/>
              </a:blip>
              <a:stretch>
                <a:fillRect/>
              </a:stretch>
            </p:blipFill>
            <p:spPr>
              <a:xfrm>
                <a:off x="203200" y="2484606"/>
                <a:ext cx="2451100" cy="789799"/>
              </a:xfrm>
              <a:prstGeom prst="rect">
                <a:avLst/>
              </a:prstGeom>
              <a:ln w="12700" cap="flat">
                <a:noFill/>
                <a:miter lim="400000"/>
              </a:ln>
              <a:effectLst/>
            </p:spPr>
          </p:pic>
        </p:grpSp>
        <p:sp>
          <p:nvSpPr>
            <p:cNvPr id="372" name="Eν=  29.8MeV"/>
            <p:cNvSpPr txBox="1"/>
            <p:nvPr/>
          </p:nvSpPr>
          <p:spPr>
            <a:xfrm>
              <a:off x="2868279" y="1987032"/>
              <a:ext cx="2101587" cy="527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2800">
                  <a:latin typeface="+mn-lt"/>
                  <a:ea typeface="+mn-ea"/>
                  <a:cs typeface="+mn-cs"/>
                  <a:sym typeface="Gill Sans"/>
                </a:defRPr>
              </a:pPr>
              <a:r>
                <a:t>E</a:t>
              </a:r>
              <a:r>
                <a:rPr baseline="-5999"/>
                <a:t>ν</a:t>
              </a:r>
              <a:r>
                <a:t>=  29.8MeV</a:t>
              </a:r>
            </a:p>
          </p:txBody>
        </p:sp>
        <p:sp>
          <p:nvSpPr>
            <p:cNvPr id="373" name="Eν=235.5MeV"/>
            <p:cNvSpPr txBox="1"/>
            <p:nvPr/>
          </p:nvSpPr>
          <p:spPr>
            <a:xfrm>
              <a:off x="2870199" y="2488682"/>
              <a:ext cx="2081792" cy="5276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2800">
                  <a:latin typeface="+mn-lt"/>
                  <a:ea typeface="+mn-ea"/>
                  <a:cs typeface="+mn-cs"/>
                  <a:sym typeface="Gill Sans"/>
                </a:defRPr>
              </a:pPr>
              <a:r>
                <a:t>E</a:t>
              </a:r>
              <a:r>
                <a:rPr baseline="-5999"/>
                <a:t>ν</a:t>
              </a:r>
              <a:r>
                <a:t>=235.5MeV</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6" name="Neutrino signals - Example W-Boson"/>
          <p:cNvSpPr txBox="1"/>
          <p:nvPr>
            <p:ph type="title"/>
          </p:nvPr>
        </p:nvSpPr>
        <p:spPr>
          <a:prstGeom prst="rect">
            <a:avLst/>
          </a:prstGeom>
        </p:spPr>
        <p:txBody>
          <a:bodyPr/>
          <a:lstStyle>
            <a:lvl1pPr defTabSz="350520">
              <a:defRPr sz="5040">
                <a:effectLst>
                  <a:outerShdw sx="100000" sy="100000" kx="0" ky="0" algn="b" rotWithShape="0" blurRad="22860" dist="7620" dir="5400000">
                    <a:srgbClr val="000000">
                      <a:alpha val="50000"/>
                    </a:srgbClr>
                  </a:outerShdw>
                </a:effectLst>
              </a:defRPr>
            </a:lvl1pPr>
          </a:lstStyle>
          <a:p>
            <a:pPr/>
            <a:r>
              <a:t>Neutrino signals - Example W-Boson</a:t>
            </a:r>
          </a:p>
        </p:txBody>
      </p:sp>
      <p:sp>
        <p:nvSpPr>
          <p:cNvPr id="3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8" name="W+"/>
          <p:cNvSpPr txBox="1"/>
          <p:nvPr/>
        </p:nvSpPr>
        <p:spPr>
          <a:xfrm>
            <a:off x="337368" y="2279650"/>
            <a:ext cx="828031" cy="800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rPr sz="3600"/>
              <a:t>W</a:t>
            </a:r>
            <a:r>
              <a:rPr baseline="31999" sz="4800"/>
              <a:t>+</a:t>
            </a:r>
          </a:p>
        </p:txBody>
      </p:sp>
      <p:sp>
        <p:nvSpPr>
          <p:cNvPr id="379" name="Line"/>
          <p:cNvSpPr/>
          <p:nvPr/>
        </p:nvSpPr>
        <p:spPr>
          <a:xfrm flipH="1">
            <a:off x="1194287" y="2760133"/>
            <a:ext cx="676847" cy="3419"/>
          </a:xfrm>
          <a:prstGeom prst="line">
            <a:avLst/>
          </a:prstGeom>
          <a:ln w="38100">
            <a:solidFill>
              <a:srgbClr val="000000"/>
            </a:solidFill>
            <a:miter lim="400000"/>
            <a:headEnd type="stealth"/>
          </a:ln>
        </p:spPr>
        <p:txBody>
          <a:bodyPr lIns="50800" tIns="50800" rIns="50800" bIns="50800" anchor="ctr"/>
          <a:lstStyle/>
          <a:p>
            <a:pPr/>
          </a:p>
        </p:txBody>
      </p:sp>
      <p:sp>
        <p:nvSpPr>
          <p:cNvPr id="380" name="e+νe , μ+νμ , τ+ντ"/>
          <p:cNvSpPr txBox="1"/>
          <p:nvPr/>
        </p:nvSpPr>
        <p:spPr>
          <a:xfrm>
            <a:off x="1982936" y="2349500"/>
            <a:ext cx="3065563"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rPr sz="3600"/>
              <a:t>e</a:t>
            </a:r>
            <a:r>
              <a:rPr baseline="31999" sz="3600"/>
              <a:t>+</a:t>
            </a:r>
            <a:r>
              <a:rPr sz="3600"/>
              <a:t>ν</a:t>
            </a:r>
            <a:r>
              <a:rPr baseline="-5999" sz="3600"/>
              <a:t>e , </a:t>
            </a:r>
            <a:r>
              <a:rPr sz="3600"/>
              <a:t>μ</a:t>
            </a:r>
            <a:r>
              <a:rPr baseline="31999" sz="3600"/>
              <a:t>+</a:t>
            </a:r>
            <a:r>
              <a:rPr sz="3600"/>
              <a:t>ν</a:t>
            </a:r>
            <a:r>
              <a:rPr baseline="-5999" sz="3600"/>
              <a:t>μ , </a:t>
            </a:r>
            <a:r>
              <a:rPr sz="3600"/>
              <a:t>τ</a:t>
            </a:r>
            <a:r>
              <a:rPr baseline="31999" sz="3600"/>
              <a:t>+</a:t>
            </a:r>
            <a:r>
              <a:rPr sz="3600"/>
              <a:t>ν</a:t>
            </a:r>
            <a:r>
              <a:rPr baseline="-5999" sz="3600"/>
              <a:t>τ</a:t>
            </a:r>
          </a:p>
        </p:txBody>
      </p:sp>
      <p:sp>
        <p:nvSpPr>
          <p:cNvPr id="381" name="Line"/>
          <p:cNvSpPr/>
          <p:nvPr/>
        </p:nvSpPr>
        <p:spPr>
          <a:xfrm flipH="1">
            <a:off x="1193800" y="3403600"/>
            <a:ext cx="676847" cy="3419"/>
          </a:xfrm>
          <a:prstGeom prst="line">
            <a:avLst/>
          </a:prstGeom>
          <a:ln w="38100">
            <a:solidFill>
              <a:srgbClr val="000000"/>
            </a:solidFill>
            <a:miter lim="400000"/>
            <a:headEnd type="stealth"/>
          </a:ln>
        </p:spPr>
        <p:txBody>
          <a:bodyPr lIns="50800" tIns="50800" rIns="50800" bIns="50800" anchor="ctr"/>
          <a:lstStyle/>
          <a:p>
            <a:pPr/>
          </a:p>
        </p:txBody>
      </p:sp>
      <p:sp>
        <p:nvSpPr>
          <p:cNvPr id="382" name="qq"/>
          <p:cNvSpPr txBox="1"/>
          <p:nvPr/>
        </p:nvSpPr>
        <p:spPr>
          <a:xfrm>
            <a:off x="2072444" y="3003550"/>
            <a:ext cx="571501"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latin typeface="+mn-lt"/>
                <a:ea typeface="+mn-ea"/>
                <a:cs typeface="+mn-cs"/>
                <a:sym typeface="Gill Sans"/>
              </a:defRPr>
            </a:lvl1pPr>
          </a:lstStyle>
          <a:p>
            <a:pPr>
              <a:defRPr sz="4200"/>
            </a:pPr>
            <a:r>
              <a:rPr sz="3600"/>
              <a:t>qq</a:t>
            </a:r>
          </a:p>
        </p:txBody>
      </p:sp>
      <p:sp>
        <p:nvSpPr>
          <p:cNvPr id="383" name="~33%"/>
          <p:cNvSpPr txBox="1"/>
          <p:nvPr/>
        </p:nvSpPr>
        <p:spPr>
          <a:xfrm>
            <a:off x="5124499" y="2368550"/>
            <a:ext cx="1147019"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latin typeface="+mn-lt"/>
                <a:ea typeface="+mn-ea"/>
                <a:cs typeface="+mn-cs"/>
                <a:sym typeface="Gill Sans"/>
              </a:defRPr>
            </a:lvl1pPr>
          </a:lstStyle>
          <a:p>
            <a:pPr>
              <a:defRPr sz="4200"/>
            </a:pPr>
            <a:r>
              <a:rPr sz="3600"/>
              <a:t>~33%</a:t>
            </a:r>
          </a:p>
        </p:txBody>
      </p:sp>
      <p:sp>
        <p:nvSpPr>
          <p:cNvPr id="384" name="~67%"/>
          <p:cNvSpPr txBox="1"/>
          <p:nvPr/>
        </p:nvSpPr>
        <p:spPr>
          <a:xfrm>
            <a:off x="5122750" y="3003550"/>
            <a:ext cx="1147020"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latin typeface="+mn-lt"/>
                <a:ea typeface="+mn-ea"/>
                <a:cs typeface="+mn-cs"/>
                <a:sym typeface="Gill Sans"/>
              </a:defRPr>
            </a:lvl1pPr>
          </a:lstStyle>
          <a:p>
            <a:pPr>
              <a:defRPr sz="4200"/>
            </a:pPr>
            <a:r>
              <a:rPr sz="3600"/>
              <a:t>~67%</a:t>
            </a:r>
          </a:p>
        </p:txBody>
      </p:sp>
      <p:sp>
        <p:nvSpPr>
          <p:cNvPr id="385" name="Let’s have a closer look at this:"/>
          <p:cNvSpPr txBox="1"/>
          <p:nvPr/>
        </p:nvSpPr>
        <p:spPr>
          <a:xfrm>
            <a:off x="274786" y="4089400"/>
            <a:ext cx="6324601" cy="622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3600">
                <a:latin typeface="+mn-lt"/>
                <a:ea typeface="+mn-ea"/>
                <a:cs typeface="+mn-cs"/>
                <a:sym typeface="Gill Sans"/>
              </a:defRPr>
            </a:lvl1pPr>
          </a:lstStyle>
          <a:p>
            <a:pPr/>
            <a:r>
              <a:t>Let’s have a closer look at this:</a:t>
            </a:r>
          </a:p>
        </p:txBody>
      </p:sp>
      <p:sp>
        <p:nvSpPr>
          <p:cNvPr id="386" name="e+νe"/>
          <p:cNvSpPr txBox="1"/>
          <p:nvPr/>
        </p:nvSpPr>
        <p:spPr>
          <a:xfrm>
            <a:off x="363140" y="4953000"/>
            <a:ext cx="992908"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rPr sz="3600"/>
              <a:t>e</a:t>
            </a:r>
            <a:r>
              <a:rPr baseline="31999" sz="3600"/>
              <a:t>+</a:t>
            </a:r>
            <a:r>
              <a:rPr sz="3600"/>
              <a:t>ν</a:t>
            </a:r>
            <a:r>
              <a:rPr baseline="-5999" sz="3600"/>
              <a:t>e </a:t>
            </a:r>
          </a:p>
        </p:txBody>
      </p:sp>
      <p:sp>
        <p:nvSpPr>
          <p:cNvPr id="387" name="μ+νμ"/>
          <p:cNvSpPr txBox="1"/>
          <p:nvPr/>
        </p:nvSpPr>
        <p:spPr>
          <a:xfrm>
            <a:off x="345058" y="5803900"/>
            <a:ext cx="1105273"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rPr sz="3600"/>
              <a:t>μ</a:t>
            </a:r>
            <a:r>
              <a:rPr baseline="31999" sz="3600"/>
              <a:t>+</a:t>
            </a:r>
            <a:r>
              <a:rPr sz="3600"/>
              <a:t>ν</a:t>
            </a:r>
            <a:r>
              <a:rPr baseline="-5999" sz="3600"/>
              <a:t>μ </a:t>
            </a:r>
          </a:p>
        </p:txBody>
      </p:sp>
      <p:sp>
        <p:nvSpPr>
          <p:cNvPr id="388" name="τ+ντ"/>
          <p:cNvSpPr txBox="1"/>
          <p:nvPr/>
        </p:nvSpPr>
        <p:spPr>
          <a:xfrm>
            <a:off x="420699" y="6718300"/>
            <a:ext cx="953990"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rPr sz="3600"/>
              <a:t>τ</a:t>
            </a:r>
            <a:r>
              <a:rPr baseline="31999" sz="3600"/>
              <a:t>+</a:t>
            </a:r>
            <a:r>
              <a:rPr sz="3600"/>
              <a:t>ν</a:t>
            </a:r>
            <a:r>
              <a:rPr baseline="-5999" sz="3600"/>
              <a:t>τ</a:t>
            </a:r>
          </a:p>
        </p:txBody>
      </p:sp>
      <p:sp>
        <p:nvSpPr>
          <p:cNvPr id="389" name="1 high energy ν + em shower"/>
          <p:cNvSpPr txBox="1"/>
          <p:nvPr/>
        </p:nvSpPr>
        <p:spPr>
          <a:xfrm>
            <a:off x="2009742" y="5067300"/>
            <a:ext cx="4391513" cy="53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3400">
                <a:latin typeface="+mn-lt"/>
                <a:ea typeface="+mn-ea"/>
                <a:cs typeface="+mn-cs"/>
                <a:sym typeface="Gill Sans"/>
              </a:defRPr>
            </a:pPr>
            <a:r>
              <a:rPr sz="2800"/>
              <a:t>1 high energy ν</a:t>
            </a:r>
            <a:r>
              <a:rPr baseline="-5999" sz="2800"/>
              <a:t> </a:t>
            </a:r>
            <a:r>
              <a:rPr sz="2800"/>
              <a:t>+ em shower</a:t>
            </a:r>
            <a:r>
              <a:rPr baseline="-5999" sz="2800"/>
              <a:t> </a:t>
            </a:r>
          </a:p>
        </p:txBody>
      </p:sp>
      <p:sp>
        <p:nvSpPr>
          <p:cNvPr id="390" name="1 high energy ν + muon"/>
          <p:cNvSpPr txBox="1"/>
          <p:nvPr/>
        </p:nvSpPr>
        <p:spPr>
          <a:xfrm>
            <a:off x="2021164" y="5861050"/>
            <a:ext cx="3537704" cy="53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3400">
                <a:latin typeface="+mn-lt"/>
                <a:ea typeface="+mn-ea"/>
                <a:cs typeface="+mn-cs"/>
                <a:sym typeface="Gill Sans"/>
              </a:defRPr>
            </a:pPr>
            <a:r>
              <a:rPr sz="2800"/>
              <a:t>1 high energy ν</a:t>
            </a:r>
            <a:r>
              <a:rPr baseline="-5999" sz="2800"/>
              <a:t> </a:t>
            </a:r>
            <a:r>
              <a:rPr sz="2800"/>
              <a:t>+ muon</a:t>
            </a:r>
          </a:p>
        </p:txBody>
      </p:sp>
      <p:sp>
        <p:nvSpPr>
          <p:cNvPr id="391" name="1 high energy ν + tau decay"/>
          <p:cNvSpPr txBox="1"/>
          <p:nvPr/>
        </p:nvSpPr>
        <p:spPr>
          <a:xfrm>
            <a:off x="2038845" y="6775450"/>
            <a:ext cx="4062596" cy="53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3400">
                <a:latin typeface="+mn-lt"/>
                <a:ea typeface="+mn-ea"/>
                <a:cs typeface="+mn-cs"/>
                <a:sym typeface="Gill Sans"/>
              </a:defRPr>
            </a:pPr>
            <a:r>
              <a:rPr sz="2800"/>
              <a:t>1 high energy ν</a:t>
            </a:r>
            <a:r>
              <a:rPr baseline="-5999" sz="2800"/>
              <a:t> </a:t>
            </a:r>
            <a:r>
              <a:rPr sz="2800"/>
              <a:t>+ tau decay</a:t>
            </a:r>
          </a:p>
        </p:txBody>
      </p:sp>
      <p:sp>
        <p:nvSpPr>
          <p:cNvPr id="392" name="hadronic shower"/>
          <p:cNvSpPr txBox="1"/>
          <p:nvPr/>
        </p:nvSpPr>
        <p:spPr>
          <a:xfrm>
            <a:off x="1981476" y="7677150"/>
            <a:ext cx="2530749"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800">
                <a:latin typeface="+mn-lt"/>
                <a:ea typeface="+mn-ea"/>
                <a:cs typeface="+mn-cs"/>
                <a:sym typeface="Gill Sans"/>
              </a:defRPr>
            </a:lvl1pPr>
          </a:lstStyle>
          <a:p>
            <a:pPr>
              <a:defRPr sz="3400"/>
            </a:pPr>
            <a:r>
              <a:rPr sz="2800"/>
              <a:t>hadronic shower</a:t>
            </a:r>
          </a:p>
        </p:txBody>
      </p:sp>
      <p:sp>
        <p:nvSpPr>
          <p:cNvPr id="393" name="qq"/>
          <p:cNvSpPr txBox="1"/>
          <p:nvPr/>
        </p:nvSpPr>
        <p:spPr>
          <a:xfrm>
            <a:off x="497358" y="7550150"/>
            <a:ext cx="571501" cy="622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600">
                <a:latin typeface="+mn-lt"/>
                <a:ea typeface="+mn-ea"/>
                <a:cs typeface="+mn-cs"/>
                <a:sym typeface="Gill Sans"/>
              </a:defRPr>
            </a:lvl1pPr>
          </a:lstStyle>
          <a:p>
            <a:pPr>
              <a:defRPr sz="4200"/>
            </a:pPr>
            <a:r>
              <a:rPr sz="3600"/>
              <a:t>qq</a:t>
            </a:r>
          </a:p>
        </p:txBody>
      </p:sp>
      <p:grpSp>
        <p:nvGrpSpPr>
          <p:cNvPr id="397" name="Group"/>
          <p:cNvGrpSpPr/>
          <p:nvPr/>
        </p:nvGrpSpPr>
        <p:grpSpPr>
          <a:xfrm>
            <a:off x="2451100" y="2527300"/>
            <a:ext cx="2578100" cy="457200"/>
            <a:chOff x="0" y="0"/>
            <a:chExt cx="2578100" cy="457200"/>
          </a:xfrm>
        </p:grpSpPr>
        <p:sp>
          <p:nvSpPr>
            <p:cNvPr id="394" name="Oval"/>
            <p:cNvSpPr/>
            <p:nvPr/>
          </p:nvSpPr>
          <p:spPr>
            <a:xfrm>
              <a:off x="2082800" y="12700"/>
              <a:ext cx="495300" cy="444500"/>
            </a:xfrm>
            <a:prstGeom prst="ellipse">
              <a:avLst/>
            </a:prstGeom>
            <a:noFill/>
            <a:ln w="25400" cap="flat">
              <a:solidFill>
                <a:srgbClr val="B51A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95" name="Oval"/>
            <p:cNvSpPr/>
            <p:nvPr/>
          </p:nvSpPr>
          <p:spPr>
            <a:xfrm>
              <a:off x="1092200" y="0"/>
              <a:ext cx="495300" cy="444500"/>
            </a:xfrm>
            <a:prstGeom prst="ellipse">
              <a:avLst/>
            </a:prstGeom>
            <a:noFill/>
            <a:ln w="25400" cap="flat">
              <a:solidFill>
                <a:srgbClr val="B51A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96" name="Oval"/>
            <p:cNvSpPr/>
            <p:nvPr/>
          </p:nvSpPr>
          <p:spPr>
            <a:xfrm>
              <a:off x="0" y="12700"/>
              <a:ext cx="495300" cy="444500"/>
            </a:xfrm>
            <a:prstGeom prst="ellipse">
              <a:avLst/>
            </a:prstGeom>
            <a:noFill/>
            <a:ln w="25400" cap="flat">
              <a:solidFill>
                <a:srgbClr val="B51A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grpSp>
        <p:nvGrpSpPr>
          <p:cNvPr id="400" name="Group"/>
          <p:cNvGrpSpPr/>
          <p:nvPr/>
        </p:nvGrpSpPr>
        <p:grpSpPr>
          <a:xfrm>
            <a:off x="2044700" y="2527300"/>
            <a:ext cx="2565400" cy="1219200"/>
            <a:chOff x="0" y="0"/>
            <a:chExt cx="2565400" cy="1219200"/>
          </a:xfrm>
        </p:grpSpPr>
        <p:sp>
          <p:nvSpPr>
            <p:cNvPr id="398" name="Oval"/>
            <p:cNvSpPr/>
            <p:nvPr/>
          </p:nvSpPr>
          <p:spPr>
            <a:xfrm>
              <a:off x="2070100" y="0"/>
              <a:ext cx="495300" cy="444500"/>
            </a:xfrm>
            <a:prstGeom prst="ellipse">
              <a:avLst/>
            </a:prstGeom>
            <a:noFill/>
            <a:ln w="25400" cap="flat">
              <a:solidFill>
                <a:srgbClr val="0061FF"/>
              </a:solidFill>
              <a:custDash>
                <a:ds d="200000" sp="200000"/>
              </a:custDash>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99" name="Oval"/>
            <p:cNvSpPr/>
            <p:nvPr/>
          </p:nvSpPr>
          <p:spPr>
            <a:xfrm>
              <a:off x="0" y="609600"/>
              <a:ext cx="698500" cy="609600"/>
            </a:xfrm>
            <a:prstGeom prst="ellipse">
              <a:avLst/>
            </a:prstGeom>
            <a:noFill/>
            <a:ln w="25400" cap="flat">
              <a:solidFill>
                <a:srgbClr val="0061FF"/>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
        <p:nvSpPr>
          <p:cNvPr id="401" name="Line"/>
          <p:cNvSpPr/>
          <p:nvPr/>
        </p:nvSpPr>
        <p:spPr>
          <a:xfrm>
            <a:off x="7264400" y="8540750"/>
            <a:ext cx="5562601" cy="57"/>
          </a:xfrm>
          <a:prstGeom prst="line">
            <a:avLst/>
          </a:prstGeom>
          <a:ln w="38100">
            <a:solidFill>
              <a:srgbClr val="000000"/>
            </a:solidFill>
            <a:miter lim="400000"/>
          </a:ln>
        </p:spPr>
        <p:txBody>
          <a:bodyPr lIns="50800" tIns="50800" rIns="50800" bIns="50800" anchor="ctr"/>
          <a:lstStyle/>
          <a:p>
            <a:pPr/>
          </a:p>
        </p:txBody>
      </p:sp>
      <p:sp>
        <p:nvSpPr>
          <p:cNvPr id="402" name="Line"/>
          <p:cNvSpPr/>
          <p:nvPr/>
        </p:nvSpPr>
        <p:spPr>
          <a:xfrm flipV="1">
            <a:off x="7340600" y="5702466"/>
            <a:ext cx="1" cy="2908135"/>
          </a:xfrm>
          <a:prstGeom prst="line">
            <a:avLst/>
          </a:prstGeom>
          <a:ln w="38100">
            <a:solidFill>
              <a:srgbClr val="000000"/>
            </a:solidFill>
            <a:miter lim="400000"/>
          </a:ln>
        </p:spPr>
        <p:txBody>
          <a:bodyPr lIns="50800" tIns="50800" rIns="50800" bIns="50800" anchor="ctr"/>
          <a:lstStyle/>
          <a:p>
            <a:pPr/>
          </a:p>
        </p:txBody>
      </p:sp>
      <p:sp>
        <p:nvSpPr>
          <p:cNvPr id="403" name="TeV"/>
          <p:cNvSpPr txBox="1"/>
          <p:nvPr/>
        </p:nvSpPr>
        <p:spPr>
          <a:xfrm>
            <a:off x="12100675" y="8610600"/>
            <a:ext cx="934195"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n-lt"/>
                <a:ea typeface="+mn-ea"/>
                <a:cs typeface="+mn-cs"/>
                <a:sym typeface="Gill Sans"/>
              </a:defRPr>
            </a:lvl1pPr>
          </a:lstStyle>
          <a:p>
            <a:pPr/>
            <a:r>
              <a:t>TeV</a:t>
            </a:r>
          </a:p>
        </p:txBody>
      </p:sp>
      <p:sp>
        <p:nvSpPr>
          <p:cNvPr id="404" name="GeV"/>
          <p:cNvSpPr txBox="1"/>
          <p:nvPr/>
        </p:nvSpPr>
        <p:spPr>
          <a:xfrm>
            <a:off x="9689988" y="8559800"/>
            <a:ext cx="1086818"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n-lt"/>
                <a:ea typeface="+mn-ea"/>
                <a:cs typeface="+mn-cs"/>
                <a:sym typeface="Gill Sans"/>
              </a:defRPr>
            </a:lvl1pPr>
          </a:lstStyle>
          <a:p>
            <a:pPr/>
            <a:r>
              <a:t>GeV</a:t>
            </a:r>
          </a:p>
        </p:txBody>
      </p:sp>
      <p:sp>
        <p:nvSpPr>
          <p:cNvPr id="405" name="MeV"/>
          <p:cNvSpPr txBox="1"/>
          <p:nvPr/>
        </p:nvSpPr>
        <p:spPr>
          <a:xfrm>
            <a:off x="7266291" y="8559800"/>
            <a:ext cx="1108436"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4200">
                <a:latin typeface="+mn-lt"/>
                <a:ea typeface="+mn-ea"/>
                <a:cs typeface="+mn-cs"/>
                <a:sym typeface="Gill Sans"/>
              </a:defRPr>
            </a:lvl1pPr>
          </a:lstStyle>
          <a:p>
            <a:pPr/>
            <a:r>
              <a:t>MeV</a:t>
            </a:r>
          </a:p>
        </p:txBody>
      </p:sp>
      <p:sp>
        <p:nvSpPr>
          <p:cNvPr id="406" name="Line"/>
          <p:cNvSpPr/>
          <p:nvPr/>
        </p:nvSpPr>
        <p:spPr>
          <a:xfrm>
            <a:off x="10350500" y="8445500"/>
            <a:ext cx="1727200" cy="76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329" y="9000"/>
                </a:lnTo>
                <a:lnTo>
                  <a:pt x="18106" y="1200"/>
                </a:lnTo>
                <a:lnTo>
                  <a:pt x="14929" y="0"/>
                </a:lnTo>
                <a:lnTo>
                  <a:pt x="12388" y="2400"/>
                </a:lnTo>
                <a:lnTo>
                  <a:pt x="8894" y="4800"/>
                </a:lnTo>
                <a:lnTo>
                  <a:pt x="5082" y="10800"/>
                </a:lnTo>
                <a:lnTo>
                  <a:pt x="2541" y="17400"/>
                </a:lnTo>
                <a:lnTo>
                  <a:pt x="0" y="21600"/>
                </a:lnTo>
              </a:path>
            </a:pathLst>
          </a:custGeom>
          <a:ln w="38100">
            <a:solidFill>
              <a:srgbClr val="E32400"/>
            </a:solidFill>
            <a:miter lim="400000"/>
          </a:ln>
        </p:spPr>
        <p:txBody>
          <a:bodyPr lIns="50800" tIns="50800" rIns="50800" bIns="50800" anchor="ctr"/>
          <a:lstStyle/>
          <a:p>
            <a:pPr algn="ctr" defTabSz="584200">
              <a:defRPr sz="4200">
                <a:latin typeface="+mn-lt"/>
                <a:ea typeface="+mn-ea"/>
                <a:cs typeface="+mn-cs"/>
                <a:sym typeface="Gill Sans"/>
              </a:defRPr>
            </a:pPr>
          </a:p>
        </p:txBody>
      </p:sp>
      <p:sp>
        <p:nvSpPr>
          <p:cNvPr id="407" name="Line"/>
          <p:cNvSpPr/>
          <p:nvPr/>
        </p:nvSpPr>
        <p:spPr>
          <a:xfrm>
            <a:off x="7569200" y="1143000"/>
            <a:ext cx="330200" cy="7378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0329" y="9000"/>
                </a:lnTo>
                <a:lnTo>
                  <a:pt x="18106" y="1200"/>
                </a:lnTo>
                <a:lnTo>
                  <a:pt x="14929" y="0"/>
                </a:lnTo>
                <a:lnTo>
                  <a:pt x="12388" y="2400"/>
                </a:lnTo>
                <a:lnTo>
                  <a:pt x="8894" y="4800"/>
                </a:lnTo>
                <a:lnTo>
                  <a:pt x="5082" y="10800"/>
                </a:lnTo>
                <a:lnTo>
                  <a:pt x="2541" y="17400"/>
                </a:lnTo>
                <a:lnTo>
                  <a:pt x="0" y="21600"/>
                </a:lnTo>
              </a:path>
            </a:pathLst>
          </a:custGeom>
          <a:ln w="38100">
            <a:solidFill>
              <a:srgbClr val="0056D6"/>
            </a:solidFill>
            <a:miter lim="400000"/>
          </a:ln>
        </p:spPr>
        <p:txBody>
          <a:bodyPr lIns="50800" tIns="50800" rIns="50800" bIns="50800" anchor="ctr"/>
          <a:lstStyle/>
          <a:p>
            <a:pPr algn="ctr" defTabSz="584200">
              <a:defRPr sz="4200">
                <a:latin typeface="+mn-lt"/>
                <a:ea typeface="+mn-ea"/>
                <a:cs typeface="+mn-cs"/>
                <a:sym typeface="Gill Sans"/>
              </a:defRPr>
            </a:pPr>
          </a:p>
        </p:txBody>
      </p:sp>
      <p:sp>
        <p:nvSpPr>
          <p:cNvPr id="408" name="Neutrinos from pion decay at rest…"/>
          <p:cNvSpPr txBox="1"/>
          <p:nvPr/>
        </p:nvSpPr>
        <p:spPr>
          <a:xfrm>
            <a:off x="8586322" y="1206500"/>
            <a:ext cx="4305301"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Gill Sans"/>
              </a:defRPr>
            </a:pPr>
            <a:r>
              <a:t>Neutrinos from pion decay at rest</a:t>
            </a:r>
          </a:p>
          <a:p>
            <a:pPr algn="ctr" defTabSz="584200">
              <a:defRPr sz="3600">
                <a:latin typeface="+mn-lt"/>
                <a:ea typeface="+mn-ea"/>
                <a:cs typeface="+mn-cs"/>
                <a:sym typeface="Gill Sans"/>
              </a:defRPr>
            </a:pPr>
            <a:r>
              <a:t>~ 20-50MeV</a:t>
            </a:r>
          </a:p>
        </p:txBody>
      </p:sp>
      <p:pic>
        <p:nvPicPr>
          <p:cNvPr id="409" name="Screen shot 2013-02-07 at 3.58.35 PM.png" descr="Screen shot 2013-02-07 at 3.58.35 PM.png"/>
          <p:cNvPicPr>
            <a:picLocks noChangeAspect="1"/>
          </p:cNvPicPr>
          <p:nvPr/>
        </p:nvPicPr>
        <p:blipFill>
          <a:blip r:embed="rId2">
            <a:extLst/>
          </a:blip>
          <a:srcRect l="114" t="124" r="4162" b="1815"/>
          <a:stretch>
            <a:fillRect/>
          </a:stretch>
        </p:blipFill>
        <p:spPr>
          <a:xfrm rot="14434279">
            <a:off x="8641232" y="2843675"/>
            <a:ext cx="5963448" cy="5923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44" y="0"/>
                </a:moveTo>
                <a:cubicBezTo>
                  <a:pt x="6371" y="3"/>
                  <a:pt x="5807" y="4"/>
                  <a:pt x="5805" y="9"/>
                </a:cubicBezTo>
                <a:cubicBezTo>
                  <a:pt x="5792" y="29"/>
                  <a:pt x="5711" y="45"/>
                  <a:pt x="5624" y="45"/>
                </a:cubicBezTo>
                <a:cubicBezTo>
                  <a:pt x="5376" y="45"/>
                  <a:pt x="4634" y="215"/>
                  <a:pt x="4202" y="370"/>
                </a:cubicBezTo>
                <a:cubicBezTo>
                  <a:pt x="2398" y="1021"/>
                  <a:pt x="1016" y="2413"/>
                  <a:pt x="369" y="4229"/>
                </a:cubicBezTo>
                <a:cubicBezTo>
                  <a:pt x="215" y="4664"/>
                  <a:pt x="46" y="5411"/>
                  <a:pt x="46" y="5660"/>
                </a:cubicBezTo>
                <a:cubicBezTo>
                  <a:pt x="46" y="5749"/>
                  <a:pt x="30" y="5830"/>
                  <a:pt x="10" y="5842"/>
                </a:cubicBezTo>
                <a:cubicBezTo>
                  <a:pt x="6" y="5845"/>
                  <a:pt x="3" y="6382"/>
                  <a:pt x="0" y="6566"/>
                </a:cubicBezTo>
                <a:cubicBezTo>
                  <a:pt x="0" y="6569"/>
                  <a:pt x="0" y="6574"/>
                  <a:pt x="0" y="6576"/>
                </a:cubicBezTo>
                <a:cubicBezTo>
                  <a:pt x="4" y="6654"/>
                  <a:pt x="6" y="6895"/>
                  <a:pt x="10" y="6898"/>
                </a:cubicBezTo>
                <a:cubicBezTo>
                  <a:pt x="30" y="6910"/>
                  <a:pt x="46" y="6990"/>
                  <a:pt x="46" y="7076"/>
                </a:cubicBezTo>
                <a:cubicBezTo>
                  <a:pt x="46" y="7138"/>
                  <a:pt x="57" y="7230"/>
                  <a:pt x="75" y="7342"/>
                </a:cubicBezTo>
                <a:cubicBezTo>
                  <a:pt x="75" y="7342"/>
                  <a:pt x="75" y="7343"/>
                  <a:pt x="75" y="7343"/>
                </a:cubicBezTo>
                <a:cubicBezTo>
                  <a:pt x="128" y="7678"/>
                  <a:pt x="249" y="8180"/>
                  <a:pt x="365" y="8520"/>
                </a:cubicBezTo>
                <a:cubicBezTo>
                  <a:pt x="461" y="8800"/>
                  <a:pt x="576" y="9068"/>
                  <a:pt x="710" y="9329"/>
                </a:cubicBezTo>
                <a:cubicBezTo>
                  <a:pt x="1113" y="10111"/>
                  <a:pt x="1704" y="10827"/>
                  <a:pt x="2576" y="11607"/>
                </a:cubicBezTo>
                <a:cubicBezTo>
                  <a:pt x="2840" y="11842"/>
                  <a:pt x="3121" y="12052"/>
                  <a:pt x="3417" y="12235"/>
                </a:cubicBezTo>
                <a:cubicBezTo>
                  <a:pt x="4008" y="12601"/>
                  <a:pt x="4655" y="12862"/>
                  <a:pt x="5326" y="13015"/>
                </a:cubicBezTo>
                <a:cubicBezTo>
                  <a:pt x="5326" y="13015"/>
                  <a:pt x="5327" y="13015"/>
                  <a:pt x="5327" y="13015"/>
                </a:cubicBezTo>
                <a:cubicBezTo>
                  <a:pt x="5495" y="13053"/>
                  <a:pt x="5665" y="13084"/>
                  <a:pt x="5835" y="13109"/>
                </a:cubicBezTo>
                <a:cubicBezTo>
                  <a:pt x="6176" y="13158"/>
                  <a:pt x="6520" y="13181"/>
                  <a:pt x="6866" y="13176"/>
                </a:cubicBezTo>
                <a:cubicBezTo>
                  <a:pt x="7383" y="13168"/>
                  <a:pt x="7899" y="13099"/>
                  <a:pt x="8402" y="12967"/>
                </a:cubicBezTo>
                <a:cubicBezTo>
                  <a:pt x="9073" y="12792"/>
                  <a:pt x="9720" y="12505"/>
                  <a:pt x="10310" y="12106"/>
                </a:cubicBezTo>
                <a:lnTo>
                  <a:pt x="10629" y="11889"/>
                </a:lnTo>
                <a:lnTo>
                  <a:pt x="10717" y="11983"/>
                </a:lnTo>
                <a:cubicBezTo>
                  <a:pt x="10740" y="12009"/>
                  <a:pt x="10766" y="12033"/>
                  <a:pt x="10791" y="12050"/>
                </a:cubicBezTo>
                <a:cubicBezTo>
                  <a:pt x="10817" y="12067"/>
                  <a:pt x="10840" y="12077"/>
                  <a:pt x="10855" y="12077"/>
                </a:cubicBezTo>
                <a:cubicBezTo>
                  <a:pt x="10922" y="12077"/>
                  <a:pt x="13782" y="15107"/>
                  <a:pt x="17822" y="19464"/>
                </a:cubicBezTo>
                <a:lnTo>
                  <a:pt x="19802" y="21600"/>
                </a:lnTo>
                <a:lnTo>
                  <a:pt x="19961" y="21600"/>
                </a:lnTo>
                <a:cubicBezTo>
                  <a:pt x="19993" y="21600"/>
                  <a:pt x="20023" y="21599"/>
                  <a:pt x="20053" y="21593"/>
                </a:cubicBezTo>
                <a:cubicBezTo>
                  <a:pt x="20144" y="21575"/>
                  <a:pt x="20242" y="21527"/>
                  <a:pt x="20423" y="21418"/>
                </a:cubicBezTo>
                <a:cubicBezTo>
                  <a:pt x="20785" y="21199"/>
                  <a:pt x="21094" y="20899"/>
                  <a:pt x="21386" y="20486"/>
                </a:cubicBezTo>
                <a:cubicBezTo>
                  <a:pt x="21570" y="20225"/>
                  <a:pt x="21600" y="20159"/>
                  <a:pt x="21600" y="20023"/>
                </a:cubicBezTo>
                <a:cubicBezTo>
                  <a:pt x="21600" y="19864"/>
                  <a:pt x="21595" y="19856"/>
                  <a:pt x="20886" y="19122"/>
                </a:cubicBezTo>
                <a:cubicBezTo>
                  <a:pt x="20363" y="18582"/>
                  <a:pt x="19815" y="18033"/>
                  <a:pt x="19153" y="17383"/>
                </a:cubicBezTo>
                <a:cubicBezTo>
                  <a:pt x="18491" y="16733"/>
                  <a:pt x="17713" y="15981"/>
                  <a:pt x="16727" y="15040"/>
                </a:cubicBezTo>
                <a:cubicBezTo>
                  <a:pt x="15774" y="14131"/>
                  <a:pt x="14646" y="13030"/>
                  <a:pt x="13743" y="12134"/>
                </a:cubicBezTo>
                <a:cubicBezTo>
                  <a:pt x="13291" y="11686"/>
                  <a:pt x="12894" y="11289"/>
                  <a:pt x="12606" y="10993"/>
                </a:cubicBezTo>
                <a:cubicBezTo>
                  <a:pt x="12605" y="10993"/>
                  <a:pt x="12606" y="10992"/>
                  <a:pt x="12606" y="10992"/>
                </a:cubicBezTo>
                <a:cubicBezTo>
                  <a:pt x="12317" y="10696"/>
                  <a:pt x="12134" y="10501"/>
                  <a:pt x="12108" y="10456"/>
                </a:cubicBezTo>
                <a:cubicBezTo>
                  <a:pt x="12092" y="10430"/>
                  <a:pt x="12081" y="10410"/>
                  <a:pt x="12074" y="10393"/>
                </a:cubicBezTo>
                <a:cubicBezTo>
                  <a:pt x="12066" y="10375"/>
                  <a:pt x="12062" y="10360"/>
                  <a:pt x="12064" y="10345"/>
                </a:cubicBezTo>
                <a:cubicBezTo>
                  <a:pt x="12066" y="10315"/>
                  <a:pt x="12088" y="10282"/>
                  <a:pt x="12131" y="10220"/>
                </a:cubicBezTo>
                <a:cubicBezTo>
                  <a:pt x="12213" y="10103"/>
                  <a:pt x="12335" y="9873"/>
                  <a:pt x="12453" y="9623"/>
                </a:cubicBezTo>
                <a:cubicBezTo>
                  <a:pt x="12572" y="9372"/>
                  <a:pt x="12686" y="9101"/>
                  <a:pt x="12755" y="8899"/>
                </a:cubicBezTo>
                <a:cubicBezTo>
                  <a:pt x="12846" y="8631"/>
                  <a:pt x="12919" y="8357"/>
                  <a:pt x="12974" y="8081"/>
                </a:cubicBezTo>
                <a:cubicBezTo>
                  <a:pt x="13055" y="7667"/>
                  <a:pt x="13095" y="7247"/>
                  <a:pt x="13096" y="6828"/>
                </a:cubicBezTo>
                <a:cubicBezTo>
                  <a:pt x="13096" y="6548"/>
                  <a:pt x="13079" y="6269"/>
                  <a:pt x="13044" y="5993"/>
                </a:cubicBezTo>
                <a:cubicBezTo>
                  <a:pt x="12992" y="5578"/>
                  <a:pt x="12902" y="5170"/>
                  <a:pt x="12774" y="4774"/>
                </a:cubicBezTo>
                <a:cubicBezTo>
                  <a:pt x="12731" y="4643"/>
                  <a:pt x="12684" y="4512"/>
                  <a:pt x="12633" y="4384"/>
                </a:cubicBezTo>
                <a:cubicBezTo>
                  <a:pt x="12378" y="3742"/>
                  <a:pt x="12021" y="3143"/>
                  <a:pt x="11568" y="2625"/>
                </a:cubicBezTo>
                <a:cubicBezTo>
                  <a:pt x="11437" y="2476"/>
                  <a:pt x="11308" y="2336"/>
                  <a:pt x="11181" y="2203"/>
                </a:cubicBezTo>
                <a:cubicBezTo>
                  <a:pt x="10293" y="1271"/>
                  <a:pt x="9478" y="722"/>
                  <a:pt x="8483" y="372"/>
                </a:cubicBezTo>
                <a:cubicBezTo>
                  <a:pt x="8250" y="290"/>
                  <a:pt x="7954" y="209"/>
                  <a:pt x="7686" y="148"/>
                </a:cubicBezTo>
                <a:cubicBezTo>
                  <a:pt x="7418" y="86"/>
                  <a:pt x="7176" y="45"/>
                  <a:pt x="7050" y="45"/>
                </a:cubicBezTo>
                <a:cubicBezTo>
                  <a:pt x="7002" y="45"/>
                  <a:pt x="6956" y="41"/>
                  <a:pt x="6920" y="35"/>
                </a:cubicBezTo>
                <a:cubicBezTo>
                  <a:pt x="6920" y="35"/>
                  <a:pt x="6919" y="35"/>
                  <a:pt x="6919" y="35"/>
                </a:cubicBezTo>
                <a:cubicBezTo>
                  <a:pt x="6883" y="28"/>
                  <a:pt x="6859" y="19"/>
                  <a:pt x="6853" y="9"/>
                </a:cubicBezTo>
                <a:cubicBezTo>
                  <a:pt x="6850" y="5"/>
                  <a:pt x="6617" y="3"/>
                  <a:pt x="6544" y="0"/>
                </a:cubicBezTo>
                <a:close/>
                <a:moveTo>
                  <a:pt x="6762" y="582"/>
                </a:moveTo>
                <a:cubicBezTo>
                  <a:pt x="7339" y="582"/>
                  <a:pt x="7494" y="596"/>
                  <a:pt x="7908" y="679"/>
                </a:cubicBezTo>
                <a:cubicBezTo>
                  <a:pt x="9074" y="913"/>
                  <a:pt x="10166" y="1470"/>
                  <a:pt x="10899" y="2206"/>
                </a:cubicBezTo>
                <a:cubicBezTo>
                  <a:pt x="11627" y="2937"/>
                  <a:pt x="12160" y="3966"/>
                  <a:pt x="12416" y="5138"/>
                </a:cubicBezTo>
                <a:cubicBezTo>
                  <a:pt x="12506" y="5551"/>
                  <a:pt x="12514" y="5652"/>
                  <a:pt x="12514" y="6369"/>
                </a:cubicBezTo>
                <a:cubicBezTo>
                  <a:pt x="12513" y="7072"/>
                  <a:pt x="12503" y="7196"/>
                  <a:pt x="12419" y="7594"/>
                </a:cubicBezTo>
                <a:cubicBezTo>
                  <a:pt x="11890" y="10080"/>
                  <a:pt x="10018" y="11970"/>
                  <a:pt x="7566" y="12491"/>
                </a:cubicBezTo>
                <a:cubicBezTo>
                  <a:pt x="7084" y="12594"/>
                  <a:pt x="6236" y="12637"/>
                  <a:pt x="5714" y="12587"/>
                </a:cubicBezTo>
                <a:cubicBezTo>
                  <a:pt x="4438" y="12462"/>
                  <a:pt x="3041" y="11820"/>
                  <a:pt x="2192" y="10969"/>
                </a:cubicBezTo>
                <a:cubicBezTo>
                  <a:pt x="1474" y="10248"/>
                  <a:pt x="906" y="9122"/>
                  <a:pt x="677" y="7964"/>
                </a:cubicBezTo>
                <a:cubicBezTo>
                  <a:pt x="594" y="7543"/>
                  <a:pt x="579" y="7389"/>
                  <a:pt x="579" y="6806"/>
                </a:cubicBezTo>
                <a:cubicBezTo>
                  <a:pt x="579" y="6225"/>
                  <a:pt x="593" y="6068"/>
                  <a:pt x="676" y="5651"/>
                </a:cubicBezTo>
                <a:cubicBezTo>
                  <a:pt x="1176" y="3121"/>
                  <a:pt x="3100" y="1184"/>
                  <a:pt x="5611" y="680"/>
                </a:cubicBezTo>
                <a:cubicBezTo>
                  <a:pt x="6029" y="596"/>
                  <a:pt x="6184" y="582"/>
                  <a:pt x="6762" y="582"/>
                </a:cubicBezTo>
                <a:close/>
              </a:path>
            </a:pathLst>
          </a:custGeom>
          <a:ln w="12700">
            <a:miter lim="400000"/>
          </a:ln>
        </p:spPr>
      </p:pic>
      <p:sp>
        <p:nvSpPr>
          <p:cNvPr id="410" name="Neutrinos from decay of annihilation final states…"/>
          <p:cNvSpPr txBox="1"/>
          <p:nvPr/>
        </p:nvSpPr>
        <p:spPr>
          <a:xfrm>
            <a:off x="8953500" y="5994400"/>
            <a:ext cx="4064000" cy="2184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3600">
                <a:latin typeface="+mn-lt"/>
                <a:ea typeface="+mn-ea"/>
                <a:cs typeface="+mn-cs"/>
                <a:sym typeface="Gill Sans"/>
              </a:defRPr>
            </a:pPr>
            <a:r>
              <a:t>Neutrinos from decay of annihilation final states</a:t>
            </a:r>
          </a:p>
          <a:p>
            <a:pPr algn="ctr" defTabSz="584200">
              <a:defRPr sz="3600">
                <a:latin typeface="+mn-lt"/>
                <a:ea typeface="+mn-ea"/>
                <a:cs typeface="+mn-cs"/>
                <a:sym typeface="Gill Sans"/>
              </a:defRPr>
            </a:pPr>
            <a:r>
              <a:t>~10GeV - 10TeV</a:t>
            </a:r>
          </a:p>
        </p:txBody>
      </p:sp>
      <p:sp>
        <p:nvSpPr>
          <p:cNvPr id="411" name="Line"/>
          <p:cNvSpPr/>
          <p:nvPr/>
        </p:nvSpPr>
        <p:spPr>
          <a:xfrm>
            <a:off x="9957405" y="8566140"/>
            <a:ext cx="2615410" cy="17"/>
          </a:xfrm>
          <a:prstGeom prst="line">
            <a:avLst/>
          </a:prstGeom>
          <a:ln w="38100">
            <a:solidFill>
              <a:srgbClr val="000000"/>
            </a:solidFill>
            <a:miter lim="400000"/>
          </a:ln>
        </p:spPr>
        <p:txBody>
          <a:bodyPr lIns="50800" tIns="50800" rIns="50800" bIns="50800" anchor="ctr"/>
          <a:lstStyle/>
          <a:p>
            <a:pPr/>
          </a:p>
        </p:txBody>
      </p:sp>
      <p:sp>
        <p:nvSpPr>
          <p:cNvPr id="412" name="Line"/>
          <p:cNvSpPr/>
          <p:nvPr/>
        </p:nvSpPr>
        <p:spPr>
          <a:xfrm>
            <a:off x="8902700" y="4597400"/>
            <a:ext cx="114300" cy="3898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271" y="9000"/>
                </a:lnTo>
                <a:lnTo>
                  <a:pt x="3494" y="1200"/>
                </a:lnTo>
                <a:lnTo>
                  <a:pt x="6671" y="0"/>
                </a:lnTo>
                <a:lnTo>
                  <a:pt x="9212" y="2400"/>
                </a:lnTo>
                <a:lnTo>
                  <a:pt x="12706" y="4800"/>
                </a:lnTo>
                <a:lnTo>
                  <a:pt x="16518" y="10800"/>
                </a:lnTo>
                <a:lnTo>
                  <a:pt x="19059" y="17400"/>
                </a:lnTo>
                <a:lnTo>
                  <a:pt x="21600" y="21600"/>
                </a:lnTo>
              </a:path>
            </a:pathLst>
          </a:custGeom>
          <a:ln w="38100">
            <a:solidFill>
              <a:srgbClr val="77BB41"/>
            </a:solidFill>
            <a:miter lim="400000"/>
          </a:ln>
        </p:spPr>
        <p:txBody>
          <a:bodyPr lIns="50800" tIns="50800" rIns="50800" bIns="50800" anchor="ctr"/>
          <a:lstStyle/>
          <a:p>
            <a:pPr algn="ctr" defTabSz="584200">
              <a:defRPr sz="4200">
                <a:latin typeface="+mn-lt"/>
                <a:ea typeface="+mn-ea"/>
                <a:cs typeface="+mn-cs"/>
                <a:sym typeface="Gill Sans"/>
              </a:defRPr>
            </a:pPr>
          </a:p>
        </p:txBody>
      </p:sp>
      <p:sp>
        <p:nvSpPr>
          <p:cNvPr id="413" name="K+"/>
          <p:cNvSpPr txBox="1"/>
          <p:nvPr/>
        </p:nvSpPr>
        <p:spPr>
          <a:xfrm>
            <a:off x="9082298" y="4254500"/>
            <a:ext cx="671749"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200">
                <a:latin typeface="+mn-lt"/>
                <a:ea typeface="+mn-ea"/>
                <a:cs typeface="+mn-cs"/>
                <a:sym typeface="Gill Sans"/>
              </a:defRPr>
            </a:pPr>
            <a:r>
              <a:t>K</a:t>
            </a:r>
            <a:r>
              <a:rPr baseline="31999"/>
              <a:t>+</a:t>
            </a:r>
          </a:p>
        </p:txBody>
      </p:sp>
      <p:sp>
        <p:nvSpPr>
          <p:cNvPr id="414" name="π+"/>
          <p:cNvSpPr txBox="1"/>
          <p:nvPr/>
        </p:nvSpPr>
        <p:spPr>
          <a:xfrm>
            <a:off x="7828963" y="1111250"/>
            <a:ext cx="708455" cy="711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4000">
                <a:latin typeface="+mn-lt"/>
                <a:ea typeface="+mn-ea"/>
                <a:cs typeface="+mn-cs"/>
                <a:sym typeface="Gill Sans"/>
              </a:defRPr>
            </a:pPr>
            <a:r>
              <a:t>π</a:t>
            </a:r>
            <a:r>
              <a:rPr baseline="31999"/>
              <a: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6" name="fig3l_rott.png" descr="fig3l_rott.png"/>
          <p:cNvPicPr>
            <a:picLocks noChangeAspect="1"/>
          </p:cNvPicPr>
          <p:nvPr/>
        </p:nvPicPr>
        <p:blipFill>
          <a:blip r:embed="rId2">
            <a:extLst/>
          </a:blip>
          <a:stretch>
            <a:fillRect/>
          </a:stretch>
        </p:blipFill>
        <p:spPr>
          <a:xfrm rot="5402320">
            <a:off x="589521" y="1490174"/>
            <a:ext cx="5880101" cy="6061849"/>
          </a:xfrm>
          <a:prstGeom prst="rect">
            <a:avLst/>
          </a:prstGeom>
          <a:ln w="12700">
            <a:miter lim="400000"/>
          </a:ln>
        </p:spPr>
      </p:pic>
      <p:pic>
        <p:nvPicPr>
          <p:cNvPr id="417" name="fig3r_rott.png" descr="fig3r_rott.png"/>
          <p:cNvPicPr>
            <a:picLocks noChangeAspect="1"/>
          </p:cNvPicPr>
          <p:nvPr/>
        </p:nvPicPr>
        <p:blipFill>
          <a:blip r:embed="rId3">
            <a:extLst/>
          </a:blip>
          <a:stretch>
            <a:fillRect/>
          </a:stretch>
        </p:blipFill>
        <p:spPr>
          <a:xfrm rot="5399279">
            <a:off x="6577342" y="1516230"/>
            <a:ext cx="5842001" cy="6022572"/>
          </a:xfrm>
          <a:prstGeom prst="rect">
            <a:avLst/>
          </a:prstGeom>
          <a:ln w="12700">
            <a:miter lim="400000"/>
          </a:ln>
        </p:spPr>
      </p:pic>
      <p:sp>
        <p:nvSpPr>
          <p:cNvPr id="418" name="Pion and Kaon yields"/>
          <p:cNvSpPr txBox="1"/>
          <p:nvPr>
            <p:ph type="title"/>
          </p:nvPr>
        </p:nvSpPr>
        <p:spPr>
          <a:prstGeom prst="rect">
            <a:avLst/>
          </a:prstGeom>
        </p:spPr>
        <p:txBody>
          <a:bodyPr/>
          <a:lstStyle>
            <a:lvl1pPr defTabSz="484886">
              <a:defRPr sz="6972">
                <a:effectLst>
                  <a:outerShdw sx="100000" sy="100000" kx="0" ky="0" algn="b" rotWithShape="0" blurRad="31623" dist="10541" dir="5400000">
                    <a:srgbClr val="000000">
                      <a:alpha val="50000"/>
                    </a:srgbClr>
                  </a:outerShdw>
                </a:effectLst>
              </a:defRPr>
            </a:lvl1pPr>
          </a:lstStyle>
          <a:p>
            <a:pPr/>
            <a:r>
              <a:t>Pion and Kaon yields</a:t>
            </a:r>
          </a:p>
        </p:txBody>
      </p:sp>
      <p:sp>
        <p:nvSpPr>
          <p:cNvPr id="4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0" name="π+ r-value - fraction of center‐of‐mass energy which goes into π+"/>
          <p:cNvSpPr txBox="1"/>
          <p:nvPr/>
        </p:nvSpPr>
        <p:spPr>
          <a:xfrm>
            <a:off x="749300" y="1155700"/>
            <a:ext cx="4584700" cy="88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solidFill>
                  <a:srgbClr val="D91E00"/>
                </a:solidFill>
              </a:defRPr>
            </a:pPr>
            <a:r>
              <a:rPr b="1"/>
              <a:t>π</a:t>
            </a:r>
            <a:r>
              <a:rPr b="1" baseline="31999" sz="2550"/>
              <a:t>+ </a:t>
            </a:r>
            <a:r>
              <a:rPr b="1"/>
              <a:t>r-value</a:t>
            </a:r>
            <a:r>
              <a:t> - fraction of center‐of‐mass energy which goes into π</a:t>
            </a:r>
            <a:r>
              <a:rPr baseline="31999" sz="2550"/>
              <a:t>+</a:t>
            </a:r>
          </a:p>
        </p:txBody>
      </p:sp>
      <p:sp>
        <p:nvSpPr>
          <p:cNvPr id="421" name="K+  r-value - fraction of center‐of‐mass energy which goes into K+"/>
          <p:cNvSpPr txBox="1"/>
          <p:nvPr/>
        </p:nvSpPr>
        <p:spPr>
          <a:xfrm>
            <a:off x="7302500" y="1155700"/>
            <a:ext cx="4838700" cy="88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000">
                <a:solidFill>
                  <a:srgbClr val="D91E00"/>
                </a:solidFill>
              </a:defRPr>
            </a:pPr>
            <a:r>
              <a:rPr b="1"/>
              <a:t>K</a:t>
            </a:r>
            <a:r>
              <a:rPr b="1" baseline="31999" sz="2550"/>
              <a:t>+  </a:t>
            </a:r>
            <a:r>
              <a:rPr b="1"/>
              <a:t>r-value</a:t>
            </a:r>
            <a:r>
              <a:t> - fraction of center‐of‐mass energy which goes into K</a:t>
            </a:r>
            <a:r>
              <a:rPr baseline="31999" sz="2550"/>
              <a:t>+</a:t>
            </a:r>
          </a:p>
        </p:txBody>
      </p:sp>
      <p:sp>
        <p:nvSpPr>
          <p:cNvPr id="422" name="For low dark matter masses difference between flux from stopped pion and kaon decay at rest can be used to disentangle annihilation final states"/>
          <p:cNvSpPr txBox="1"/>
          <p:nvPr/>
        </p:nvSpPr>
        <p:spPr>
          <a:xfrm>
            <a:off x="222250" y="7523155"/>
            <a:ext cx="12560300"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defRPr sz="3700">
                <a:latin typeface="+mn-lt"/>
                <a:ea typeface="+mn-ea"/>
                <a:cs typeface="+mn-cs"/>
                <a:sym typeface="Gill Sans"/>
              </a:defRPr>
            </a:lvl1pPr>
          </a:lstStyle>
          <a:p>
            <a:pPr/>
            <a:r>
              <a:t>For low dark matter masses difference between flux from stopped pion and kaon decay at rest can be used to disentangle annihilation final states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ensitivity Super-K/Hyper-K"/>
          <p:cNvSpPr txBox="1"/>
          <p:nvPr>
            <p:ph type="title"/>
          </p:nvPr>
        </p:nvSpPr>
        <p:spPr>
          <a:prstGeom prst="rect">
            <a:avLst/>
          </a:prstGeom>
        </p:spPr>
        <p:txBody>
          <a:bodyPr/>
          <a:lstStyle>
            <a:lvl1pPr defTabSz="449833">
              <a:defRPr sz="6468">
                <a:effectLst>
                  <a:outerShdw sx="100000" sy="100000" kx="0" ky="0" algn="b" rotWithShape="0" blurRad="29337" dist="9779" dir="5400000">
                    <a:srgbClr val="000000">
                      <a:alpha val="50000"/>
                    </a:srgbClr>
                  </a:outerShdw>
                </a:effectLst>
              </a:defRPr>
            </a:lvl1pPr>
          </a:lstStyle>
          <a:p>
            <a:pPr/>
            <a:r>
              <a:t>Sensitivity Super-K/Hyper-K</a:t>
            </a:r>
          </a:p>
        </p:txBody>
      </p:sp>
      <p:sp>
        <p:nvSpPr>
          <p:cNvPr id="425" name="Previous searches relied on high energy neutrinos directly from the decays of annihilation products…"/>
          <p:cNvSpPr txBox="1"/>
          <p:nvPr/>
        </p:nvSpPr>
        <p:spPr>
          <a:xfrm>
            <a:off x="8801100" y="1219200"/>
            <a:ext cx="4038600" cy="798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just" defTabSz="397256">
              <a:spcBef>
                <a:spcPts val="1600"/>
              </a:spcBef>
              <a:defRPr sz="2856">
                <a:solidFill>
                  <a:srgbClr val="0042AA"/>
                </a:solidFill>
                <a:latin typeface="+mn-lt"/>
                <a:ea typeface="+mn-ea"/>
                <a:cs typeface="+mn-cs"/>
                <a:sym typeface="Gill Sans"/>
              </a:defRPr>
            </a:pPr>
            <a:r>
              <a:t>Previous searches relied on high energy neutrinos directly from the decays of annihilation products</a:t>
            </a:r>
          </a:p>
          <a:p>
            <a:pPr algn="just" defTabSz="397256">
              <a:spcBef>
                <a:spcPts val="1600"/>
              </a:spcBef>
              <a:defRPr sz="2856">
                <a:solidFill>
                  <a:srgbClr val="3A88FE"/>
                </a:solidFill>
                <a:latin typeface="+mn-lt"/>
                <a:ea typeface="+mn-ea"/>
                <a:cs typeface="+mn-cs"/>
                <a:sym typeface="Gill Sans"/>
              </a:defRPr>
            </a:pPr>
            <a:r>
              <a:t>Model the full hadronic shower in the Sun</a:t>
            </a:r>
          </a:p>
          <a:p>
            <a:pPr algn="just" defTabSz="397256">
              <a:spcBef>
                <a:spcPts val="1600"/>
              </a:spcBef>
              <a:defRPr sz="2856">
                <a:solidFill>
                  <a:srgbClr val="0042AA"/>
                </a:solidFill>
                <a:latin typeface="+mn-lt"/>
                <a:ea typeface="+mn-ea"/>
                <a:cs typeface="+mn-cs"/>
                <a:sym typeface="Gill Sans"/>
              </a:defRPr>
            </a:pPr>
            <a:r>
              <a:t>DM sensitivity continues to improve for low masses</a:t>
            </a:r>
          </a:p>
          <a:p>
            <a:pPr algn="just" defTabSz="397256">
              <a:spcBef>
                <a:spcPts val="1600"/>
              </a:spcBef>
              <a:defRPr sz="2856">
                <a:solidFill>
                  <a:srgbClr val="3A88FE"/>
                </a:solidFill>
                <a:latin typeface="+mn-lt"/>
                <a:ea typeface="+mn-ea"/>
                <a:cs typeface="+mn-cs"/>
                <a:sym typeface="Gill Sans"/>
              </a:defRPr>
            </a:pPr>
            <a:r>
              <a:t>Minimal dependence on annihilation channels </a:t>
            </a:r>
          </a:p>
          <a:p>
            <a:pPr algn="just" defTabSz="397256">
              <a:spcBef>
                <a:spcPts val="1600"/>
              </a:spcBef>
              <a:defRPr sz="2856">
                <a:solidFill>
                  <a:srgbClr val="0042AA"/>
                </a:solidFill>
                <a:latin typeface="+mn-lt"/>
                <a:ea typeface="+mn-ea"/>
                <a:cs typeface="+mn-cs"/>
                <a:sym typeface="Gill Sans"/>
              </a:defRPr>
            </a:pPr>
            <a:r>
              <a:t>New key detection channel to compliment other searches </a:t>
            </a:r>
          </a:p>
          <a:p>
            <a:pPr algn="just" defTabSz="397256">
              <a:spcBef>
                <a:spcPts val="1600"/>
              </a:spcBef>
              <a:defRPr sz="2856">
                <a:solidFill>
                  <a:srgbClr val="3A88FE"/>
                </a:solidFill>
                <a:latin typeface="+mn-lt"/>
                <a:ea typeface="+mn-ea"/>
                <a:cs typeface="+mn-cs"/>
                <a:sym typeface="Gill Sans"/>
              </a:defRPr>
            </a:pPr>
            <a:r>
              <a:t>Super-K data can already be used to test DAMA/Libra </a:t>
            </a:r>
          </a:p>
        </p:txBody>
      </p:sp>
      <p:sp>
        <p:nvSpPr>
          <p:cNvPr id="4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3" name="Group"/>
          <p:cNvGrpSpPr/>
          <p:nvPr/>
        </p:nvGrpSpPr>
        <p:grpSpPr>
          <a:xfrm>
            <a:off x="64631" y="1390398"/>
            <a:ext cx="8698502" cy="5785476"/>
            <a:chOff x="0" y="0"/>
            <a:chExt cx="8698501" cy="5785474"/>
          </a:xfrm>
        </p:grpSpPr>
        <p:grpSp>
          <p:nvGrpSpPr>
            <p:cNvPr id="429" name="Group"/>
            <p:cNvGrpSpPr/>
            <p:nvPr/>
          </p:nvGrpSpPr>
          <p:grpSpPr>
            <a:xfrm>
              <a:off x="3341011" y="1530722"/>
              <a:ext cx="1838558" cy="897095"/>
              <a:chOff x="0" y="0"/>
              <a:chExt cx="1838557" cy="897093"/>
            </a:xfrm>
          </p:grpSpPr>
          <p:sp>
            <p:nvSpPr>
              <p:cNvPr id="427" name="C. Savage et al.…"/>
              <p:cNvSpPr txBox="1"/>
              <p:nvPr/>
            </p:nvSpPr>
            <p:spPr>
              <a:xfrm>
                <a:off x="0" y="0"/>
                <a:ext cx="1838558" cy="490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1" sz="1300">
                    <a:latin typeface="Arial"/>
                    <a:ea typeface="Arial"/>
                    <a:cs typeface="Arial"/>
                    <a:sym typeface="Arial"/>
                  </a:defRPr>
                </a:pPr>
                <a:r>
                  <a:t>C. Savage et al.</a:t>
                </a:r>
              </a:p>
              <a:p>
                <a:pPr>
                  <a:defRPr b="1" sz="1300">
                    <a:latin typeface="Arial"/>
                    <a:ea typeface="Arial"/>
                    <a:cs typeface="Arial"/>
                    <a:sym typeface="Arial"/>
                  </a:defRPr>
                </a:pPr>
                <a:r>
                  <a:t>JCAP 0904 (2009) 010</a:t>
                </a:r>
              </a:p>
            </p:txBody>
          </p:sp>
          <p:sp>
            <p:nvSpPr>
              <p:cNvPr id="428" name="Line"/>
              <p:cNvSpPr/>
              <p:nvPr/>
            </p:nvSpPr>
            <p:spPr>
              <a:xfrm flipH="1" flipV="1">
                <a:off x="645262" y="515608"/>
                <a:ext cx="436429" cy="381486"/>
              </a:xfrm>
              <a:prstGeom prst="line">
                <a:avLst/>
              </a:prstGeom>
              <a:noFill/>
              <a:ln w="38100" cap="flat">
                <a:solidFill>
                  <a:srgbClr val="000000"/>
                </a:solidFill>
                <a:prstDash val="solid"/>
                <a:miter lim="400000"/>
                <a:headEnd type="stealth" w="med" len="med"/>
              </a:ln>
              <a:effectLst/>
            </p:spPr>
            <p:txBody>
              <a:bodyPr wrap="square" lIns="50800" tIns="50800" rIns="50800" bIns="50800" numCol="1" anchor="ctr">
                <a:noAutofit/>
              </a:bodyPr>
              <a:lstStyle/>
              <a:p>
                <a:pPr/>
              </a:p>
            </p:txBody>
          </p:sp>
        </p:grpSp>
        <p:pic>
          <p:nvPicPr>
            <p:cNvPr id="430" name="Screen Shot 2016-07-10 at 1.34.49 AM.png" descr="Screen Shot 2016-07-10 at 1.34.49 AM.png"/>
            <p:cNvPicPr>
              <a:picLocks noChangeAspect="1"/>
            </p:cNvPicPr>
            <p:nvPr/>
          </p:nvPicPr>
          <p:blipFill>
            <a:blip r:embed="rId2">
              <a:extLst/>
            </a:blip>
            <a:srcRect l="0" t="0" r="0" b="0"/>
            <a:stretch>
              <a:fillRect/>
            </a:stretch>
          </p:blipFill>
          <p:spPr>
            <a:xfrm>
              <a:off x="0" y="259725"/>
              <a:ext cx="8698502" cy="5525750"/>
            </a:xfrm>
            <a:prstGeom prst="rect">
              <a:avLst/>
            </a:prstGeom>
            <a:ln w="12700" cap="flat">
              <a:noFill/>
              <a:miter lim="400000"/>
            </a:ln>
            <a:effectLst/>
          </p:spPr>
        </p:pic>
        <p:sp>
          <p:nvSpPr>
            <p:cNvPr id="431" name="Rectangle"/>
            <p:cNvSpPr/>
            <p:nvPr/>
          </p:nvSpPr>
          <p:spPr>
            <a:xfrm>
              <a:off x="3157596" y="269189"/>
              <a:ext cx="5335338" cy="247741"/>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432" name="Group"/>
            <p:cNvSpPr txBox="1"/>
            <p:nvPr/>
          </p:nvSpPr>
          <p:spPr>
            <a:xfrm>
              <a:off x="4086309" y="0"/>
              <a:ext cx="3302001" cy="40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b="1" sz="900">
                  <a:latin typeface="American Typewriter"/>
                  <a:ea typeface="American Typewriter"/>
                  <a:cs typeface="American Typewriter"/>
                  <a:sym typeface="American Typewriter"/>
                </a:defRPr>
              </a:lvl1pPr>
            </a:lstStyle>
            <a:p>
              <a:pPr/>
              <a:r>
                <a:t>C. Rott, J. Siegal-Gaskins,  J.F.Beacom  Physical Review D 88, 055005 (2013)(arXiv1208.0827) </a:t>
              </a:r>
            </a:p>
          </p:txBody>
        </p:sp>
      </p:grpSp>
      <p:sp>
        <p:nvSpPr>
          <p:cNvPr id="434" name="Full study to be done for KNT. Results for Hyper-K representative"/>
          <p:cNvSpPr txBox="1"/>
          <p:nvPr/>
        </p:nvSpPr>
        <p:spPr>
          <a:xfrm>
            <a:off x="1149300" y="7830346"/>
            <a:ext cx="5662465"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Full study to be done for KNT. Results for Hyper-K representative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6" name="Fig3_breakup_for_Hyper-K_meeting.pdf" descr="Fig3_breakup_for_Hyper-K_meeting.pdf"/>
          <p:cNvPicPr>
            <a:picLocks noChangeAspect="1"/>
          </p:cNvPicPr>
          <p:nvPr/>
        </p:nvPicPr>
        <p:blipFill>
          <a:blip r:embed="rId2">
            <a:extLst/>
          </a:blip>
          <a:srcRect l="0" t="4900" r="0" b="0"/>
          <a:stretch>
            <a:fillRect/>
          </a:stretch>
        </p:blipFill>
        <p:spPr>
          <a:xfrm>
            <a:off x="-292100" y="1385254"/>
            <a:ext cx="6624679" cy="4022246"/>
          </a:xfrm>
          <a:prstGeom prst="rect">
            <a:avLst/>
          </a:prstGeom>
          <a:ln w="12700">
            <a:miter lim="400000"/>
          </a:ln>
        </p:spPr>
      </p:pic>
      <p:sp>
        <p:nvSpPr>
          <p:cNvPr id="437" name="Spallation backgrounds"/>
          <p:cNvSpPr txBox="1"/>
          <p:nvPr>
            <p:ph type="title"/>
          </p:nvPr>
        </p:nvSpPr>
        <p:spPr>
          <a:prstGeom prst="rect">
            <a:avLst/>
          </a:prstGeom>
        </p:spPr>
        <p:txBody>
          <a:bodyPr/>
          <a:lstStyle>
            <a:lvl1pPr defTabSz="484886">
              <a:defRPr sz="6972">
                <a:effectLst>
                  <a:outerShdw sx="100000" sy="100000" kx="0" ky="0" algn="b" rotWithShape="0" blurRad="31623" dist="10541" dir="5400000">
                    <a:srgbClr val="000000">
                      <a:alpha val="50000"/>
                    </a:srgbClr>
                  </a:outerShdw>
                </a:effectLst>
              </a:defRPr>
            </a:lvl1pPr>
          </a:lstStyle>
          <a:p>
            <a:pPr/>
            <a:r>
              <a:t>Spallation backgrounds</a:t>
            </a:r>
          </a:p>
        </p:txBody>
      </p:sp>
      <p:sp>
        <p:nvSpPr>
          <p:cNvPr id="4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9" name="Rectangle"/>
          <p:cNvSpPr/>
          <p:nvPr/>
        </p:nvSpPr>
        <p:spPr>
          <a:xfrm>
            <a:off x="901700" y="1520887"/>
            <a:ext cx="711101" cy="3341787"/>
          </a:xfrm>
          <a:prstGeom prst="rect">
            <a:avLst/>
          </a:prstGeom>
          <a:solidFill>
            <a:schemeClr val="accent1">
              <a:satOff val="-3355"/>
              <a:lumOff val="26614"/>
              <a:alpha val="40000"/>
            </a:schemeClr>
          </a:solidFill>
          <a:ln w="12700">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nvGrpSpPr>
          <p:cNvPr id="442" name="Group"/>
          <p:cNvGrpSpPr/>
          <p:nvPr/>
        </p:nvGrpSpPr>
        <p:grpSpPr>
          <a:xfrm>
            <a:off x="1511300" y="5026217"/>
            <a:ext cx="4259507" cy="1488780"/>
            <a:chOff x="0" y="0"/>
            <a:chExt cx="4259506" cy="1488778"/>
          </a:xfrm>
        </p:grpSpPr>
        <p:sp>
          <p:nvSpPr>
            <p:cNvPr id="440" name="Spallation cut reduced…"/>
            <p:cNvSpPr txBox="1"/>
            <p:nvPr/>
          </p:nvSpPr>
          <p:spPr>
            <a:xfrm>
              <a:off x="1018972" y="625178"/>
              <a:ext cx="3240535" cy="863601"/>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400"/>
              </a:pPr>
              <a:r>
                <a:t>Spallation cut reduced</a:t>
              </a:r>
            </a:p>
            <a:p>
              <a:pPr>
                <a:defRPr sz="2400"/>
              </a:pPr>
              <a:r>
                <a:t>signal efficiency </a:t>
              </a:r>
            </a:p>
          </p:txBody>
        </p:sp>
        <p:sp>
          <p:nvSpPr>
            <p:cNvPr id="441" name="Line"/>
            <p:cNvSpPr/>
            <p:nvPr/>
          </p:nvSpPr>
          <p:spPr>
            <a:xfrm flipH="1" flipV="1">
              <a:off x="0" y="0"/>
              <a:ext cx="996657" cy="828049"/>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
        <p:nvSpPr>
          <p:cNvPr id="443" name="Spallation backgrounds have been investigated for DSNB neutrino analysis (see presentation from Takatomi Yano)…"/>
          <p:cNvSpPr txBox="1"/>
          <p:nvPr>
            <p:ph type="body" sz="half" idx="4294967295"/>
          </p:nvPr>
        </p:nvSpPr>
        <p:spPr>
          <a:xfrm>
            <a:off x="13013" y="6751491"/>
            <a:ext cx="12758640" cy="2219822"/>
          </a:xfrm>
          <a:prstGeom prst="rect">
            <a:avLst/>
          </a:prstGeom>
        </p:spPr>
        <p:txBody>
          <a:bodyPr lIns="50800" tIns="50800" rIns="50800" bIns="50800" anchor="ctr"/>
          <a:lstStyle/>
          <a:p>
            <a:pPr marL="604520" indent="-388620" defTabSz="397256">
              <a:spcBef>
                <a:spcPts val="1600"/>
              </a:spcBef>
              <a:buSzPct val="171000"/>
              <a:buFontTx/>
              <a:defRPr sz="2856">
                <a:latin typeface="+mn-lt"/>
                <a:ea typeface="+mn-ea"/>
                <a:cs typeface="+mn-cs"/>
                <a:sym typeface="Gill Sans"/>
              </a:defRPr>
            </a:pPr>
            <a:r>
              <a:t>Spallation backgrounds have been investigated for DSNB neutrino analysis (see presentation from Takatomi Yano)</a:t>
            </a:r>
          </a:p>
          <a:p>
            <a:pPr marL="604520" indent="-388620" defTabSz="397256">
              <a:spcBef>
                <a:spcPts val="1600"/>
              </a:spcBef>
              <a:buSzPct val="171000"/>
              <a:buFontTx/>
              <a:defRPr sz="2856">
                <a:latin typeface="+mn-lt"/>
                <a:ea typeface="+mn-ea"/>
                <a:cs typeface="+mn-cs"/>
                <a:sym typeface="Gill Sans"/>
              </a:defRPr>
            </a:pPr>
            <a:r>
              <a:t>Small improvement in sensitivity due increased signal efficiency at deeper site</a:t>
            </a:r>
          </a:p>
          <a:p>
            <a:pPr lvl="1" marL="906780" indent="-388620" defTabSz="397256">
              <a:spcBef>
                <a:spcPts val="1600"/>
              </a:spcBef>
              <a:buSzPct val="171000"/>
              <a:buFontTx/>
              <a:buChar char="•"/>
              <a:defRPr sz="2856">
                <a:solidFill>
                  <a:srgbClr val="0056D6"/>
                </a:solidFill>
                <a:latin typeface="+mn-lt"/>
                <a:ea typeface="+mn-ea"/>
                <a:cs typeface="+mn-cs"/>
                <a:sym typeface="Gill Sans"/>
              </a:defRPr>
            </a:pPr>
            <a:r>
              <a:t>Impact on signal small in energy region 25-50MeV.</a:t>
            </a:r>
          </a:p>
        </p:txBody>
      </p:sp>
      <p:grpSp>
        <p:nvGrpSpPr>
          <p:cNvPr id="446" name="Group"/>
          <p:cNvGrpSpPr/>
          <p:nvPr/>
        </p:nvGrpSpPr>
        <p:grpSpPr>
          <a:xfrm>
            <a:off x="6318762" y="1457387"/>
            <a:ext cx="6590276" cy="3670713"/>
            <a:chOff x="0" y="0"/>
            <a:chExt cx="6590275" cy="3670712"/>
          </a:xfrm>
        </p:grpSpPr>
        <p:pic>
          <p:nvPicPr>
            <p:cNvPr id="444" name="pasted-image.tiff" descr="pasted-image.tiff"/>
            <p:cNvPicPr>
              <a:picLocks noChangeAspect="1"/>
            </p:cNvPicPr>
            <p:nvPr/>
          </p:nvPicPr>
          <p:blipFill>
            <a:blip r:embed="rId3">
              <a:extLst/>
            </a:blip>
            <a:stretch>
              <a:fillRect/>
            </a:stretch>
          </p:blipFill>
          <p:spPr>
            <a:xfrm>
              <a:off x="0" y="0"/>
              <a:ext cx="6590276" cy="3670713"/>
            </a:xfrm>
            <a:prstGeom prst="rect">
              <a:avLst/>
            </a:prstGeom>
            <a:ln w="12700" cap="flat">
              <a:noFill/>
              <a:miter lim="400000"/>
            </a:ln>
            <a:effectLst/>
          </p:spPr>
        </p:pic>
        <p:sp>
          <p:nvSpPr>
            <p:cNvPr id="445" name="Takatomi Yano (Kobe)"/>
            <p:cNvSpPr txBox="1"/>
            <p:nvPr/>
          </p:nvSpPr>
          <p:spPr>
            <a:xfrm>
              <a:off x="3322900" y="-1"/>
              <a:ext cx="280496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584200">
                <a:spcBef>
                  <a:spcPts val="2400"/>
                </a:spcBef>
                <a:defRPr sz="2400">
                  <a:solidFill>
                    <a:schemeClr val="accent5"/>
                  </a:solidFill>
                  <a:latin typeface="+mn-lt"/>
                  <a:ea typeface="+mn-ea"/>
                  <a:cs typeface="+mn-cs"/>
                  <a:sym typeface="Gill Sans"/>
                </a:defRPr>
              </a:lvl1pPr>
            </a:lstStyle>
            <a:p>
              <a:pPr/>
              <a:r>
                <a:t>Takatomi Yano (Kobe)</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ensitivity"/>
          <p:cNvSpPr txBox="1"/>
          <p:nvPr>
            <p:ph type="title"/>
          </p:nvPr>
        </p:nvSpPr>
        <p:spPr>
          <a:prstGeom prst="rect">
            <a:avLst/>
          </a:prstGeom>
        </p:spPr>
        <p:txBody>
          <a:bodyPr/>
          <a:lstStyle>
            <a:lvl1pPr defTabSz="484886">
              <a:defRPr sz="6972">
                <a:effectLst>
                  <a:outerShdw sx="100000" sy="100000" kx="0" ky="0" algn="b" rotWithShape="0" blurRad="31623" dist="10541" dir="5400000">
                    <a:srgbClr val="000000">
                      <a:alpha val="50000"/>
                    </a:srgbClr>
                  </a:outerShdw>
                </a:effectLst>
              </a:defRPr>
            </a:lvl1pPr>
          </a:lstStyle>
          <a:p>
            <a:pPr/>
            <a:r>
              <a:t>Sensitivity</a:t>
            </a:r>
          </a:p>
        </p:txBody>
      </p:sp>
      <p:sp>
        <p:nvSpPr>
          <p:cNvPr id="449" name="Sensitivity to kaon line expected to be better than neutrino from pion decay at rest…"/>
          <p:cNvSpPr txBox="1"/>
          <p:nvPr>
            <p:ph type="body" sz="half" idx="1"/>
          </p:nvPr>
        </p:nvSpPr>
        <p:spPr>
          <a:xfrm>
            <a:off x="6944783" y="1597237"/>
            <a:ext cx="5777508" cy="7047483"/>
          </a:xfrm>
          <a:prstGeom prst="rect">
            <a:avLst/>
          </a:prstGeom>
        </p:spPr>
        <p:txBody>
          <a:bodyPr>
            <a:normAutofit fontScale="100000" lnSpcReduction="0"/>
          </a:bodyPr>
          <a:lstStyle/>
          <a:p>
            <a:pPr marL="1093469" indent="-468630" defTabSz="479044">
              <a:spcBef>
                <a:spcPts val="1900"/>
              </a:spcBef>
              <a:defRPr sz="3443"/>
            </a:pPr>
            <a:r>
              <a:t>Sensitivity to kaon line expected to be better than neutrino from pion decay at rest</a:t>
            </a:r>
          </a:p>
          <a:p>
            <a:pPr lvl="1" marL="1457959" indent="-468630" defTabSz="479044">
              <a:spcBef>
                <a:spcPts val="1900"/>
              </a:spcBef>
              <a:defRPr sz="3443">
                <a:solidFill>
                  <a:srgbClr val="000000"/>
                </a:solidFill>
              </a:defRPr>
            </a:pPr>
            <a:r>
              <a:t>Dominant background atm. neutrinos</a:t>
            </a:r>
          </a:p>
          <a:p>
            <a:pPr lvl="1" marL="1457959" indent="-468630" defTabSz="479044">
              <a:spcBef>
                <a:spcPts val="1900"/>
              </a:spcBef>
              <a:defRPr sz="3443">
                <a:solidFill>
                  <a:srgbClr val="000000"/>
                </a:solidFill>
              </a:defRPr>
            </a:pPr>
            <a:r>
              <a:t>Benefits from Korean detector, potential to reduced atm. flux uncertainties and detector acceptance understanding ?</a:t>
            </a:r>
          </a:p>
        </p:txBody>
      </p:sp>
      <p:sp>
        <p:nvSpPr>
          <p:cNvPr id="4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53" name="Group"/>
          <p:cNvGrpSpPr/>
          <p:nvPr/>
        </p:nvGrpSpPr>
        <p:grpSpPr>
          <a:xfrm>
            <a:off x="76980" y="1287697"/>
            <a:ext cx="7701255" cy="5778244"/>
            <a:chOff x="-156277" y="-256961"/>
            <a:chExt cx="7701253" cy="5778242"/>
          </a:xfrm>
        </p:grpSpPr>
        <p:pic>
          <p:nvPicPr>
            <p:cNvPr id="451" name="fig4_rott.png" descr="fig4_rott.png"/>
            <p:cNvPicPr>
              <a:picLocks noChangeAspect="1"/>
            </p:cNvPicPr>
            <p:nvPr/>
          </p:nvPicPr>
          <p:blipFill>
            <a:blip r:embed="rId2">
              <a:extLst/>
            </a:blip>
            <a:srcRect l="6453" t="5744" r="408" b="310"/>
            <a:stretch>
              <a:fillRect/>
            </a:stretch>
          </p:blipFill>
          <p:spPr>
            <a:xfrm rot="5401701">
              <a:off x="948313" y="-1075929"/>
              <a:ext cx="5492074" cy="7698539"/>
            </a:xfrm>
            <a:prstGeom prst="rect">
              <a:avLst/>
            </a:prstGeom>
            <a:ln w="12700" cap="flat">
              <a:noFill/>
              <a:miter lim="400000"/>
            </a:ln>
            <a:effectLst/>
          </p:spPr>
        </p:pic>
        <p:sp>
          <p:nvSpPr>
            <p:cNvPr id="452" name="C.Rott, S.In, J.Kumar, D.Yaylali JCAP11(2015)039"/>
            <p:cNvSpPr txBox="1"/>
            <p:nvPr/>
          </p:nvSpPr>
          <p:spPr>
            <a:xfrm>
              <a:off x="881556" y="-256962"/>
              <a:ext cx="5625545" cy="4746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indent="342900" algn="ctr" defTabSz="584200">
                <a:defRPr b="1">
                  <a:solidFill>
                    <a:srgbClr val="0056D6"/>
                  </a:solidFill>
                  <a:latin typeface="American Typewriter"/>
                  <a:ea typeface="American Typewriter"/>
                  <a:cs typeface="American Typewriter"/>
                  <a:sym typeface="American Typewriter"/>
                </a:defRPr>
              </a:pPr>
              <a:r>
                <a:t>C.Rott, S.In, J.Kumar, D.Yaylali JCAP11(2015)039 </a:t>
              </a:r>
            </a:p>
          </p:txBody>
        </p:sp>
      </p:grpSp>
      <p:sp>
        <p:nvSpPr>
          <p:cNvPr id="454" name="Full study to be done for KNT. Results for Hyper-K representative"/>
          <p:cNvSpPr txBox="1"/>
          <p:nvPr/>
        </p:nvSpPr>
        <p:spPr>
          <a:xfrm>
            <a:off x="1149300" y="7830346"/>
            <a:ext cx="5662465"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Full study to be done for KNT. Results for Hyper-K representative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Overview"/>
          <p:cNvSpPr txBox="1"/>
          <p:nvPr>
            <p:ph type="title"/>
          </p:nvPr>
        </p:nvSpPr>
        <p:spPr>
          <a:prstGeom prst="rect">
            <a:avLst/>
          </a:prstGeom>
        </p:spPr>
        <p:txBody>
          <a:bodyPr/>
          <a:lstStyle>
            <a:lvl1pPr>
              <a:defRPr sz="4800"/>
            </a:lvl1pPr>
          </a:lstStyle>
          <a:p>
            <a:pPr>
              <a:defRPr>
                <a:effectLst/>
              </a:defRPr>
            </a:pPr>
            <a:r>
              <a:t>Overview</a:t>
            </a:r>
          </a:p>
        </p:txBody>
      </p:sp>
      <p:sp>
        <p:nvSpPr>
          <p:cNvPr id="187" name="Slide Number"/>
          <p:cNvSpPr txBox="1"/>
          <p:nvPr>
            <p:ph type="sldNum" sz="quarter" idx="2"/>
          </p:nvPr>
        </p:nvSpPr>
        <p:spPr>
          <a:xfrm>
            <a:off x="6400799" y="9213850"/>
            <a:ext cx="190501" cy="317501"/>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defRPr sz="1600">
                <a:solidFill>
                  <a:srgbClr val="234A74"/>
                </a:solidFill>
                <a:uFill>
                  <a:solidFill>
                    <a:srgbClr val="234A74"/>
                  </a:solidFill>
                </a:uFill>
              </a:defRPr>
            </a:lvl1pPr>
          </a:lstStyle>
          <a:p>
            <a:pPr/>
            <a:fld id="{86CB4B4D-7CA3-9044-876B-883B54F8677D}" type="slidenum"/>
          </a:p>
        </p:txBody>
      </p:sp>
      <p:sp>
        <p:nvSpPr>
          <p:cNvPr id="188" name="Motivation…"/>
          <p:cNvSpPr txBox="1"/>
          <p:nvPr>
            <p:ph type="body" idx="4294967295"/>
          </p:nvPr>
        </p:nvSpPr>
        <p:spPr>
          <a:xfrm>
            <a:off x="-169334" y="987623"/>
            <a:ext cx="11657841" cy="8117087"/>
          </a:xfrm>
          <a:prstGeom prst="rect">
            <a:avLst/>
          </a:prstGeom>
        </p:spPr>
        <p:txBody>
          <a:bodyPr lIns="50800" tIns="50800" rIns="50800" bIns="50800" anchor="ctr">
            <a:noAutofit/>
          </a:bodyPr>
          <a:lstStyle/>
          <a:p>
            <a:pPr marL="1333500" indent="-571500" defTabSz="584200">
              <a:spcBef>
                <a:spcPts val="2400"/>
              </a:spcBef>
              <a:buSzPct val="171000"/>
              <a:buFontTx/>
              <a:defRPr sz="4800">
                <a:latin typeface="+mn-lt"/>
                <a:ea typeface="+mn-ea"/>
                <a:cs typeface="+mn-cs"/>
                <a:sym typeface="Gill Sans"/>
              </a:defRPr>
            </a:pPr>
            <a:r>
              <a:t>Motivation</a:t>
            </a:r>
          </a:p>
          <a:p>
            <a:pPr marL="1333500" indent="-571500" defTabSz="584200">
              <a:spcBef>
                <a:spcPts val="2400"/>
              </a:spcBef>
              <a:buSzPct val="171000"/>
              <a:buFontTx/>
              <a:defRPr sz="4800">
                <a:latin typeface="+mn-lt"/>
                <a:ea typeface="+mn-ea"/>
                <a:cs typeface="+mn-cs"/>
                <a:sym typeface="Gill Sans"/>
              </a:defRPr>
            </a:pPr>
            <a:r>
              <a:t>Dark Matter Search </a:t>
            </a:r>
          </a:p>
          <a:p>
            <a:pPr lvl="1" marL="1778000" indent="-571500" defTabSz="584200">
              <a:spcBef>
                <a:spcPts val="2400"/>
              </a:spcBef>
              <a:buSzPct val="171000"/>
              <a:buFontTx/>
              <a:buChar char="•"/>
              <a:defRPr sz="4800">
                <a:solidFill>
                  <a:srgbClr val="0056D6"/>
                </a:solidFill>
                <a:latin typeface="+mn-lt"/>
                <a:ea typeface="+mn-ea"/>
                <a:cs typeface="+mn-cs"/>
                <a:sym typeface="Gill Sans"/>
              </a:defRPr>
            </a:pPr>
            <a:r>
              <a:t>Benefits for KNT</a:t>
            </a:r>
          </a:p>
          <a:p>
            <a:pPr marL="1333500" indent="-571500" defTabSz="584200">
              <a:spcBef>
                <a:spcPts val="2400"/>
              </a:spcBef>
              <a:buSzPct val="171000"/>
              <a:buFontTx/>
              <a:defRPr sz="4800">
                <a:latin typeface="+mn-lt"/>
                <a:ea typeface="+mn-ea"/>
                <a:cs typeface="+mn-cs"/>
                <a:sym typeface="Gill Sans"/>
              </a:defRPr>
            </a:pPr>
            <a:r>
              <a:t>Neutrino Geophysics</a:t>
            </a:r>
          </a:p>
          <a:p>
            <a:pPr lvl="1" marL="1778000" indent="-571500" defTabSz="584200">
              <a:spcBef>
                <a:spcPts val="2400"/>
              </a:spcBef>
              <a:buSzPct val="171000"/>
              <a:buFontTx/>
              <a:buChar char="•"/>
              <a:defRPr sz="4800">
                <a:solidFill>
                  <a:srgbClr val="0056D6"/>
                </a:solidFill>
                <a:latin typeface="+mn-lt"/>
                <a:ea typeface="+mn-ea"/>
                <a:cs typeface="+mn-cs"/>
                <a:sym typeface="Gill Sans"/>
              </a:defRPr>
            </a:pPr>
            <a:r>
              <a:t>Benefits for KNT</a:t>
            </a:r>
          </a:p>
          <a:p>
            <a:pPr marL="1333500" indent="-571500" defTabSz="584200">
              <a:spcBef>
                <a:spcPts val="2400"/>
              </a:spcBef>
              <a:buSzPct val="171000"/>
              <a:buFontTx/>
              <a:defRPr sz="4800">
                <a:latin typeface="+mn-lt"/>
                <a:ea typeface="+mn-ea"/>
                <a:cs typeface="+mn-cs"/>
                <a:sym typeface="Gill Sans"/>
              </a:defRPr>
            </a:pPr>
            <a:r>
              <a:t>Discussions and Conclusions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Neutrino Geophysics"/>
          <p:cNvSpPr txBox="1"/>
          <p:nvPr>
            <p:ph type="title"/>
          </p:nvPr>
        </p:nvSpPr>
        <p:spPr>
          <a:prstGeom prst="rect">
            <a:avLst/>
          </a:prstGeom>
        </p:spPr>
        <p:txBody>
          <a:bodyPr/>
          <a:lstStyle>
            <a:lvl1pPr defTabSz="484886">
              <a:defRPr sz="6972"/>
            </a:lvl1pPr>
          </a:lstStyle>
          <a:p>
            <a:pPr/>
            <a:r>
              <a:t>Neutrino Geophysics</a:t>
            </a:r>
          </a:p>
        </p:txBody>
      </p:sp>
      <p:sp>
        <p:nvSpPr>
          <p:cNvPr id="4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8" name="C. Rott, J. Siegal-Gaskins,  J.F.Beacom  Physical Review D 88, 055005 (2013)(arXiv1208.0827)…"/>
          <p:cNvSpPr txBox="1"/>
          <p:nvPr/>
        </p:nvSpPr>
        <p:spPr>
          <a:xfrm>
            <a:off x="6029568" y="10045700"/>
            <a:ext cx="6616701" cy="93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indent="342900" algn="ctr" defTabSz="584200">
              <a:defRPr b="1" sz="1800">
                <a:solidFill>
                  <a:srgbClr val="0056D6"/>
                </a:solidFill>
                <a:latin typeface="American Typewriter"/>
                <a:ea typeface="American Typewriter"/>
                <a:cs typeface="American Typewriter"/>
                <a:sym typeface="American Typewriter"/>
              </a:defRPr>
            </a:pPr>
            <a:r>
              <a:t>C. Rott, J. Siegal-Gaskins,  J.F.Beacom  Physical Review D 88, 055005 (2013)(arXiv1208.0827)</a:t>
            </a:r>
          </a:p>
          <a:p>
            <a:pPr lvl="1" indent="342900" algn="ctr" defTabSz="584200">
              <a:defRPr b="1" sz="1800">
                <a:solidFill>
                  <a:srgbClr val="0056D6"/>
                </a:solidFill>
                <a:latin typeface="American Typewriter"/>
                <a:ea typeface="American Typewriter"/>
                <a:cs typeface="American Typewriter"/>
                <a:sym typeface="American Typewriter"/>
              </a:defRPr>
            </a:pPr>
            <a:r>
              <a:t>C.Rott, S.In, J.Kumar, D.Yaylali JCAP11(2015)039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eismological profile of the Earth"/>
          <p:cNvSpPr txBox="1"/>
          <p:nvPr>
            <p:ph type="title"/>
          </p:nvPr>
        </p:nvSpPr>
        <p:spPr>
          <a:prstGeom prst="rect">
            <a:avLst/>
          </a:prstGeom>
        </p:spPr>
        <p:txBody>
          <a:bodyPr/>
          <a:lstStyle>
            <a:lvl1pPr defTabSz="379729">
              <a:defRPr sz="5460">
                <a:effectLst>
                  <a:outerShdw sx="100000" sy="100000" kx="0" ky="0" algn="b" rotWithShape="0" blurRad="24765" dist="8255" dir="5400000">
                    <a:srgbClr val="000000">
                      <a:alpha val="50000"/>
                    </a:srgbClr>
                  </a:outerShdw>
                </a:effectLst>
              </a:defRPr>
            </a:lvl1pPr>
          </a:lstStyle>
          <a:p>
            <a:pPr/>
            <a:r>
              <a:t>Seismological profile of the Earth</a:t>
            </a:r>
          </a:p>
        </p:txBody>
      </p:sp>
      <p:sp>
        <p:nvSpPr>
          <p:cNvPr id="4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66" name="Group"/>
          <p:cNvGrpSpPr/>
          <p:nvPr/>
        </p:nvGrpSpPr>
        <p:grpSpPr>
          <a:xfrm>
            <a:off x="-87859" y="1045725"/>
            <a:ext cx="4561028" cy="6474923"/>
            <a:chOff x="0" y="0"/>
            <a:chExt cx="4561027" cy="6474922"/>
          </a:xfrm>
        </p:grpSpPr>
        <p:grpSp>
          <p:nvGrpSpPr>
            <p:cNvPr id="464" name="Group"/>
            <p:cNvGrpSpPr/>
            <p:nvPr/>
          </p:nvGrpSpPr>
          <p:grpSpPr>
            <a:xfrm>
              <a:off x="0" y="0"/>
              <a:ext cx="4561028" cy="6474923"/>
              <a:chOff x="0" y="0"/>
              <a:chExt cx="4561027" cy="6474922"/>
            </a:xfrm>
          </p:grpSpPr>
          <p:pic>
            <p:nvPicPr>
              <p:cNvPr id="462" name="droppedImage.png" descr="droppedImage.png"/>
              <p:cNvPicPr>
                <a:picLocks noChangeAspect="0"/>
              </p:cNvPicPr>
              <p:nvPr/>
            </p:nvPicPr>
            <p:blipFill>
              <a:blip r:embed="rId2">
                <a:extLst/>
              </a:blip>
              <a:srcRect l="1473" t="1055" r="39026" b="4349"/>
              <a:stretch>
                <a:fillRect/>
              </a:stretch>
            </p:blipFill>
            <p:spPr>
              <a:xfrm>
                <a:off x="0" y="785322"/>
                <a:ext cx="4102100" cy="5689601"/>
              </a:xfrm>
              <a:prstGeom prst="rect">
                <a:avLst/>
              </a:prstGeom>
              <a:ln w="12700" cap="flat">
                <a:noFill/>
                <a:miter lim="400000"/>
              </a:ln>
              <a:effectLst/>
            </p:spPr>
          </p:pic>
          <p:sp>
            <p:nvSpPr>
              <p:cNvPr id="463" name="William F. McDonough “The Composition of the Earth”"/>
              <p:cNvSpPr txBox="1"/>
              <p:nvPr/>
            </p:nvSpPr>
            <p:spPr>
              <a:xfrm>
                <a:off x="624027" y="0"/>
                <a:ext cx="3937001" cy="1092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latin typeface="+mn-lt"/>
                    <a:ea typeface="+mn-ea"/>
                    <a:cs typeface="+mn-cs"/>
                    <a:sym typeface="Gill Sans"/>
                  </a:defRPr>
                </a:lvl1pPr>
              </a:lstStyle>
              <a:p>
                <a:pPr/>
                <a:r>
                  <a:t>William F. McDonough “The Composition of the Earth”</a:t>
                </a:r>
              </a:p>
            </p:txBody>
          </p:sp>
        </p:grpSp>
        <p:sp>
          <p:nvSpPr>
            <p:cNvPr id="465" name="Line"/>
            <p:cNvSpPr/>
            <p:nvPr/>
          </p:nvSpPr>
          <p:spPr>
            <a:xfrm>
              <a:off x="1587658" y="900258"/>
              <a:ext cx="3520" cy="4622620"/>
            </a:xfrm>
            <a:prstGeom prst="line">
              <a:avLst/>
            </a:prstGeom>
            <a:noFill/>
            <a:ln w="25400" cap="rnd">
              <a:solidFill>
                <a:srgbClr val="4D22B3"/>
              </a:solidFill>
              <a:custDash>
                <a:ds d="100000" sp="200000"/>
              </a:custDash>
              <a:miter lim="400000"/>
            </a:ln>
            <a:effectLst/>
          </p:spPr>
          <p:txBody>
            <a:bodyPr wrap="square" lIns="50800" tIns="50800" rIns="50800" bIns="50800" numCol="1" anchor="ctr">
              <a:noAutofit/>
            </a:bodyPr>
            <a:lstStyle/>
            <a:p>
              <a:pPr/>
            </a:p>
          </p:txBody>
        </p:sp>
      </p:grpSp>
      <p:sp>
        <p:nvSpPr>
          <p:cNvPr id="467" name="Density relatively well described through seismic measurements (⇒PREM)…"/>
          <p:cNvSpPr txBox="1"/>
          <p:nvPr/>
        </p:nvSpPr>
        <p:spPr>
          <a:xfrm>
            <a:off x="5168900" y="7086600"/>
            <a:ext cx="6731000" cy="195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20040" indent="-320040" defTabSz="327152">
              <a:spcBef>
                <a:spcPts val="1300"/>
              </a:spcBef>
              <a:buSzPct val="171000"/>
              <a:buChar char="•"/>
              <a:defRPr sz="2968">
                <a:solidFill>
                  <a:srgbClr val="B92D5D"/>
                </a:solidFill>
                <a:latin typeface="+mn-lt"/>
                <a:ea typeface="+mn-ea"/>
                <a:cs typeface="+mn-cs"/>
                <a:sym typeface="Gill Sans"/>
              </a:defRPr>
            </a:pPr>
            <a:r>
              <a:t>Density relatively well described through seismic measurements (⇒PREM)</a:t>
            </a:r>
          </a:p>
          <a:p>
            <a:pPr marL="320040" indent="-320040" defTabSz="327152">
              <a:spcBef>
                <a:spcPts val="1300"/>
              </a:spcBef>
              <a:buSzPct val="171000"/>
              <a:buChar char="•"/>
              <a:defRPr sz="2968">
                <a:solidFill>
                  <a:srgbClr val="B92D5D"/>
                </a:solidFill>
                <a:latin typeface="+mn-lt"/>
                <a:ea typeface="+mn-ea"/>
                <a:cs typeface="+mn-cs"/>
                <a:sym typeface="Gill Sans"/>
              </a:defRPr>
            </a:pPr>
            <a:r>
              <a:t>... but </a:t>
            </a:r>
            <a:r>
              <a:rPr b="1"/>
              <a:t>whats the composition ?</a:t>
            </a:r>
          </a:p>
        </p:txBody>
      </p:sp>
      <p:pic>
        <p:nvPicPr>
          <p:cNvPr id="468" name="earth-struct.png" descr="earth-struct.png"/>
          <p:cNvPicPr>
            <a:picLocks noChangeAspect="1"/>
          </p:cNvPicPr>
          <p:nvPr/>
        </p:nvPicPr>
        <p:blipFill>
          <a:blip r:embed="rId3">
            <a:extLst/>
          </a:blip>
          <a:stretch>
            <a:fillRect/>
          </a:stretch>
        </p:blipFill>
        <p:spPr>
          <a:xfrm>
            <a:off x="9536205" y="1214846"/>
            <a:ext cx="3216089" cy="3124201"/>
          </a:xfrm>
          <a:prstGeom prst="rect">
            <a:avLst/>
          </a:prstGeom>
          <a:ln w="12700">
            <a:miter lim="400000"/>
          </a:ln>
        </p:spPr>
      </p:pic>
      <p:grpSp>
        <p:nvGrpSpPr>
          <p:cNvPr id="491" name="Group"/>
          <p:cNvGrpSpPr/>
          <p:nvPr/>
        </p:nvGrpSpPr>
        <p:grpSpPr>
          <a:xfrm>
            <a:off x="4254499" y="1803400"/>
            <a:ext cx="5151112" cy="4953002"/>
            <a:chOff x="0" y="0"/>
            <a:chExt cx="5151110" cy="4953001"/>
          </a:xfrm>
        </p:grpSpPr>
        <p:grpSp>
          <p:nvGrpSpPr>
            <p:cNvPr id="476" name="Group"/>
            <p:cNvGrpSpPr/>
            <p:nvPr/>
          </p:nvGrpSpPr>
          <p:grpSpPr>
            <a:xfrm>
              <a:off x="1016000" y="0"/>
              <a:ext cx="2882900" cy="4940300"/>
              <a:chOff x="0" y="0"/>
              <a:chExt cx="2882900" cy="4940300"/>
            </a:xfrm>
          </p:grpSpPr>
          <p:grpSp>
            <p:nvGrpSpPr>
              <p:cNvPr id="474" name="Group"/>
              <p:cNvGrpSpPr/>
              <p:nvPr/>
            </p:nvGrpSpPr>
            <p:grpSpPr>
              <a:xfrm>
                <a:off x="0" y="0"/>
                <a:ext cx="2882900" cy="4013200"/>
                <a:chOff x="0" y="0"/>
                <a:chExt cx="2882900" cy="4013200"/>
              </a:xfrm>
            </p:grpSpPr>
            <p:sp>
              <p:nvSpPr>
                <p:cNvPr id="469" name="Outer Core"/>
                <p:cNvSpPr/>
                <p:nvPr/>
              </p:nvSpPr>
              <p:spPr>
                <a:xfrm>
                  <a:off x="0" y="2413000"/>
                  <a:ext cx="2882900" cy="1600200"/>
                </a:xfrm>
                <a:prstGeom prst="rect">
                  <a:avLst/>
                </a:prstGeom>
                <a:solidFill>
                  <a:srgbClr val="D6D6D6"/>
                </a:solidFill>
                <a:ln w="25400" cap="flat">
                  <a:solidFill>
                    <a:srgbClr val="000000"/>
                  </a:solidFill>
                  <a:custDash>
                    <a:ds d="200000" sp="200000"/>
                  </a:custDash>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3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Outer Core</a:t>
                  </a:r>
                </a:p>
              </p:txBody>
            </p:sp>
            <p:sp>
              <p:nvSpPr>
                <p:cNvPr id="470" name="Lower Mantle"/>
                <p:cNvSpPr/>
                <p:nvPr/>
              </p:nvSpPr>
              <p:spPr>
                <a:xfrm>
                  <a:off x="0" y="723900"/>
                  <a:ext cx="2882900" cy="1701800"/>
                </a:xfrm>
                <a:prstGeom prst="rect">
                  <a:avLst/>
                </a:prstGeom>
                <a:solidFill>
                  <a:srgbClr val="FFD877"/>
                </a:solidFill>
                <a:ln w="25400" cap="flat">
                  <a:solidFill>
                    <a:srgbClr val="000000"/>
                  </a:solidFill>
                  <a:custDash>
                    <a:ds d="200000" sp="200000"/>
                  </a:custDash>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3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Lower Mantle</a:t>
                  </a:r>
                </a:p>
              </p:txBody>
            </p:sp>
            <p:sp>
              <p:nvSpPr>
                <p:cNvPr id="471" name="Upper Mantle"/>
                <p:cNvSpPr/>
                <p:nvPr/>
              </p:nvSpPr>
              <p:spPr>
                <a:xfrm>
                  <a:off x="0" y="279400"/>
                  <a:ext cx="2882900" cy="444500"/>
                </a:xfrm>
                <a:prstGeom prst="rect">
                  <a:avLst/>
                </a:prstGeom>
                <a:solidFill>
                  <a:srgbClr val="FFE4A8"/>
                </a:solidFill>
                <a:ln w="25400" cap="flat">
                  <a:solidFill>
                    <a:srgbClr val="000000"/>
                  </a:solidFill>
                  <a:custDash>
                    <a:ds d="200000" sp="200000"/>
                  </a:custDash>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Upper Mantle</a:t>
                  </a:r>
                </a:p>
              </p:txBody>
            </p:sp>
            <p:sp>
              <p:nvSpPr>
                <p:cNvPr id="472" name="Rectangle"/>
                <p:cNvSpPr/>
                <p:nvPr/>
              </p:nvSpPr>
              <p:spPr>
                <a:xfrm>
                  <a:off x="0" y="203200"/>
                  <a:ext cx="2882900" cy="76200"/>
                </a:xfrm>
                <a:prstGeom prst="rect">
                  <a:avLst/>
                </a:prstGeom>
                <a:solidFill>
                  <a:srgbClr val="74A7FE"/>
                </a:solidFill>
                <a:ln w="25400" cap="flat">
                  <a:solidFill>
                    <a:srgbClr val="000000"/>
                  </a:solidFill>
                  <a:custDash>
                    <a:ds d="200000" sp="200000"/>
                  </a:custDash>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473" name="Rectangle"/>
                <p:cNvSpPr/>
                <p:nvPr/>
              </p:nvSpPr>
              <p:spPr>
                <a:xfrm>
                  <a:off x="0" y="0"/>
                  <a:ext cx="2882900" cy="215900"/>
                </a:xfrm>
                <a:prstGeom prst="rect">
                  <a:avLst/>
                </a:prstGeom>
                <a:solidFill>
                  <a:srgbClr val="CAF0FE"/>
                </a:solidFill>
                <a:ln w="25400" cap="flat">
                  <a:solidFill>
                    <a:srgbClr val="000000"/>
                  </a:solidFill>
                  <a:custDash>
                    <a:ds d="200000" sp="200000"/>
                  </a:custDash>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
            <p:nvSpPr>
              <p:cNvPr id="475" name="Inner Core"/>
              <p:cNvSpPr/>
              <p:nvPr/>
            </p:nvSpPr>
            <p:spPr>
              <a:xfrm>
                <a:off x="0" y="4013200"/>
                <a:ext cx="2882900" cy="927100"/>
              </a:xfrm>
              <a:prstGeom prst="rect">
                <a:avLst/>
              </a:prstGeom>
              <a:solidFill>
                <a:srgbClr val="929292"/>
              </a:solidFill>
              <a:ln w="25400" cap="flat">
                <a:solidFill>
                  <a:srgbClr val="000000"/>
                </a:solidFill>
                <a:custDash>
                  <a:ds d="200000" sp="200000"/>
                </a:custDash>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36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Inner Core</a:t>
                </a:r>
              </a:p>
            </p:txBody>
          </p:sp>
        </p:grpSp>
        <p:grpSp>
          <p:nvGrpSpPr>
            <p:cNvPr id="479" name="Group"/>
            <p:cNvGrpSpPr/>
            <p:nvPr/>
          </p:nvGrpSpPr>
          <p:grpSpPr>
            <a:xfrm>
              <a:off x="4148666" y="215900"/>
              <a:ext cx="1002445" cy="2235200"/>
              <a:chOff x="0" y="0"/>
              <a:chExt cx="1002443" cy="2235200"/>
            </a:xfrm>
          </p:grpSpPr>
          <p:sp>
            <p:nvSpPr>
              <p:cNvPr id="477" name="Line"/>
              <p:cNvSpPr/>
              <p:nvPr/>
            </p:nvSpPr>
            <p:spPr>
              <a:xfrm flipH="1">
                <a:off x="-1" y="0"/>
                <a:ext cx="2" cy="2235200"/>
              </a:xfrm>
              <a:prstGeom prst="line">
                <a:avLst/>
              </a:prstGeom>
              <a:noFill/>
              <a:ln w="38100" cap="flat">
                <a:solidFill>
                  <a:srgbClr val="E32400"/>
                </a:solidFill>
                <a:prstDash val="solid"/>
                <a:miter lim="400000"/>
                <a:headEnd type="stealth" w="med" len="med"/>
                <a:tailEnd type="stealth" w="med" len="med"/>
              </a:ln>
              <a:effectLst/>
            </p:spPr>
            <p:txBody>
              <a:bodyPr wrap="square" lIns="50800" tIns="50800" rIns="50800" bIns="50800" numCol="1" anchor="ctr">
                <a:noAutofit/>
              </a:bodyPr>
              <a:lstStyle/>
              <a:p>
                <a:pPr/>
              </a:p>
            </p:txBody>
          </p:sp>
          <p:sp>
            <p:nvSpPr>
              <p:cNvPr id="478" name="silicate earth =…"/>
              <p:cNvSpPr txBox="1"/>
              <p:nvPr/>
            </p:nvSpPr>
            <p:spPr>
              <a:xfrm rot="5400438">
                <a:off x="-462409" y="704850"/>
                <a:ext cx="2116635"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584200">
                  <a:defRPr sz="2400">
                    <a:solidFill>
                      <a:srgbClr val="E32400"/>
                    </a:solidFill>
                    <a:latin typeface="+mn-lt"/>
                    <a:ea typeface="+mn-ea"/>
                    <a:cs typeface="+mn-cs"/>
                    <a:sym typeface="Gill Sans"/>
                  </a:defRPr>
                </a:pPr>
                <a:r>
                  <a:t>silicate earth = </a:t>
                </a:r>
              </a:p>
              <a:p>
                <a:pPr algn="ctr" defTabSz="584200">
                  <a:defRPr sz="2400">
                    <a:solidFill>
                      <a:srgbClr val="E32400"/>
                    </a:solidFill>
                    <a:latin typeface="+mn-lt"/>
                    <a:ea typeface="+mn-ea"/>
                    <a:cs typeface="+mn-cs"/>
                    <a:sym typeface="Gill Sans"/>
                  </a:defRPr>
                </a:pPr>
                <a:r>
                  <a:t>crust + mantle</a:t>
                </a:r>
              </a:p>
            </p:txBody>
          </p:sp>
        </p:grpSp>
        <p:sp>
          <p:nvSpPr>
            <p:cNvPr id="480" name="Line"/>
            <p:cNvSpPr/>
            <p:nvPr/>
          </p:nvSpPr>
          <p:spPr>
            <a:xfrm flipH="1">
              <a:off x="762000" y="4013200"/>
              <a:ext cx="6231" cy="939800"/>
            </a:xfrm>
            <a:prstGeom prst="line">
              <a:avLst/>
            </a:prstGeom>
            <a:noFill/>
            <a:ln w="381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p>
          </p:txBody>
        </p:sp>
        <p:grpSp>
          <p:nvGrpSpPr>
            <p:cNvPr id="483" name="Group"/>
            <p:cNvGrpSpPr/>
            <p:nvPr/>
          </p:nvGrpSpPr>
          <p:grpSpPr>
            <a:xfrm>
              <a:off x="255122" y="2438400"/>
              <a:ext cx="368301" cy="2514600"/>
              <a:chOff x="0" y="0"/>
              <a:chExt cx="368300" cy="2514600"/>
            </a:xfrm>
          </p:grpSpPr>
          <p:sp>
            <p:nvSpPr>
              <p:cNvPr id="481" name="Line"/>
              <p:cNvSpPr/>
              <p:nvPr/>
            </p:nvSpPr>
            <p:spPr>
              <a:xfrm>
                <a:off x="182908" y="0"/>
                <a:ext cx="19170" cy="2514600"/>
              </a:xfrm>
              <a:prstGeom prst="line">
                <a:avLst/>
              </a:prstGeom>
              <a:noFill/>
              <a:ln w="381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p>
            </p:txBody>
          </p:sp>
          <p:sp>
            <p:nvSpPr>
              <p:cNvPr id="482" name="3483 km"/>
              <p:cNvSpPr txBox="1"/>
              <p:nvPr/>
            </p:nvSpPr>
            <p:spPr>
              <a:xfrm rot="5400000">
                <a:off x="-558800" y="1075884"/>
                <a:ext cx="1485900" cy="3683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800">
                    <a:latin typeface="+mn-lt"/>
                    <a:ea typeface="+mn-ea"/>
                    <a:cs typeface="+mn-cs"/>
                    <a:sym typeface="Gill Sans"/>
                  </a:defRPr>
                </a:lvl1pPr>
              </a:lstStyle>
              <a:p>
                <a:pPr/>
                <a:r>
                  <a:t>3483 km</a:t>
                </a:r>
              </a:p>
            </p:txBody>
          </p:sp>
        </p:grpSp>
        <p:sp>
          <p:nvSpPr>
            <p:cNvPr id="484" name="1220 km"/>
            <p:cNvSpPr txBox="1"/>
            <p:nvPr/>
          </p:nvSpPr>
          <p:spPr>
            <a:xfrm rot="5400000">
              <a:off x="533400" y="4222750"/>
              <a:ext cx="469900" cy="508000"/>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1400">
                  <a:latin typeface="+mn-lt"/>
                  <a:ea typeface="+mn-ea"/>
                  <a:cs typeface="+mn-cs"/>
                  <a:sym typeface="Gill Sans"/>
                </a:defRPr>
              </a:lvl1pPr>
            </a:lstStyle>
            <a:p>
              <a:pPr/>
              <a:r>
                <a:t>1220 km</a:t>
              </a:r>
            </a:p>
          </p:txBody>
        </p:sp>
        <p:grpSp>
          <p:nvGrpSpPr>
            <p:cNvPr id="487" name="Group"/>
            <p:cNvGrpSpPr/>
            <p:nvPr/>
          </p:nvGrpSpPr>
          <p:grpSpPr>
            <a:xfrm>
              <a:off x="-1" y="215901"/>
              <a:ext cx="368302" cy="4737101"/>
              <a:chOff x="0" y="0"/>
              <a:chExt cx="368300" cy="4737100"/>
            </a:xfrm>
          </p:grpSpPr>
          <p:sp>
            <p:nvSpPr>
              <p:cNvPr id="485" name="Line"/>
              <p:cNvSpPr/>
              <p:nvPr/>
            </p:nvSpPr>
            <p:spPr>
              <a:xfrm>
                <a:off x="182908" y="0"/>
                <a:ext cx="19170" cy="4737100"/>
              </a:xfrm>
              <a:prstGeom prst="line">
                <a:avLst/>
              </a:prstGeom>
              <a:noFill/>
              <a:ln w="38100" cap="flat">
                <a:solidFill>
                  <a:srgbClr val="000000"/>
                </a:solidFill>
                <a:prstDash val="solid"/>
                <a:miter lim="400000"/>
                <a:headEnd type="stealth" w="med" len="med"/>
                <a:tailEnd type="stealth" w="med" len="med"/>
              </a:ln>
              <a:effectLst/>
            </p:spPr>
            <p:txBody>
              <a:bodyPr wrap="square" lIns="50800" tIns="50800" rIns="50800" bIns="50800" numCol="1" anchor="ctr">
                <a:noAutofit/>
              </a:bodyPr>
              <a:lstStyle/>
              <a:p>
                <a:pPr/>
              </a:p>
            </p:txBody>
          </p:sp>
          <p:sp>
            <p:nvSpPr>
              <p:cNvPr id="486" name="6371 km"/>
              <p:cNvSpPr txBox="1"/>
              <p:nvPr/>
            </p:nvSpPr>
            <p:spPr>
              <a:xfrm rot="5400000">
                <a:off x="-592317" y="2160189"/>
                <a:ext cx="1552934" cy="3683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1800">
                    <a:latin typeface="+mn-lt"/>
                    <a:ea typeface="+mn-ea"/>
                    <a:cs typeface="+mn-cs"/>
                    <a:sym typeface="Gill Sans"/>
                  </a:defRPr>
                </a:lvl1pPr>
              </a:lstStyle>
              <a:p>
                <a:pPr/>
                <a:r>
                  <a:t>6371 km</a:t>
                </a:r>
              </a:p>
            </p:txBody>
          </p:sp>
        </p:grpSp>
        <p:grpSp>
          <p:nvGrpSpPr>
            <p:cNvPr id="490" name="Group"/>
            <p:cNvGrpSpPr/>
            <p:nvPr/>
          </p:nvGrpSpPr>
          <p:grpSpPr>
            <a:xfrm>
              <a:off x="4140244" y="2476500"/>
              <a:ext cx="812981" cy="2476500"/>
              <a:chOff x="0" y="0"/>
              <a:chExt cx="812979" cy="2476499"/>
            </a:xfrm>
          </p:grpSpPr>
          <p:sp>
            <p:nvSpPr>
              <p:cNvPr id="488" name="The core"/>
              <p:cNvSpPr txBox="1"/>
              <p:nvPr/>
            </p:nvSpPr>
            <p:spPr>
              <a:xfrm rot="5400438">
                <a:off x="-300072" y="711227"/>
                <a:ext cx="1413124"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sz="2400">
                    <a:solidFill>
                      <a:srgbClr val="0056D6"/>
                    </a:solidFill>
                    <a:latin typeface="+mn-lt"/>
                    <a:ea typeface="+mn-ea"/>
                    <a:cs typeface="+mn-cs"/>
                    <a:sym typeface="Gill Sans"/>
                  </a:defRPr>
                </a:lvl1pPr>
              </a:lstStyle>
              <a:p>
                <a:pPr/>
                <a:r>
                  <a:t>The core </a:t>
                </a:r>
              </a:p>
            </p:txBody>
          </p:sp>
          <p:sp>
            <p:nvSpPr>
              <p:cNvPr id="489" name="Line"/>
              <p:cNvSpPr/>
              <p:nvPr/>
            </p:nvSpPr>
            <p:spPr>
              <a:xfrm>
                <a:off x="30453" y="0"/>
                <a:ext cx="2144" cy="2476500"/>
              </a:xfrm>
              <a:prstGeom prst="line">
                <a:avLst/>
              </a:prstGeom>
              <a:noFill/>
              <a:ln w="38100" cap="flat">
                <a:solidFill>
                  <a:srgbClr val="0061FF"/>
                </a:solidFill>
                <a:prstDash val="solid"/>
                <a:miter lim="400000"/>
                <a:headEnd type="stealth" w="med" len="med"/>
                <a:tailEnd type="stealth" w="med" len="med"/>
              </a:ln>
              <a:effectLst/>
            </p:spPr>
            <p:txBody>
              <a:bodyPr wrap="square" lIns="50800" tIns="50800" rIns="50800" bIns="50800" numCol="1" anchor="ctr">
                <a:noAutofit/>
              </a:bodyPr>
              <a:lstStyle/>
              <a:p>
                <a:pPr/>
              </a:p>
            </p:txBody>
          </p:sp>
        </p:grpSp>
      </p:grpSp>
      <p:sp>
        <p:nvSpPr>
          <p:cNvPr id="492" name="http://www.phys.hawaii.edu/~sdye/hnsc.html"/>
          <p:cNvSpPr txBox="1"/>
          <p:nvPr/>
        </p:nvSpPr>
        <p:spPr>
          <a:xfrm rot="5400000">
            <a:off x="10998196" y="2473700"/>
            <a:ext cx="3721101"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584200">
              <a:spcBef>
                <a:spcPts val="2400"/>
              </a:spcBef>
              <a:defRPr sz="1400" u="sng">
                <a:latin typeface="+mn-lt"/>
                <a:ea typeface="+mn-ea"/>
                <a:cs typeface="+mn-cs"/>
                <a:sym typeface="Gill Sans"/>
                <a:hlinkClick r:id="rId4" invalidUrl="" action="" tgtFrame="" tooltip="" history="1" highlightClick="0" endSnd="0"/>
              </a:defRPr>
            </a:lvl1pPr>
          </a:lstStyle>
          <a:p>
            <a:pPr>
              <a:defRPr u="none"/>
            </a:pPr>
            <a:r>
              <a:rPr u="sng">
                <a:hlinkClick r:id="rId4" invalidUrl="" action="" tgtFrame="" tooltip="" history="1" highlightClick="0" endSnd="0"/>
              </a:rPr>
              <a:t>http://www.phys.hawaii.edu/~sdye/hnsc.html</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4" name="Searches at Hyper-K"/>
          <p:cNvSpPr txBox="1"/>
          <p:nvPr>
            <p:ph type="title"/>
          </p:nvPr>
        </p:nvSpPr>
        <p:spPr>
          <a:prstGeom prst="rect">
            <a:avLst/>
          </a:prstGeom>
        </p:spPr>
        <p:txBody>
          <a:bodyPr/>
          <a:lstStyle>
            <a:lvl1pPr defTabSz="484886">
              <a:defRPr sz="6972">
                <a:effectLst>
                  <a:outerShdw sx="100000" sy="100000" kx="0" ky="0" algn="b" rotWithShape="0" blurRad="31623" dist="10541" dir="5400000">
                    <a:srgbClr val="000000">
                      <a:alpha val="50000"/>
                    </a:srgbClr>
                  </a:outerShdw>
                </a:effectLst>
              </a:defRPr>
            </a:lvl1pPr>
          </a:lstStyle>
          <a:p>
            <a:pPr/>
            <a:r>
              <a:t>Searches at Hyper-K</a:t>
            </a:r>
          </a:p>
        </p:txBody>
      </p:sp>
      <p:sp>
        <p:nvSpPr>
          <p:cNvPr id="4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6" name="Neutrino Tomography with…"/>
          <p:cNvSpPr txBox="1"/>
          <p:nvPr>
            <p:ph type="body" sz="half" idx="4294967295"/>
          </p:nvPr>
        </p:nvSpPr>
        <p:spPr>
          <a:xfrm>
            <a:off x="397933" y="4343400"/>
            <a:ext cx="10464801" cy="4468813"/>
          </a:xfrm>
          <a:prstGeom prst="rect">
            <a:avLst/>
          </a:prstGeom>
        </p:spPr>
        <p:txBody>
          <a:bodyPr lIns="50800" tIns="50800" rIns="50800" bIns="50800" anchor="ctr">
            <a:noAutofit/>
          </a:bodyPr>
          <a:lstStyle/>
          <a:p>
            <a:pPr marL="889000" indent="-571500" defTabSz="584200">
              <a:spcBef>
                <a:spcPts val="2400"/>
              </a:spcBef>
              <a:buSzPct val="171000"/>
              <a:buFontTx/>
              <a:defRPr sz="4200">
                <a:latin typeface="+mn-lt"/>
                <a:ea typeface="+mn-ea"/>
                <a:cs typeface="+mn-cs"/>
                <a:sym typeface="Gill Sans"/>
              </a:defRPr>
            </a:pPr>
            <a:r>
              <a:t>Neutrino Tomography with </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Atmospheric Neutrinos</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Solar Neutrinos</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Galactic Supernova Burst Neutrinos</a:t>
            </a:r>
          </a:p>
        </p:txBody>
      </p:sp>
      <p:grpSp>
        <p:nvGrpSpPr>
          <p:cNvPr id="500" name="Group"/>
          <p:cNvGrpSpPr/>
          <p:nvPr/>
        </p:nvGrpSpPr>
        <p:grpSpPr>
          <a:xfrm>
            <a:off x="539579" y="1292522"/>
            <a:ext cx="11705508" cy="3393778"/>
            <a:chOff x="0" y="0"/>
            <a:chExt cx="11705506" cy="3393777"/>
          </a:xfrm>
        </p:grpSpPr>
        <p:pic>
          <p:nvPicPr>
            <p:cNvPr id="497" name="Screen Shot 2017-02-16 at 12.12.25 PM.png" descr="Screen Shot 2017-02-16 at 12.12.25 PM.png"/>
            <p:cNvPicPr>
              <a:picLocks noChangeAspect="1"/>
            </p:cNvPicPr>
            <p:nvPr/>
          </p:nvPicPr>
          <p:blipFill>
            <a:blip r:embed="rId2">
              <a:extLst/>
            </a:blip>
            <a:stretch>
              <a:fillRect/>
            </a:stretch>
          </p:blipFill>
          <p:spPr>
            <a:xfrm>
              <a:off x="0" y="63500"/>
              <a:ext cx="3622407" cy="3330278"/>
            </a:xfrm>
            <a:prstGeom prst="rect">
              <a:avLst/>
            </a:prstGeom>
            <a:ln w="12700" cap="flat">
              <a:noFill/>
              <a:miter lim="400000"/>
            </a:ln>
            <a:effectLst/>
          </p:spPr>
        </p:pic>
        <p:pic>
          <p:nvPicPr>
            <p:cNvPr id="498" name="Screen Shot 2017-02-16 at 12.09.31 PM.png" descr="Screen Shot 2017-02-16 at 12.09.31 PM.png"/>
            <p:cNvPicPr>
              <a:picLocks noChangeAspect="1"/>
            </p:cNvPicPr>
            <p:nvPr/>
          </p:nvPicPr>
          <p:blipFill>
            <a:blip r:embed="rId3">
              <a:extLst/>
            </a:blip>
            <a:stretch>
              <a:fillRect/>
            </a:stretch>
          </p:blipFill>
          <p:spPr>
            <a:xfrm>
              <a:off x="8477699" y="0"/>
              <a:ext cx="3227808" cy="3330278"/>
            </a:xfrm>
            <a:prstGeom prst="rect">
              <a:avLst/>
            </a:prstGeom>
            <a:ln w="12700" cap="flat">
              <a:noFill/>
              <a:miter lim="400000"/>
            </a:ln>
            <a:effectLst/>
          </p:spPr>
        </p:pic>
        <p:pic>
          <p:nvPicPr>
            <p:cNvPr id="499" name="Screen Shot 2017-02-16 at 12.08.51 PM.png" descr="Screen Shot 2017-02-16 at 12.08.51 PM.png"/>
            <p:cNvPicPr>
              <a:picLocks noChangeAspect="1"/>
            </p:cNvPicPr>
            <p:nvPr/>
          </p:nvPicPr>
          <p:blipFill>
            <a:blip r:embed="rId4">
              <a:extLst/>
            </a:blip>
            <a:stretch>
              <a:fillRect/>
            </a:stretch>
          </p:blipFill>
          <p:spPr>
            <a:xfrm>
              <a:off x="4315274" y="38100"/>
              <a:ext cx="3424659" cy="333027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Motivation - Methodology"/>
          <p:cNvSpPr txBox="1"/>
          <p:nvPr>
            <p:ph type="title"/>
          </p:nvPr>
        </p:nvSpPr>
        <p:spPr>
          <a:prstGeom prst="rect">
            <a:avLst/>
          </a:prstGeom>
        </p:spPr>
        <p:txBody>
          <a:bodyPr/>
          <a:lstStyle>
            <a:lvl1pPr defTabSz="479044">
              <a:defRPr sz="6887">
                <a:effectLst>
                  <a:outerShdw sx="100000" sy="100000" kx="0" ky="0" algn="b" rotWithShape="0" blurRad="31242" dist="10414" dir="5400000">
                    <a:srgbClr val="000000">
                      <a:alpha val="50000"/>
                    </a:srgbClr>
                  </a:outerShdw>
                </a:effectLst>
              </a:defRPr>
            </a:lvl1pPr>
          </a:lstStyle>
          <a:p>
            <a:pPr/>
            <a:r>
              <a:t>Motivation - Methodology</a:t>
            </a:r>
          </a:p>
        </p:txBody>
      </p:sp>
      <p:sp>
        <p:nvSpPr>
          <p:cNvPr id="503" name="The Earth matter density profile can be determined from seismic measurements…"/>
          <p:cNvSpPr txBox="1"/>
          <p:nvPr>
            <p:ph type="body" sz="half" idx="1"/>
          </p:nvPr>
        </p:nvSpPr>
        <p:spPr>
          <a:xfrm>
            <a:off x="330200" y="1536700"/>
            <a:ext cx="6057900" cy="6667500"/>
          </a:xfrm>
          <a:prstGeom prst="rect">
            <a:avLst/>
          </a:prstGeom>
        </p:spPr>
        <p:txBody>
          <a:bodyPr>
            <a:normAutofit fontScale="100000" lnSpcReduction="0"/>
          </a:bodyPr>
          <a:lstStyle/>
          <a:p>
            <a:pPr marL="1013459" indent="-434340" defTabSz="443991">
              <a:spcBef>
                <a:spcPts val="1800"/>
              </a:spcBef>
              <a:defRPr sz="3192"/>
            </a:pPr>
            <a:r>
              <a:t>The Earth matter density profile can be determined from seismic measurements </a:t>
            </a:r>
          </a:p>
          <a:p>
            <a:pPr marL="1013459" indent="-434340" defTabSz="443991">
              <a:spcBef>
                <a:spcPts val="1800"/>
              </a:spcBef>
              <a:defRPr sz="3192">
                <a:solidFill>
                  <a:srgbClr val="0056D6"/>
                </a:solidFill>
              </a:defRPr>
            </a:pPr>
            <a:r>
              <a:t>Matter induced neutrino oscillation effects however dependent on the electron density</a:t>
            </a:r>
          </a:p>
          <a:p>
            <a:pPr marL="1013459" indent="-434340" defTabSz="443991">
              <a:spcBef>
                <a:spcPts val="1800"/>
              </a:spcBef>
              <a:defRPr sz="3192"/>
            </a:pPr>
            <a:r>
              <a:t>Given a matter density profile the composition (or Z/A) along the neutrino path can be determined using neutrino signals (Oscillation tomography)</a:t>
            </a:r>
          </a:p>
        </p:txBody>
      </p:sp>
      <p:sp>
        <p:nvSpPr>
          <p:cNvPr id="5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5" name="Electron density in core Yc=electron/nucleons"/>
          <p:cNvSpPr txBox="1"/>
          <p:nvPr/>
        </p:nvSpPr>
        <p:spPr>
          <a:xfrm>
            <a:off x="1664822" y="8337550"/>
            <a:ext cx="3644901" cy="838200"/>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2400">
                <a:latin typeface="+mn-lt"/>
                <a:ea typeface="+mn-ea"/>
                <a:cs typeface="+mn-cs"/>
                <a:sym typeface="Gill Sans"/>
              </a:defRPr>
            </a:pPr>
            <a:r>
              <a:t>Electron density in core Y</a:t>
            </a:r>
            <a:r>
              <a:rPr baseline="-5999"/>
              <a:t>c</a:t>
            </a:r>
            <a:r>
              <a:t>=electron/nucleons</a:t>
            </a:r>
          </a:p>
        </p:txBody>
      </p:sp>
      <p:sp>
        <p:nvSpPr>
          <p:cNvPr id="506" name="corresponding zenith angles for boundaries…"/>
          <p:cNvSpPr txBox="1"/>
          <p:nvPr/>
        </p:nvSpPr>
        <p:spPr>
          <a:xfrm>
            <a:off x="7087722" y="7956550"/>
            <a:ext cx="5041901" cy="1117600"/>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2200">
                <a:latin typeface="+mn-lt"/>
                <a:ea typeface="+mn-ea"/>
                <a:cs typeface="+mn-cs"/>
                <a:sym typeface="Gill Sans"/>
              </a:defRPr>
            </a:pPr>
            <a:r>
              <a:t>corresponding zenith angles for boundaries</a:t>
            </a:r>
          </a:p>
          <a:p>
            <a:pPr defTabSz="584200">
              <a:defRPr sz="2200">
                <a:latin typeface="+mn-lt"/>
                <a:ea typeface="+mn-ea"/>
                <a:cs typeface="+mn-cs"/>
                <a:sym typeface="Gill Sans"/>
              </a:defRPr>
            </a:pPr>
            <a:r>
              <a:t>inner core θ</a:t>
            </a:r>
            <a:r>
              <a:rPr baseline="-5999"/>
              <a:t>ν </a:t>
            </a:r>
            <a:r>
              <a:t>&lt;169º (cos θ</a:t>
            </a:r>
            <a:r>
              <a:rPr baseline="-5999"/>
              <a:t>ν </a:t>
            </a:r>
            <a:r>
              <a:t>&lt; -0.98)</a:t>
            </a:r>
          </a:p>
          <a:p>
            <a:pPr defTabSz="584200">
              <a:defRPr sz="2200">
                <a:latin typeface="+mn-lt"/>
                <a:ea typeface="+mn-ea"/>
                <a:cs typeface="+mn-cs"/>
                <a:sym typeface="Gill Sans"/>
              </a:defRPr>
            </a:pPr>
            <a:r>
              <a:t>outer core θ</a:t>
            </a:r>
            <a:r>
              <a:rPr baseline="-5999"/>
              <a:t>ν </a:t>
            </a:r>
            <a:r>
              <a:t>&lt;147º (cos θ</a:t>
            </a:r>
            <a:r>
              <a:rPr baseline="-5999"/>
              <a:t>ν </a:t>
            </a:r>
            <a:r>
              <a:t>&lt; -0.84)</a:t>
            </a:r>
          </a:p>
        </p:txBody>
      </p:sp>
      <p:grpSp>
        <p:nvGrpSpPr>
          <p:cNvPr id="512" name="Group"/>
          <p:cNvGrpSpPr/>
          <p:nvPr/>
        </p:nvGrpSpPr>
        <p:grpSpPr>
          <a:xfrm>
            <a:off x="6908800" y="1646570"/>
            <a:ext cx="5753100" cy="5808331"/>
            <a:chOff x="0" y="0"/>
            <a:chExt cx="5753100" cy="5808329"/>
          </a:xfrm>
        </p:grpSpPr>
        <p:grpSp>
          <p:nvGrpSpPr>
            <p:cNvPr id="510" name="Group"/>
            <p:cNvGrpSpPr/>
            <p:nvPr/>
          </p:nvGrpSpPr>
          <p:grpSpPr>
            <a:xfrm>
              <a:off x="0" y="0"/>
              <a:ext cx="5753100" cy="5808330"/>
              <a:chOff x="0" y="0"/>
              <a:chExt cx="5753100" cy="5808329"/>
            </a:xfrm>
          </p:grpSpPr>
          <p:pic>
            <p:nvPicPr>
              <p:cNvPr id="507" name="droppedImage.png" descr="droppedImage.png"/>
              <p:cNvPicPr>
                <a:picLocks noChangeAspect="1"/>
              </p:cNvPicPr>
              <p:nvPr/>
            </p:nvPicPr>
            <p:blipFill>
              <a:blip r:embed="rId2">
                <a:extLst/>
              </a:blip>
              <a:srcRect l="33813" t="13183" r="6148" b="6054"/>
              <a:stretch>
                <a:fillRect/>
              </a:stretch>
            </p:blipFill>
            <p:spPr>
              <a:xfrm>
                <a:off x="0" y="0"/>
                <a:ext cx="5753100" cy="5808330"/>
              </a:xfrm>
              <a:prstGeom prst="rect">
                <a:avLst/>
              </a:prstGeom>
              <a:ln w="12700" cap="flat">
                <a:noFill/>
                <a:miter lim="400000"/>
              </a:ln>
              <a:effectLst/>
            </p:spPr>
          </p:pic>
          <p:sp>
            <p:nvSpPr>
              <p:cNvPr id="508" name="Rectangle"/>
              <p:cNvSpPr/>
              <p:nvPr/>
            </p:nvSpPr>
            <p:spPr>
              <a:xfrm>
                <a:off x="12700" y="4487529"/>
                <a:ext cx="800100" cy="1308101"/>
              </a:xfrm>
              <a:prstGeom prst="rect">
                <a:avLst/>
              </a:pr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509" name="Rectangle"/>
              <p:cNvSpPr/>
              <p:nvPr/>
            </p:nvSpPr>
            <p:spPr>
              <a:xfrm>
                <a:off x="139700" y="4932029"/>
                <a:ext cx="990600" cy="863601"/>
              </a:xfrm>
              <a:prstGeom prst="rect">
                <a:avLst/>
              </a:pr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pic>
          <p:nvPicPr>
            <p:cNvPr id="511" name="pasted-image.png" descr="pasted-image.png"/>
            <p:cNvPicPr>
              <a:picLocks noChangeAspect="1"/>
            </p:cNvPicPr>
            <p:nvPr/>
          </p:nvPicPr>
          <p:blipFill>
            <a:blip r:embed="rId3">
              <a:extLst/>
            </a:blip>
            <a:srcRect l="17168" t="43379" r="56720" b="10903"/>
            <a:stretch>
              <a:fillRect/>
            </a:stretch>
          </p:blipFill>
          <p:spPr>
            <a:xfrm>
              <a:off x="2321452" y="4485941"/>
              <a:ext cx="1036321" cy="128276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Neutrino Tomography (atm. neutrinos)"/>
          <p:cNvSpPr txBox="1"/>
          <p:nvPr>
            <p:ph type="title"/>
          </p:nvPr>
        </p:nvSpPr>
        <p:spPr>
          <a:prstGeom prst="rect">
            <a:avLst/>
          </a:prstGeom>
        </p:spPr>
        <p:txBody>
          <a:bodyPr/>
          <a:lstStyle>
            <a:lvl1pPr defTabSz="321310">
              <a:defRPr sz="4620">
                <a:effectLst>
                  <a:outerShdw sx="100000" sy="100000" kx="0" ky="0" algn="b" rotWithShape="0" blurRad="20955" dist="6985" dir="5400000">
                    <a:srgbClr val="000000">
                      <a:alpha val="50000"/>
                    </a:srgbClr>
                  </a:outerShdw>
                </a:effectLst>
              </a:defRPr>
            </a:lvl1pPr>
          </a:lstStyle>
          <a:p>
            <a:pPr/>
            <a:r>
              <a:t>Neutrino Tomography (atm. neutrinos)</a:t>
            </a:r>
          </a:p>
        </p:txBody>
      </p:sp>
      <p:pic>
        <p:nvPicPr>
          <p:cNvPr id="515" name="Figure-2_Rott.jpg" descr="Figure-2_Rott.jpg"/>
          <p:cNvPicPr>
            <a:picLocks noChangeAspect="1"/>
          </p:cNvPicPr>
          <p:nvPr/>
        </p:nvPicPr>
        <p:blipFill>
          <a:blip r:embed="rId2">
            <a:extLst/>
          </a:blip>
          <a:stretch>
            <a:fillRect/>
          </a:stretch>
        </p:blipFill>
        <p:spPr>
          <a:xfrm>
            <a:off x="237787" y="1417623"/>
            <a:ext cx="12520363" cy="7962901"/>
          </a:xfrm>
          <a:prstGeom prst="rect">
            <a:avLst/>
          </a:prstGeom>
          <a:ln w="12700">
            <a:miter lim="400000"/>
          </a:ln>
        </p:spPr>
      </p:pic>
      <p:sp>
        <p:nvSpPr>
          <p:cNvPr id="5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7" name="Pure Fe"/>
          <p:cNvSpPr txBox="1"/>
          <p:nvPr/>
        </p:nvSpPr>
        <p:spPr>
          <a:xfrm>
            <a:off x="766312" y="1035050"/>
            <a:ext cx="1403320"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300">
                <a:solidFill>
                  <a:srgbClr val="E32400"/>
                </a:solidFill>
                <a:latin typeface="+mn-lt"/>
                <a:ea typeface="+mn-ea"/>
                <a:cs typeface="+mn-cs"/>
                <a:sym typeface="Gill Sans"/>
              </a:defRPr>
            </a:lvl1pPr>
          </a:lstStyle>
          <a:p>
            <a:pPr/>
            <a:r>
              <a:t>Pure Fe</a:t>
            </a:r>
          </a:p>
        </p:txBody>
      </p:sp>
      <p:sp>
        <p:nvSpPr>
          <p:cNvPr id="518" name="Fe + 2wt% H"/>
          <p:cNvSpPr txBox="1"/>
          <p:nvPr/>
        </p:nvSpPr>
        <p:spPr>
          <a:xfrm>
            <a:off x="3334763" y="1041400"/>
            <a:ext cx="2338724"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300">
                <a:solidFill>
                  <a:srgbClr val="0056D6"/>
                </a:solidFill>
                <a:latin typeface="+mn-lt"/>
                <a:ea typeface="+mn-ea"/>
                <a:cs typeface="+mn-cs"/>
                <a:sym typeface="Gill Sans"/>
              </a:defRPr>
            </a:lvl1pPr>
          </a:lstStyle>
          <a:p>
            <a:pPr/>
            <a:r>
              <a:t>Fe + 2wt% H</a:t>
            </a:r>
          </a:p>
        </p:txBody>
      </p:sp>
      <p:sp>
        <p:nvSpPr>
          <p:cNvPr id="519" name="Oval"/>
          <p:cNvSpPr/>
          <p:nvPr/>
        </p:nvSpPr>
        <p:spPr>
          <a:xfrm>
            <a:off x="2260600" y="1714500"/>
            <a:ext cx="1028700" cy="342900"/>
          </a:xfrm>
          <a:prstGeom prst="ellipse">
            <a:avLst/>
          </a:prstGeom>
          <a:ln w="50800">
            <a:solidFill>
              <a:srgbClr val="E32400"/>
            </a:solidFill>
            <a:custDash>
              <a:ds d="200000" sp="200000"/>
            </a:custDash>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520" name="Line"/>
          <p:cNvSpPr/>
          <p:nvPr/>
        </p:nvSpPr>
        <p:spPr>
          <a:xfrm>
            <a:off x="2173948" y="1393428"/>
            <a:ext cx="569252" cy="333772"/>
          </a:xfrm>
          <a:prstGeom prst="line">
            <a:avLst/>
          </a:prstGeom>
          <a:ln w="38100">
            <a:solidFill>
              <a:srgbClr val="FF4013"/>
            </a:solidFill>
            <a:miter lim="400000"/>
            <a:headEnd type="stealth"/>
          </a:ln>
        </p:spPr>
        <p:txBody>
          <a:bodyPr lIns="50800" tIns="50800" rIns="50800" bIns="50800" anchor="ctr"/>
          <a:lstStyle/>
          <a:p>
            <a:pPr/>
          </a:p>
        </p:txBody>
      </p:sp>
      <p:sp>
        <p:nvSpPr>
          <p:cNvPr id="521" name="Oval"/>
          <p:cNvSpPr/>
          <p:nvPr/>
        </p:nvSpPr>
        <p:spPr>
          <a:xfrm>
            <a:off x="5791200" y="1689100"/>
            <a:ext cx="1028700" cy="342900"/>
          </a:xfrm>
          <a:prstGeom prst="ellipse">
            <a:avLst/>
          </a:prstGeom>
          <a:ln w="50800">
            <a:solidFill>
              <a:srgbClr val="0056D6"/>
            </a:solidFill>
            <a:custDash>
              <a:ds d="200000" sp="200000"/>
            </a:custDash>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522" name="Line"/>
          <p:cNvSpPr/>
          <p:nvPr/>
        </p:nvSpPr>
        <p:spPr>
          <a:xfrm>
            <a:off x="5702300" y="1371600"/>
            <a:ext cx="569252" cy="333772"/>
          </a:xfrm>
          <a:prstGeom prst="line">
            <a:avLst/>
          </a:prstGeom>
          <a:ln w="38100">
            <a:solidFill>
              <a:srgbClr val="0056D6"/>
            </a:solidFill>
            <a:miter lim="400000"/>
            <a:headEnd type="stealth"/>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4" name="Neutrino Oscillation Tomography"/>
          <p:cNvSpPr txBox="1"/>
          <p:nvPr>
            <p:ph type="title"/>
          </p:nvPr>
        </p:nvSpPr>
        <p:spPr>
          <a:prstGeom prst="rect">
            <a:avLst/>
          </a:prstGeom>
        </p:spPr>
        <p:txBody>
          <a:bodyPr/>
          <a:lstStyle>
            <a:lvl1pPr defTabSz="385572">
              <a:defRPr sz="5544">
                <a:effectLst>
                  <a:outerShdw sx="100000" sy="100000" kx="0" ky="0" algn="b" rotWithShape="0" blurRad="25146" dist="8382" dir="5400000">
                    <a:srgbClr val="000000">
                      <a:alpha val="50000"/>
                    </a:srgbClr>
                  </a:outerShdw>
                </a:effectLst>
              </a:defRPr>
            </a:lvl1pPr>
          </a:lstStyle>
          <a:p>
            <a:pPr/>
            <a:r>
              <a:t>Neutrino Oscillation Tomography</a:t>
            </a:r>
          </a:p>
        </p:txBody>
      </p:sp>
      <p:sp>
        <p:nvSpPr>
          <p:cNvPr id="5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6" name="Neutrino oscillation tomography offers the potential to measure the Earth interior composition…"/>
          <p:cNvSpPr txBox="1"/>
          <p:nvPr>
            <p:ph type="body" sz="half" idx="4294967295"/>
          </p:nvPr>
        </p:nvSpPr>
        <p:spPr>
          <a:xfrm>
            <a:off x="52338" y="1224210"/>
            <a:ext cx="12239725" cy="3712171"/>
          </a:xfrm>
          <a:prstGeom prst="rect">
            <a:avLst/>
          </a:prstGeom>
        </p:spPr>
        <p:txBody>
          <a:bodyPr lIns="50800" tIns="50800" rIns="50800" bIns="50800" anchor="ctr"/>
          <a:lstStyle/>
          <a:p>
            <a:pPr marL="813435" indent="-348615" defTabSz="356362">
              <a:spcBef>
                <a:spcPts val="1400"/>
              </a:spcBef>
              <a:buSzPct val="171000"/>
              <a:buFontTx/>
              <a:defRPr sz="2562">
                <a:latin typeface="+mn-lt"/>
                <a:ea typeface="+mn-ea"/>
                <a:cs typeface="+mn-cs"/>
                <a:sym typeface="Gill Sans"/>
              </a:defRPr>
            </a:pPr>
            <a:r>
              <a:t>Neutrino oscillation tomography offers the potential to measure the Earth interior composition </a:t>
            </a:r>
          </a:p>
          <a:p>
            <a:pPr lvl="1" marL="1084580" indent="-348615" defTabSz="356362">
              <a:spcBef>
                <a:spcPts val="1400"/>
              </a:spcBef>
              <a:buSzPct val="171000"/>
              <a:buFontTx/>
              <a:buChar char="•"/>
              <a:defRPr sz="2562">
                <a:solidFill>
                  <a:srgbClr val="0056D6"/>
                </a:solidFill>
                <a:latin typeface="+mn-lt"/>
                <a:ea typeface="+mn-ea"/>
                <a:cs typeface="+mn-cs"/>
                <a:sym typeface="Gill Sans"/>
              </a:defRPr>
            </a:pPr>
            <a:r>
              <a:t>High sensitivity to hydrogen</a:t>
            </a:r>
          </a:p>
          <a:p>
            <a:pPr lvl="2" marL="1355725" indent="-348615" defTabSz="356362">
              <a:spcBef>
                <a:spcPts val="1400"/>
              </a:spcBef>
              <a:buSzPct val="171000"/>
              <a:buFontTx/>
              <a:defRPr sz="2562">
                <a:solidFill>
                  <a:srgbClr val="0056D6"/>
                </a:solidFill>
                <a:latin typeface="+mn-lt"/>
                <a:ea typeface="+mn-ea"/>
                <a:cs typeface="+mn-cs"/>
                <a:sym typeface="Gill Sans"/>
              </a:defRPr>
            </a:pPr>
            <a:r>
              <a:t>Z/A  (Fe)  ~0.47</a:t>
            </a:r>
          </a:p>
          <a:p>
            <a:pPr lvl="2" marL="1355725" indent="-348615" defTabSz="356362">
              <a:spcBef>
                <a:spcPts val="1400"/>
              </a:spcBef>
              <a:buSzPct val="171000"/>
              <a:buFontTx/>
              <a:defRPr sz="2562">
                <a:solidFill>
                  <a:srgbClr val="0056D6"/>
                </a:solidFill>
                <a:latin typeface="+mn-lt"/>
                <a:ea typeface="+mn-ea"/>
                <a:cs typeface="+mn-cs"/>
                <a:sym typeface="Gill Sans"/>
              </a:defRPr>
            </a:pPr>
            <a:r>
              <a:t>Z/A  (O)  ~ 0.50</a:t>
            </a:r>
          </a:p>
          <a:p>
            <a:pPr lvl="2" marL="1355725" indent="-348615" defTabSz="356362">
              <a:spcBef>
                <a:spcPts val="1400"/>
              </a:spcBef>
              <a:buSzPct val="171000"/>
              <a:buFontTx/>
              <a:defRPr sz="2562">
                <a:solidFill>
                  <a:srgbClr val="0056D6"/>
                </a:solidFill>
                <a:latin typeface="+mn-lt"/>
                <a:ea typeface="+mn-ea"/>
                <a:cs typeface="+mn-cs"/>
                <a:sym typeface="Gill Sans"/>
              </a:defRPr>
            </a:pPr>
            <a:r>
              <a:t>Z/A  (H)  ~1.00</a:t>
            </a:r>
          </a:p>
          <a:p>
            <a:pPr marL="813435" indent="-348615" defTabSz="356362">
              <a:spcBef>
                <a:spcPts val="1400"/>
              </a:spcBef>
              <a:buSzPct val="171000"/>
              <a:buFontTx/>
              <a:defRPr sz="2562">
                <a:latin typeface="+mn-lt"/>
                <a:ea typeface="+mn-ea"/>
                <a:cs typeface="+mn-cs"/>
                <a:sym typeface="Gill Sans"/>
              </a:defRPr>
            </a:pPr>
            <a:r>
              <a:t>Hyper-K will be the first experiment that can measure the Earth core composition</a:t>
            </a:r>
          </a:p>
        </p:txBody>
      </p:sp>
      <p:pic>
        <p:nvPicPr>
          <p:cNvPr id="527" name="pasted-image.png" descr="pasted-image.png"/>
          <p:cNvPicPr>
            <a:picLocks noChangeAspect="1"/>
          </p:cNvPicPr>
          <p:nvPr/>
        </p:nvPicPr>
        <p:blipFill>
          <a:blip r:embed="rId2">
            <a:extLst/>
          </a:blip>
          <a:stretch>
            <a:fillRect/>
          </a:stretch>
        </p:blipFill>
        <p:spPr>
          <a:xfrm>
            <a:off x="1076654" y="5042991"/>
            <a:ext cx="9059524" cy="4299436"/>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9" name="Benefits Neutrino Oscillation Tomography - Atmospheric Neutrinos"/>
          <p:cNvSpPr txBox="1"/>
          <p:nvPr>
            <p:ph type="title"/>
          </p:nvPr>
        </p:nvSpPr>
        <p:spPr>
          <a:prstGeom prst="rect">
            <a:avLst/>
          </a:prstGeom>
        </p:spPr>
        <p:txBody>
          <a:bodyPr/>
          <a:lstStyle>
            <a:lvl1pPr defTabSz="245363">
              <a:defRPr sz="3528">
                <a:effectLst>
                  <a:outerShdw sx="100000" sy="100000" kx="0" ky="0" algn="b" rotWithShape="0" blurRad="16002" dist="5334" dir="5400000">
                    <a:srgbClr val="000000">
                      <a:alpha val="50000"/>
                    </a:srgbClr>
                  </a:outerShdw>
                </a:effectLst>
              </a:defRPr>
            </a:lvl1pPr>
          </a:lstStyle>
          <a:p>
            <a:pPr/>
            <a:r>
              <a:t>Benefits Neutrino Oscillation Tomography - Atmospheric Neutrinos</a:t>
            </a:r>
          </a:p>
        </p:txBody>
      </p:sp>
      <p:sp>
        <p:nvSpPr>
          <p:cNvPr id="5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1" name="Atmospheric neutrino flux needs to be well known…"/>
          <p:cNvSpPr txBox="1"/>
          <p:nvPr>
            <p:ph type="body" idx="4294967295"/>
          </p:nvPr>
        </p:nvSpPr>
        <p:spPr>
          <a:xfrm>
            <a:off x="0" y="1356022"/>
            <a:ext cx="8402836" cy="6123088"/>
          </a:xfrm>
          <a:prstGeom prst="rect">
            <a:avLst/>
          </a:prstGeom>
        </p:spPr>
        <p:txBody>
          <a:bodyPr lIns="50800" tIns="50800" rIns="50800" bIns="50800" anchor="ctr"/>
          <a:lstStyle/>
          <a:p>
            <a:pPr marL="728979" indent="-468630" defTabSz="479044">
              <a:spcBef>
                <a:spcPts val="1900"/>
              </a:spcBef>
              <a:buSzPct val="171000"/>
              <a:buFontTx/>
              <a:defRPr sz="3443">
                <a:latin typeface="+mn-lt"/>
                <a:ea typeface="+mn-ea"/>
                <a:cs typeface="+mn-cs"/>
                <a:sym typeface="Gill Sans"/>
              </a:defRPr>
            </a:pPr>
            <a:r>
              <a:t>Atmospheric neutrino flux needs to be well known</a:t>
            </a:r>
          </a:p>
          <a:p>
            <a:pPr lvl="1" marL="1093469" indent="-468630" defTabSz="479044">
              <a:spcBef>
                <a:spcPts val="1900"/>
              </a:spcBef>
              <a:buSzPct val="171000"/>
              <a:buFontTx/>
              <a:buChar char="•"/>
              <a:defRPr sz="3443">
                <a:solidFill>
                  <a:srgbClr val="0056D6"/>
                </a:solidFill>
                <a:latin typeface="+mn-lt"/>
                <a:ea typeface="+mn-ea"/>
                <a:cs typeface="+mn-cs"/>
                <a:sym typeface="Gill Sans"/>
              </a:defRPr>
            </a:pPr>
            <a:r>
              <a:t>Two sites will help to reduce systematic uncertainties on the neutrino flux</a:t>
            </a:r>
          </a:p>
          <a:p>
            <a:pPr marL="728979" indent="-468630" defTabSz="479044">
              <a:spcBef>
                <a:spcPts val="1900"/>
              </a:spcBef>
              <a:buSzPct val="171000"/>
              <a:buFontTx/>
              <a:defRPr sz="3443">
                <a:latin typeface="+mn-lt"/>
                <a:ea typeface="+mn-ea"/>
                <a:cs typeface="+mn-cs"/>
                <a:sym typeface="Gill Sans"/>
              </a:defRPr>
            </a:pPr>
            <a:r>
              <a:t>Status</a:t>
            </a:r>
          </a:p>
          <a:p>
            <a:pPr lvl="1" marL="1093469" indent="-468630" defTabSz="479044">
              <a:spcBef>
                <a:spcPts val="1900"/>
              </a:spcBef>
              <a:buSzPct val="171000"/>
              <a:buFontTx/>
              <a:buChar char="•"/>
              <a:defRPr sz="3443">
                <a:solidFill>
                  <a:srgbClr val="0056D6"/>
                </a:solidFill>
                <a:latin typeface="+mn-lt"/>
                <a:ea typeface="+mn-ea"/>
                <a:cs typeface="+mn-cs"/>
                <a:sym typeface="Gill Sans"/>
              </a:defRPr>
            </a:pPr>
            <a:r>
              <a:t>Jonghyun Kim is redoing oscillation tomography study</a:t>
            </a:r>
          </a:p>
          <a:p>
            <a:pPr lvl="2" marL="1457959" indent="-468630" defTabSz="479044">
              <a:spcBef>
                <a:spcPts val="1900"/>
              </a:spcBef>
              <a:buSzPct val="171000"/>
              <a:buFontTx/>
              <a:defRPr sz="3443">
                <a:solidFill>
                  <a:srgbClr val="002E7A"/>
                </a:solidFill>
                <a:latin typeface="+mn-lt"/>
                <a:ea typeface="+mn-ea"/>
                <a:cs typeface="+mn-cs"/>
                <a:sym typeface="Gill Sans"/>
              </a:defRPr>
            </a:pPr>
            <a:r>
              <a:t>Using Mark’s package for Hyper-K detector response</a:t>
            </a:r>
          </a:p>
        </p:txBody>
      </p:sp>
      <p:sp>
        <p:nvSpPr>
          <p:cNvPr id="532" name="Atmospheric Neutrino flux for Korean site needs to be obtained for full study…"/>
          <p:cNvSpPr txBox="1"/>
          <p:nvPr/>
        </p:nvSpPr>
        <p:spPr>
          <a:xfrm>
            <a:off x="534442" y="7968654"/>
            <a:ext cx="11715782" cy="9271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700"/>
            </a:pPr>
            <a:r>
              <a:t>Atmospheric Neutrino flux for Korean site needs to be obtained for full study</a:t>
            </a:r>
          </a:p>
          <a:p>
            <a:pPr>
              <a:defRPr sz="2700"/>
            </a:pPr>
            <a:r>
              <a:t>Previous studies used Honda 2013 @ Super-K site</a:t>
            </a:r>
          </a:p>
        </p:txBody>
      </p:sp>
      <p:grpSp>
        <p:nvGrpSpPr>
          <p:cNvPr id="538" name="Group"/>
          <p:cNvGrpSpPr/>
          <p:nvPr/>
        </p:nvGrpSpPr>
        <p:grpSpPr>
          <a:xfrm>
            <a:off x="8812621" y="2171699"/>
            <a:ext cx="3723457" cy="3759202"/>
            <a:chOff x="0" y="0"/>
            <a:chExt cx="3723455" cy="3759200"/>
          </a:xfrm>
        </p:grpSpPr>
        <p:grpSp>
          <p:nvGrpSpPr>
            <p:cNvPr id="536" name="Group"/>
            <p:cNvGrpSpPr/>
            <p:nvPr/>
          </p:nvGrpSpPr>
          <p:grpSpPr>
            <a:xfrm>
              <a:off x="0" y="0"/>
              <a:ext cx="3723456" cy="3759201"/>
              <a:chOff x="0" y="0"/>
              <a:chExt cx="3723455" cy="3759200"/>
            </a:xfrm>
          </p:grpSpPr>
          <p:pic>
            <p:nvPicPr>
              <p:cNvPr id="533" name="droppedImage.png" descr="droppedImage.png"/>
              <p:cNvPicPr>
                <a:picLocks noChangeAspect="1"/>
              </p:cNvPicPr>
              <p:nvPr/>
            </p:nvPicPr>
            <p:blipFill>
              <a:blip r:embed="rId2">
                <a:extLst/>
              </a:blip>
              <a:srcRect l="33813" t="13183" r="6148" b="6054"/>
              <a:stretch>
                <a:fillRect/>
              </a:stretch>
            </p:blipFill>
            <p:spPr>
              <a:xfrm>
                <a:off x="0" y="0"/>
                <a:ext cx="3723456" cy="3759201"/>
              </a:xfrm>
              <a:prstGeom prst="rect">
                <a:avLst/>
              </a:prstGeom>
              <a:ln w="12700" cap="flat">
                <a:noFill/>
                <a:miter lim="400000"/>
              </a:ln>
              <a:effectLst/>
            </p:spPr>
          </p:pic>
          <p:sp>
            <p:nvSpPr>
              <p:cNvPr id="534" name="Rectangle"/>
              <p:cNvSpPr/>
              <p:nvPr/>
            </p:nvSpPr>
            <p:spPr>
              <a:xfrm>
                <a:off x="8219" y="2904367"/>
                <a:ext cx="517833" cy="846615"/>
              </a:xfrm>
              <a:prstGeom prst="rect">
                <a:avLst/>
              </a:pr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535" name="Rectangle"/>
              <p:cNvSpPr/>
              <p:nvPr/>
            </p:nvSpPr>
            <p:spPr>
              <a:xfrm>
                <a:off x="90415" y="3192051"/>
                <a:ext cx="641125" cy="558931"/>
              </a:xfrm>
              <a:prstGeom prst="rect">
                <a:avLst/>
              </a:prstGeom>
              <a:solidFill>
                <a:srgbClr val="000000"/>
              </a:solidFill>
              <a:ln w="25400" cap="flat">
                <a:solidFill>
                  <a:srgbClr val="000000"/>
                </a:solidFill>
                <a:prstDash val="solid"/>
                <a:miter lim="400000"/>
              </a:ln>
              <a:effectLst/>
            </p:spPr>
            <p:txBody>
              <a:bodyPr wrap="square" lIns="50800" tIns="50800" rIns="50800" bIns="50800" numCol="1" anchor="ctr">
                <a:noAutofit/>
              </a:bodyP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pic>
          <p:nvPicPr>
            <p:cNvPr id="537" name="pasted-image.png" descr="pasted-image.png"/>
            <p:cNvPicPr>
              <a:picLocks noChangeAspect="1"/>
            </p:cNvPicPr>
            <p:nvPr/>
          </p:nvPicPr>
          <p:blipFill>
            <a:blip r:embed="rId3">
              <a:extLst/>
            </a:blip>
            <a:srcRect l="17168" t="43379" r="56720" b="10903"/>
            <a:stretch>
              <a:fillRect/>
            </a:stretch>
          </p:blipFill>
          <p:spPr>
            <a:xfrm>
              <a:off x="1548196" y="2977356"/>
              <a:ext cx="627121" cy="776256"/>
            </a:xfrm>
            <a:prstGeom prst="rect">
              <a:avLst/>
            </a:prstGeom>
            <a:ln w="12700" cap="flat">
              <a:noFill/>
              <a:miter lim="400000"/>
            </a:ln>
            <a:effectLst/>
          </p:spPr>
        </p:pic>
      </p:grpSp>
      <p:sp>
        <p:nvSpPr>
          <p:cNvPr id="539" name="Atmospheric Neutrino flux for Korean site needs to be obtained for full study…"/>
          <p:cNvSpPr txBox="1"/>
          <p:nvPr/>
        </p:nvSpPr>
        <p:spPr>
          <a:xfrm>
            <a:off x="644509" y="10014545"/>
            <a:ext cx="11715782" cy="1333501"/>
          </a:xfrm>
          <a:prstGeom prst="rect">
            <a:avLst/>
          </a:prstGeom>
          <a:ln w="127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700"/>
            </a:pPr>
            <a:r>
              <a:t>Atmospheric Neutrino flux for Korean site needs to be obtained for full study</a:t>
            </a:r>
          </a:p>
          <a:p>
            <a:pPr>
              <a:defRPr sz="2700"/>
            </a:pPr>
            <a:r>
              <a:t>Previous studies used Honda 2013 @ Super-K site</a:t>
            </a:r>
          </a:p>
          <a:p>
            <a:pPr>
              <a:defRPr sz="2700"/>
            </a:pPr>
            <a:r>
              <a:t>(contact Honda-san)</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1" name="Benefits Neutrino Oscillation Tomography - Supernova Neutrinos"/>
          <p:cNvSpPr txBox="1"/>
          <p:nvPr>
            <p:ph type="title"/>
          </p:nvPr>
        </p:nvSpPr>
        <p:spPr>
          <a:prstGeom prst="rect">
            <a:avLst/>
          </a:prstGeom>
        </p:spPr>
        <p:txBody>
          <a:bodyPr/>
          <a:lstStyle>
            <a:lvl1pPr defTabSz="245363">
              <a:defRPr sz="3528">
                <a:effectLst>
                  <a:outerShdw sx="100000" sy="100000" kx="0" ky="0" algn="b" rotWithShape="0" blurRad="16002" dist="5334" dir="5400000">
                    <a:srgbClr val="000000">
                      <a:alpha val="50000"/>
                    </a:srgbClr>
                  </a:outerShdw>
                </a:effectLst>
              </a:defRPr>
            </a:lvl1pPr>
          </a:lstStyle>
          <a:p>
            <a:pPr/>
            <a:r>
              <a:t>Benefits Neutrino Oscillation Tomography - Supernova Neutrinos</a:t>
            </a:r>
          </a:p>
        </p:txBody>
      </p:sp>
      <p:sp>
        <p:nvSpPr>
          <p:cNvPr id="5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43" name="Started discussions with SN theorists…"/>
          <p:cNvSpPr txBox="1"/>
          <p:nvPr>
            <p:ph type="body" sz="half" idx="4294967295"/>
          </p:nvPr>
        </p:nvSpPr>
        <p:spPr>
          <a:xfrm>
            <a:off x="45210" y="1432222"/>
            <a:ext cx="7275612" cy="5310718"/>
          </a:xfrm>
          <a:prstGeom prst="rect">
            <a:avLst/>
          </a:prstGeom>
        </p:spPr>
        <p:txBody>
          <a:bodyPr lIns="50800" tIns="50800" rIns="50800" bIns="50800" anchor="ctr"/>
          <a:lstStyle/>
          <a:p>
            <a:pPr marL="586740" indent="-377190" defTabSz="385572">
              <a:spcBef>
                <a:spcPts val="1500"/>
              </a:spcBef>
              <a:buSzPct val="171000"/>
              <a:buFontTx/>
              <a:defRPr sz="2772">
                <a:latin typeface="+mn-lt"/>
                <a:ea typeface="+mn-ea"/>
                <a:cs typeface="+mn-cs"/>
                <a:sym typeface="Gill Sans"/>
              </a:defRPr>
            </a:pPr>
            <a:r>
              <a:t>Started discussions with SN theorists</a:t>
            </a:r>
          </a:p>
          <a:p>
            <a:pPr lvl="1" marL="880110" indent="-377190" defTabSz="385572">
              <a:spcBef>
                <a:spcPts val="1500"/>
              </a:spcBef>
              <a:buSzPct val="171000"/>
              <a:buFontTx/>
              <a:buChar char="•"/>
              <a:defRPr sz="2772">
                <a:latin typeface="+mn-lt"/>
                <a:ea typeface="+mn-ea"/>
                <a:cs typeface="+mn-cs"/>
                <a:sym typeface="Gill Sans"/>
              </a:defRPr>
            </a:pPr>
            <a:r>
              <a:t>Perform dedicated study for two identical detectors with T2HKK separation length</a:t>
            </a:r>
          </a:p>
          <a:p>
            <a:pPr lvl="1" marL="880110" indent="-377190" defTabSz="385572">
              <a:spcBef>
                <a:spcPts val="1500"/>
              </a:spcBef>
              <a:buSzPct val="171000"/>
              <a:buFontTx/>
              <a:buChar char="•"/>
              <a:defRPr sz="2772">
                <a:solidFill>
                  <a:srgbClr val="0056D6"/>
                </a:solidFill>
                <a:latin typeface="+mn-lt"/>
                <a:ea typeface="+mn-ea"/>
                <a:cs typeface="+mn-cs"/>
                <a:sym typeface="Gill Sans"/>
              </a:defRPr>
            </a:pPr>
            <a:r>
              <a:t>Previous works related to Supernova burst neutrino tomography</a:t>
            </a:r>
          </a:p>
          <a:p>
            <a:pPr lvl="2" marL="1173480" indent="-377190" defTabSz="385572">
              <a:spcBef>
                <a:spcPts val="1500"/>
              </a:spcBef>
              <a:buSzPct val="171000"/>
              <a:buFontTx/>
              <a:defRPr sz="2772">
                <a:solidFill>
                  <a:srgbClr val="0056D6"/>
                </a:solidFill>
                <a:latin typeface="+mn-lt"/>
                <a:ea typeface="+mn-ea"/>
                <a:cs typeface="+mn-cs"/>
                <a:sym typeface="Gill Sans"/>
              </a:defRPr>
            </a:pPr>
            <a:r>
              <a:t>Borriello et al. 2012 </a:t>
            </a:r>
            <a:r>
              <a:rPr u="sng">
                <a:hlinkClick r:id="rId2" invalidUrl="" action="" tgtFrame="" tooltip="" history="1" highlightClick="0" endSnd="0"/>
              </a:rPr>
              <a:t>https://journals.aps.org/prd/pdf/10.1103/PhysRevD.86.083004</a:t>
            </a:r>
          </a:p>
          <a:p>
            <a:pPr lvl="2" marL="1173480" indent="-377190" defTabSz="385572">
              <a:spcBef>
                <a:spcPts val="1500"/>
              </a:spcBef>
              <a:buSzPct val="171000"/>
              <a:buFontTx/>
              <a:defRPr sz="2772">
                <a:solidFill>
                  <a:srgbClr val="0056D6"/>
                </a:solidFill>
                <a:latin typeface="+mn-lt"/>
                <a:ea typeface="+mn-ea"/>
                <a:cs typeface="+mn-cs"/>
                <a:sym typeface="Gill Sans"/>
              </a:defRPr>
            </a:pPr>
            <a:r>
              <a:t>Lindner et al 2003 </a:t>
            </a:r>
            <a:r>
              <a:rPr u="sng">
                <a:hlinkClick r:id="rId3" invalidUrl="" action="" tgtFrame="" tooltip="" history="1" highlightClick="0" endSnd="0"/>
              </a:rPr>
              <a:t>https://arxiv.org/abs/hep-ph/0207238</a:t>
            </a:r>
          </a:p>
        </p:txBody>
      </p:sp>
      <p:sp>
        <p:nvSpPr>
          <p:cNvPr id="544" name="Papers conclude matter effects will be visible for nearby supernova, but we need detailed study on composition"/>
          <p:cNvSpPr txBox="1"/>
          <p:nvPr/>
        </p:nvSpPr>
        <p:spPr>
          <a:xfrm>
            <a:off x="839136" y="7692562"/>
            <a:ext cx="5687760" cy="11176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Papers conclude matter effects will be visible for nearby supernova, but we need detailed study on composition</a:t>
            </a:r>
          </a:p>
        </p:txBody>
      </p:sp>
      <p:pic>
        <p:nvPicPr>
          <p:cNvPr id="545" name="Screen Shot 2017-02-16 at 1.42.06 PM.png" descr="Screen Shot 2017-02-16 at 1.42.06 PM.png"/>
          <p:cNvPicPr>
            <a:picLocks noChangeAspect="1"/>
          </p:cNvPicPr>
          <p:nvPr/>
        </p:nvPicPr>
        <p:blipFill>
          <a:blip r:embed="rId4">
            <a:extLst/>
          </a:blip>
          <a:stretch>
            <a:fillRect/>
          </a:stretch>
        </p:blipFill>
        <p:spPr>
          <a:xfrm>
            <a:off x="7446295" y="4860428"/>
            <a:ext cx="4563810" cy="4474072"/>
          </a:xfrm>
          <a:prstGeom prst="rect">
            <a:avLst/>
          </a:prstGeom>
          <a:ln w="12700">
            <a:miter lim="400000"/>
          </a:ln>
        </p:spPr>
      </p:pic>
      <p:pic>
        <p:nvPicPr>
          <p:cNvPr id="546" name="Screen Shot 2017-02-16 at 1.46.48 PM.png" descr="Screen Shot 2017-02-16 at 1.46.48 PM.png"/>
          <p:cNvPicPr>
            <a:picLocks noChangeAspect="1"/>
          </p:cNvPicPr>
          <p:nvPr/>
        </p:nvPicPr>
        <p:blipFill>
          <a:blip r:embed="rId5">
            <a:extLst/>
          </a:blip>
          <a:srcRect l="0" t="5346" r="0" b="0"/>
          <a:stretch>
            <a:fillRect/>
          </a:stretch>
        </p:blipFill>
        <p:spPr>
          <a:xfrm>
            <a:off x="7990986" y="1760173"/>
            <a:ext cx="3931627" cy="3080843"/>
          </a:xfrm>
          <a:prstGeom prst="rect">
            <a:avLst/>
          </a:prstGeom>
          <a:ln w="12700">
            <a:miter lim="400000"/>
          </a:ln>
        </p:spPr>
      </p:pic>
      <p:sp>
        <p:nvSpPr>
          <p:cNvPr id="547" name="Lindner et al (2003)"/>
          <p:cNvSpPr txBox="1"/>
          <p:nvPr/>
        </p:nvSpPr>
        <p:spPr>
          <a:xfrm>
            <a:off x="8293833" y="1245559"/>
            <a:ext cx="332575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defTabSz="584200">
              <a:spcBef>
                <a:spcPts val="2400"/>
              </a:spcBef>
              <a:defRPr sz="2700">
                <a:solidFill>
                  <a:srgbClr val="0056D6"/>
                </a:solidFill>
                <a:latin typeface="+mn-lt"/>
                <a:ea typeface="+mn-ea"/>
                <a:cs typeface="+mn-cs"/>
                <a:sym typeface="Gill Sans"/>
              </a:defRPr>
            </a:pPr>
            <a:r>
              <a:t>Lindner et al (2003)</a:t>
            </a:r>
          </a:p>
        </p:txBody>
      </p:sp>
      <p:sp>
        <p:nvSpPr>
          <p:cNvPr id="548" name="10kpc / 3*1053erg"/>
          <p:cNvSpPr txBox="1"/>
          <p:nvPr/>
        </p:nvSpPr>
        <p:spPr>
          <a:xfrm>
            <a:off x="8928833" y="5331436"/>
            <a:ext cx="265675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defTabSz="584200">
              <a:spcBef>
                <a:spcPts val="2400"/>
              </a:spcBef>
              <a:defRPr sz="2300">
                <a:solidFill>
                  <a:srgbClr val="0056D6"/>
                </a:solidFill>
                <a:latin typeface="+mn-lt"/>
                <a:ea typeface="+mn-ea"/>
                <a:cs typeface="+mn-cs"/>
                <a:sym typeface="Gill Sans"/>
              </a:defRPr>
            </a:pPr>
            <a:r>
              <a:t>10kpc / 3*10</a:t>
            </a:r>
            <a:r>
              <a:rPr baseline="31999"/>
              <a:t>53</a:t>
            </a:r>
            <a:r>
              <a:t>erg</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0" name="Benefits Neutrino Oscillation Tomography - Solar Neutrinos"/>
          <p:cNvSpPr txBox="1"/>
          <p:nvPr>
            <p:ph type="title"/>
          </p:nvPr>
        </p:nvSpPr>
        <p:spPr>
          <a:prstGeom prst="rect">
            <a:avLst/>
          </a:prstGeom>
        </p:spPr>
        <p:txBody>
          <a:bodyPr/>
          <a:lstStyle>
            <a:lvl1pPr defTabSz="245363">
              <a:defRPr sz="3528">
                <a:effectLst>
                  <a:outerShdw sx="100000" sy="100000" kx="0" ky="0" algn="b" rotWithShape="0" blurRad="16002" dist="5334" dir="5400000">
                    <a:srgbClr val="000000">
                      <a:alpha val="50000"/>
                    </a:srgbClr>
                  </a:outerShdw>
                </a:effectLst>
              </a:defRPr>
            </a:lvl1pPr>
          </a:lstStyle>
          <a:p>
            <a:pPr/>
            <a:r>
              <a:t>Benefits Neutrino Oscillation Tomography - Solar Neutrinos</a:t>
            </a:r>
          </a:p>
        </p:txBody>
      </p:sp>
      <p:sp>
        <p:nvSpPr>
          <p:cNvPr id="551" name="Super-K observed day-night asymmetry (matter effects)…"/>
          <p:cNvSpPr txBox="1"/>
          <p:nvPr>
            <p:ph type="body" idx="1"/>
          </p:nvPr>
        </p:nvSpPr>
        <p:spPr>
          <a:xfrm>
            <a:off x="76200" y="1136848"/>
            <a:ext cx="12192000" cy="7479904"/>
          </a:xfrm>
          <a:prstGeom prst="rect">
            <a:avLst/>
          </a:prstGeom>
        </p:spPr>
        <p:txBody>
          <a:bodyPr/>
          <a:lstStyle/>
          <a:p>
            <a:pPr/>
            <a:r>
              <a:t>Super-K observed day-night asymmetry (matter effects)</a:t>
            </a:r>
          </a:p>
          <a:p>
            <a:pPr lvl="1"/>
            <a:r>
              <a:t>Sensitivity to Earth models needs to be determined for KNT</a:t>
            </a:r>
          </a:p>
          <a:p>
            <a:pPr lvl="2"/>
            <a:r>
              <a:t>Sun is a point source, different baselines can be explored with two detectors</a:t>
            </a:r>
          </a:p>
          <a:p>
            <a:pPr lvl="2"/>
            <a:r>
              <a:t>Site benefits for Solar neutrinos also directly apply to this study</a:t>
            </a:r>
          </a:p>
          <a:p>
            <a:pPr lvl="3"/>
            <a:r>
              <a:t>Increased efficiency due to lower spallation backgrounds</a:t>
            </a:r>
          </a:p>
        </p:txBody>
      </p:sp>
      <p:sp>
        <p:nvSpPr>
          <p:cNvPr id="5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4" name="Summary"/>
          <p:cNvSpPr txBox="1"/>
          <p:nvPr>
            <p:ph type="title"/>
          </p:nvPr>
        </p:nvSpPr>
        <p:spPr>
          <a:prstGeom prst="rect">
            <a:avLst/>
          </a:prstGeom>
        </p:spPr>
        <p:txBody>
          <a:bodyPr/>
          <a:lstStyle>
            <a:lvl1pPr defTabSz="484886">
              <a:defRPr sz="6972">
                <a:effectLst>
                  <a:outerShdw sx="100000" sy="100000" kx="0" ky="0" algn="b" rotWithShape="0" blurRad="31623" dist="10541" dir="5400000">
                    <a:srgbClr val="000000">
                      <a:alpha val="50000"/>
                    </a:srgbClr>
                  </a:outerShdw>
                </a:effectLst>
              </a:defRPr>
            </a:lvl1pPr>
          </a:lstStyle>
          <a:p>
            <a:pPr/>
            <a:r>
              <a:t>Summary</a:t>
            </a:r>
          </a:p>
        </p:txBody>
      </p:sp>
      <p:sp>
        <p:nvSpPr>
          <p:cNvPr id="5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6" name="Dark Matter Sensitivity expected to improve marginally due to deeper site…"/>
          <p:cNvSpPr txBox="1"/>
          <p:nvPr>
            <p:ph type="body" idx="4294967295"/>
          </p:nvPr>
        </p:nvSpPr>
        <p:spPr>
          <a:xfrm>
            <a:off x="101600" y="1066800"/>
            <a:ext cx="12581467" cy="8037414"/>
          </a:xfrm>
          <a:prstGeom prst="rect">
            <a:avLst/>
          </a:prstGeom>
        </p:spPr>
        <p:txBody>
          <a:bodyPr lIns="50800" tIns="50800" rIns="50800" bIns="50800" anchor="ctr">
            <a:noAutofit/>
          </a:bodyPr>
          <a:lstStyle/>
          <a:p>
            <a:pPr marL="889000" indent="-571500" defTabSz="584200">
              <a:spcBef>
                <a:spcPts val="2400"/>
              </a:spcBef>
              <a:buSzPct val="171000"/>
              <a:buFontTx/>
              <a:defRPr sz="4200">
                <a:latin typeface="+mn-lt"/>
                <a:ea typeface="+mn-ea"/>
                <a:cs typeface="+mn-cs"/>
                <a:sym typeface="Gill Sans"/>
              </a:defRPr>
            </a:pPr>
            <a:r>
              <a:t>Dark Matter Sensitivity expected to improve marginally due to deeper site</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reduced spallation</a:t>
            </a:r>
          </a:p>
          <a:p>
            <a:pPr marL="889000" indent="-571500" defTabSz="584200">
              <a:spcBef>
                <a:spcPts val="2400"/>
              </a:spcBef>
              <a:buSzPct val="171000"/>
              <a:buFontTx/>
              <a:defRPr sz="4200">
                <a:latin typeface="+mn-lt"/>
                <a:ea typeface="+mn-ea"/>
                <a:cs typeface="+mn-cs"/>
                <a:sym typeface="Gill Sans"/>
              </a:defRPr>
            </a:pPr>
            <a:r>
              <a:t>Tomography improves with deeper site</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Solar Neutrinos - directly translates into improvements for tomography as well</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Atmospheric Neutrinos - benefits due to reduced systematics</a:t>
            </a:r>
          </a:p>
          <a:p>
            <a:pPr lvl="1" marL="1333500" indent="-571500" defTabSz="584200">
              <a:spcBef>
                <a:spcPts val="2400"/>
              </a:spcBef>
              <a:buSzPct val="171000"/>
              <a:buFontTx/>
              <a:buChar char="•"/>
              <a:defRPr sz="4200">
                <a:solidFill>
                  <a:srgbClr val="0056D6"/>
                </a:solidFill>
                <a:latin typeface="+mn-lt"/>
                <a:ea typeface="+mn-ea"/>
                <a:cs typeface="+mn-cs"/>
                <a:sym typeface="Gill Sans"/>
              </a:defRPr>
            </a:pPr>
            <a:r>
              <a:t>Supernova Neutrinos - Two baselines, but separation is small, and requires nearby Supernova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92" name="Motivation"/>
          <p:cNvSpPr txBox="1"/>
          <p:nvPr>
            <p:ph type="title"/>
          </p:nvPr>
        </p:nvSpPr>
        <p:spPr>
          <a:prstGeom prst="rect">
            <a:avLst/>
          </a:prstGeom>
        </p:spPr>
        <p:txBody>
          <a:bodyPr/>
          <a:lstStyle>
            <a:lvl1pPr defTabSz="484886">
              <a:defRPr sz="6972"/>
            </a:lvl1pPr>
          </a:lstStyle>
          <a:p>
            <a:pPr/>
            <a:r>
              <a:t>Motivation</a:t>
            </a:r>
          </a:p>
        </p:txBody>
      </p:sp>
      <p:sp>
        <p:nvSpPr>
          <p:cNvPr id="193" name="Slide Number"/>
          <p:cNvSpPr txBox="1"/>
          <p:nvPr>
            <p:ph type="sldNum" sz="quarter" idx="2"/>
          </p:nvPr>
        </p:nvSpPr>
        <p:spPr>
          <a:xfrm>
            <a:off x="6357974" y="9372600"/>
            <a:ext cx="276152" cy="3683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8" name="Thanks !"/>
          <p:cNvSpPr txBox="1"/>
          <p:nvPr>
            <p:ph type="title"/>
          </p:nvPr>
        </p:nvSpPr>
        <p:spPr>
          <a:prstGeom prst="rect">
            <a:avLst/>
          </a:prstGeom>
        </p:spPr>
        <p:txBody>
          <a:bodyPr/>
          <a:lstStyle>
            <a:lvl1pPr defTabSz="484886">
              <a:defRPr sz="6972"/>
            </a:lvl1pPr>
          </a:lstStyle>
          <a:p>
            <a:pPr/>
            <a:r>
              <a:t>Thanks !</a:t>
            </a:r>
          </a:p>
        </p:txBody>
      </p:sp>
      <p:sp>
        <p:nvSpPr>
          <p:cNvPr id="5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95" name="Motivation"/>
          <p:cNvSpPr txBox="1"/>
          <p:nvPr>
            <p:ph type="title"/>
          </p:nvPr>
        </p:nvSpPr>
        <p:spPr>
          <a:prstGeom prst="rect">
            <a:avLst/>
          </a:prstGeom>
        </p:spPr>
        <p:txBody>
          <a:bodyPr/>
          <a:lstStyle>
            <a:lvl1pPr>
              <a:defRPr sz="4800"/>
            </a:lvl1pPr>
          </a:lstStyle>
          <a:p>
            <a:pPr>
              <a:defRPr>
                <a:effectLst/>
              </a:defRPr>
            </a:pPr>
            <a:r>
              <a:t>Motivation</a:t>
            </a:r>
          </a:p>
        </p:txBody>
      </p:sp>
      <p:sp>
        <p:nvSpPr>
          <p:cNvPr id="196" name="Slide Number"/>
          <p:cNvSpPr txBox="1"/>
          <p:nvPr>
            <p:ph type="sldNum" sz="quarter" idx="2"/>
          </p:nvPr>
        </p:nvSpPr>
        <p:spPr>
          <a:xfrm>
            <a:off x="6379666" y="9213850"/>
            <a:ext cx="232768" cy="317501"/>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defRPr sz="1600">
                <a:solidFill>
                  <a:srgbClr val="234A74"/>
                </a:solidFill>
                <a:uFill>
                  <a:solidFill>
                    <a:srgbClr val="234A74"/>
                  </a:solidFill>
                </a:uFill>
              </a:defRPr>
            </a:lvl1pPr>
          </a:lstStyle>
          <a:p>
            <a:pPr/>
            <a:fld id="{86CB4B4D-7CA3-9044-876B-883B54F8677D}" type="slidenum"/>
          </a:p>
        </p:txBody>
      </p:sp>
      <p:sp>
        <p:nvSpPr>
          <p:cNvPr id="197" name="Hyper-K is a multipurpose experiment with an extremely broad science spectrum…"/>
          <p:cNvSpPr txBox="1"/>
          <p:nvPr>
            <p:ph type="body" idx="4294967295"/>
          </p:nvPr>
        </p:nvSpPr>
        <p:spPr>
          <a:xfrm>
            <a:off x="-245534" y="1161766"/>
            <a:ext cx="12793399" cy="8117087"/>
          </a:xfrm>
          <a:prstGeom prst="rect">
            <a:avLst/>
          </a:prstGeom>
        </p:spPr>
        <p:txBody>
          <a:bodyPr lIns="50800" tIns="50800" rIns="50800" bIns="50800" anchor="ctr">
            <a:noAutofit/>
          </a:bodyPr>
          <a:lstStyle/>
          <a:p>
            <a:pPr marL="1333500" indent="-571500" defTabSz="584200">
              <a:spcBef>
                <a:spcPts val="2400"/>
              </a:spcBef>
              <a:buSzPct val="171000"/>
              <a:buFontTx/>
              <a:defRPr>
                <a:latin typeface="+mn-lt"/>
                <a:ea typeface="+mn-ea"/>
                <a:cs typeface="+mn-cs"/>
                <a:sym typeface="Gill Sans"/>
              </a:defRPr>
            </a:pPr>
            <a:r>
              <a:t>Hyper-K is a multipurpose experiment with an extremely broad science spectrum</a:t>
            </a:r>
          </a:p>
          <a:p>
            <a:pPr lvl="1" marL="1778000" indent="-571500" defTabSz="584200">
              <a:spcBef>
                <a:spcPts val="2400"/>
              </a:spcBef>
              <a:buSzPct val="171000"/>
              <a:buFontTx/>
              <a:buChar char="•"/>
              <a:defRPr>
                <a:solidFill>
                  <a:srgbClr val="0056D6"/>
                </a:solidFill>
                <a:latin typeface="+mn-lt"/>
                <a:ea typeface="+mn-ea"/>
                <a:cs typeface="+mn-cs"/>
                <a:sym typeface="Gill Sans"/>
              </a:defRPr>
            </a:pPr>
            <a:r>
              <a:t>Solar, Supernova, Reactor neutrinos</a:t>
            </a:r>
          </a:p>
          <a:p>
            <a:pPr lvl="1" marL="1778000" indent="-571500" defTabSz="584200">
              <a:spcBef>
                <a:spcPts val="2400"/>
              </a:spcBef>
              <a:buSzPct val="171000"/>
              <a:buFontTx/>
              <a:buChar char="•"/>
              <a:defRPr>
                <a:latin typeface="+mn-lt"/>
                <a:ea typeface="+mn-ea"/>
                <a:cs typeface="+mn-cs"/>
                <a:sym typeface="Gill Sans"/>
              </a:defRPr>
            </a:pPr>
            <a:r>
              <a:t>Non standard neutrino interactions</a:t>
            </a:r>
          </a:p>
          <a:p>
            <a:pPr lvl="1" marL="1778000" indent="-571500" defTabSz="584200">
              <a:spcBef>
                <a:spcPts val="2400"/>
              </a:spcBef>
              <a:buSzPct val="171000"/>
              <a:buFontTx/>
              <a:buChar char="•"/>
              <a:defRPr>
                <a:solidFill>
                  <a:srgbClr val="0056D6"/>
                </a:solidFill>
                <a:latin typeface="+mn-lt"/>
                <a:ea typeface="+mn-ea"/>
                <a:cs typeface="+mn-cs"/>
                <a:sym typeface="Gill Sans"/>
              </a:defRPr>
            </a:pPr>
            <a:r>
              <a:t>Neutrino geophysics</a:t>
            </a:r>
          </a:p>
          <a:p>
            <a:pPr lvl="1" marL="1778000" indent="-571500" defTabSz="584200">
              <a:spcBef>
                <a:spcPts val="2400"/>
              </a:spcBef>
              <a:buSzPct val="171000"/>
              <a:buFontTx/>
              <a:buChar char="•"/>
              <a:defRPr>
                <a:latin typeface="+mn-lt"/>
                <a:ea typeface="+mn-ea"/>
                <a:cs typeface="+mn-cs"/>
                <a:sym typeface="Gill Sans"/>
              </a:defRPr>
            </a:pPr>
            <a:r>
              <a:t>Dark matter searches</a:t>
            </a:r>
          </a:p>
          <a:p>
            <a:pPr lvl="1" marL="1778000" indent="-571500" defTabSz="584200">
              <a:spcBef>
                <a:spcPts val="2400"/>
              </a:spcBef>
              <a:buSzPct val="171000"/>
              <a:buFontTx/>
              <a:buChar char="•"/>
              <a:defRPr>
                <a:solidFill>
                  <a:srgbClr val="0056D6"/>
                </a:solidFill>
                <a:latin typeface="+mn-lt"/>
                <a:ea typeface="+mn-ea"/>
                <a:cs typeface="+mn-cs"/>
                <a:sym typeface="Gill Sans"/>
              </a:defRPr>
            </a:pPr>
            <a:r>
              <a:t>Nucleon decays</a:t>
            </a:r>
          </a:p>
          <a:p>
            <a:pPr lvl="1" marL="1778000" indent="-571500" defTabSz="584200">
              <a:spcBef>
                <a:spcPts val="2400"/>
              </a:spcBef>
              <a:buSzPct val="171000"/>
              <a:buFontTx/>
              <a:buChar char="•"/>
              <a:defRPr>
                <a:latin typeface="+mn-lt"/>
                <a:ea typeface="+mn-ea"/>
                <a:cs typeface="+mn-cs"/>
                <a:sym typeface="Gill Sans"/>
              </a:defRPr>
            </a:pPr>
            <a:r>
              <a:t>Astrophysical neutrino sources</a:t>
            </a:r>
          </a:p>
          <a:p>
            <a:pPr lvl="1" marL="1778000" indent="-571500" defTabSz="584200">
              <a:spcBef>
                <a:spcPts val="2400"/>
              </a:spcBef>
              <a:buSzPct val="171000"/>
              <a:buFontTx/>
              <a:buChar char="•"/>
              <a:defRPr>
                <a:solidFill>
                  <a:srgbClr val="0056D6"/>
                </a:solidFill>
                <a:latin typeface="+mn-lt"/>
                <a:ea typeface="+mn-ea"/>
                <a:cs typeface="+mn-cs"/>
                <a:sym typeface="Gill Sans"/>
              </a:defRPr>
            </a:pP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01" name="Site Benefits"/>
          <p:cNvSpPr txBox="1"/>
          <p:nvPr>
            <p:ph type="title"/>
          </p:nvPr>
        </p:nvSpPr>
        <p:spPr>
          <a:prstGeom prst="rect">
            <a:avLst/>
          </a:prstGeom>
        </p:spPr>
        <p:txBody>
          <a:bodyPr/>
          <a:lstStyle>
            <a:lvl1pPr defTabSz="484886">
              <a:defRPr sz="6972"/>
            </a:lvl1pPr>
          </a:lstStyle>
          <a:p>
            <a:pPr/>
            <a:r>
              <a:t>Site Benefits</a:t>
            </a:r>
          </a:p>
        </p:txBody>
      </p:sp>
      <p:sp>
        <p:nvSpPr>
          <p:cNvPr id="202" name="Slide Number"/>
          <p:cNvSpPr txBox="1"/>
          <p:nvPr>
            <p:ph type="sldNum" sz="quarter" idx="2"/>
          </p:nvPr>
        </p:nvSpPr>
        <p:spPr>
          <a:xfrm>
            <a:off x="6357974" y="9372600"/>
            <a:ext cx="276152" cy="3683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04" name="Sites Benefits"/>
          <p:cNvSpPr txBox="1"/>
          <p:nvPr>
            <p:ph type="title"/>
          </p:nvPr>
        </p:nvSpPr>
        <p:spPr>
          <a:prstGeom prst="rect">
            <a:avLst/>
          </a:prstGeom>
        </p:spPr>
        <p:txBody>
          <a:bodyPr/>
          <a:lstStyle>
            <a:lvl1pPr>
              <a:defRPr sz="4800"/>
            </a:lvl1pPr>
          </a:lstStyle>
          <a:p>
            <a:pPr>
              <a:defRPr>
                <a:effectLst/>
              </a:defRPr>
            </a:pPr>
            <a:r>
              <a:t>Sites Benefits</a:t>
            </a:r>
          </a:p>
        </p:txBody>
      </p:sp>
      <p:sp>
        <p:nvSpPr>
          <p:cNvPr id="205" name="Slide Number"/>
          <p:cNvSpPr txBox="1"/>
          <p:nvPr>
            <p:ph type="sldNum" sz="quarter" idx="2"/>
          </p:nvPr>
        </p:nvSpPr>
        <p:spPr>
          <a:xfrm>
            <a:off x="6379666" y="9213850"/>
            <a:ext cx="232768" cy="317501"/>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defRPr sz="1600">
                <a:solidFill>
                  <a:srgbClr val="234A74"/>
                </a:solidFill>
                <a:uFill>
                  <a:solidFill>
                    <a:srgbClr val="234A74"/>
                  </a:solidFill>
                </a:uFill>
              </a:defRPr>
            </a:lvl1pPr>
          </a:lstStyle>
          <a:p>
            <a:pPr/>
            <a:fld id="{86CB4B4D-7CA3-9044-876B-883B54F8677D}" type="slidenum"/>
          </a:p>
        </p:txBody>
      </p:sp>
      <p:sp>
        <p:nvSpPr>
          <p:cNvPr id="206" name="Japan…"/>
          <p:cNvSpPr txBox="1"/>
          <p:nvPr>
            <p:ph type="body" idx="4294967295"/>
          </p:nvPr>
        </p:nvSpPr>
        <p:spPr>
          <a:xfrm>
            <a:off x="-448734" y="818256"/>
            <a:ext cx="12221106" cy="8117087"/>
          </a:xfrm>
          <a:prstGeom prst="rect">
            <a:avLst/>
          </a:prstGeom>
        </p:spPr>
        <p:txBody>
          <a:bodyPr lIns="50800" tIns="50800" rIns="50800" bIns="50800" anchor="ctr">
            <a:noAutofit/>
          </a:bodyPr>
          <a:lstStyle/>
          <a:p>
            <a:pPr marL="1333500" indent="-571500" defTabSz="584200">
              <a:spcBef>
                <a:spcPts val="2400"/>
              </a:spcBef>
              <a:buSzPct val="171000"/>
              <a:buFontTx/>
              <a:defRPr>
                <a:latin typeface="+mn-lt"/>
                <a:ea typeface="+mn-ea"/>
                <a:cs typeface="+mn-cs"/>
                <a:sym typeface="Gill Sans"/>
              </a:defRPr>
            </a:pPr>
            <a:r>
              <a:t>Japan </a:t>
            </a:r>
          </a:p>
          <a:p>
            <a:pPr lvl="1" marL="1778000" indent="-571500" defTabSz="584200">
              <a:spcBef>
                <a:spcPts val="2400"/>
              </a:spcBef>
              <a:buSzPct val="171000"/>
              <a:buFontTx/>
              <a:buChar char="•"/>
              <a:defRPr>
                <a:latin typeface="+mn-lt"/>
                <a:ea typeface="+mn-ea"/>
                <a:cs typeface="+mn-cs"/>
                <a:sym typeface="Gill Sans"/>
              </a:defRPr>
            </a:pPr>
            <a:r>
              <a:t>Hyper-K detector candidate site, located 8km south of Super-K, is in the Tochibora mine of the Kamioka Mining and Smelting Company, near Kamioka town in Gifu Prefecture, Japan</a:t>
            </a:r>
          </a:p>
          <a:p>
            <a:pPr lvl="1" marL="1778000" indent="-571500" defTabSz="584200">
              <a:spcBef>
                <a:spcPts val="2400"/>
              </a:spcBef>
              <a:buSzPct val="171000"/>
              <a:buFontTx/>
              <a:buChar char="•"/>
              <a:defRPr>
                <a:latin typeface="+mn-lt"/>
                <a:ea typeface="+mn-ea"/>
                <a:cs typeface="+mn-cs"/>
                <a:sym typeface="Gill Sans"/>
              </a:defRPr>
            </a:pPr>
            <a:r>
              <a:t>The detector will located under the peak of Nijuugo-yama, with an overburden of 650m of rock (1,750 m.w.e.)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graphicFrame>
        <p:nvGraphicFramePr>
          <p:cNvPr id="210" name="Table"/>
          <p:cNvGraphicFramePr/>
          <p:nvPr/>
        </p:nvGraphicFramePr>
        <p:xfrm>
          <a:off x="428979" y="3883376"/>
          <a:ext cx="12214580" cy="508000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050469"/>
                <a:gridCol w="3050469"/>
                <a:gridCol w="3050469"/>
                <a:gridCol w="3050469"/>
              </a:tblGrid>
              <a:tr h="723900">
                <a:tc>
                  <a:txBody>
                    <a:bodyPr/>
                    <a:lstStyle/>
                    <a:p>
                      <a:pPr algn="ctr">
                        <a:defRPr b="0" sz="1800">
                          <a:solidFill>
                            <a:srgbClr val="000000"/>
                          </a:solidFill>
                        </a:defRPr>
                      </a:pPr>
                      <a:r>
                        <a:rPr b="1" sz="3400">
                          <a:solidFill>
                            <a:srgbClr val="FFFFFF"/>
                          </a:solidFill>
                          <a:latin typeface="Calibri"/>
                          <a:ea typeface="Calibri"/>
                          <a:cs typeface="Calibri"/>
                        </a:rPr>
                        <a:t>Site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algn="ctr">
                        <a:defRPr b="0" sz="1800">
                          <a:solidFill>
                            <a:srgbClr val="000000"/>
                          </a:solidFill>
                        </a:defRPr>
                      </a:pPr>
                      <a:r>
                        <a:rPr b="1" sz="3400">
                          <a:solidFill>
                            <a:srgbClr val="FFFFFF"/>
                          </a:solidFill>
                          <a:latin typeface="Calibri"/>
                          <a:ea typeface="Calibri"/>
                          <a:cs typeface="Calibri"/>
                        </a:rPr>
                        <a:t>OAB</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algn="ctr">
                        <a:defRPr b="0" sz="1800">
                          <a:solidFill>
                            <a:srgbClr val="000000"/>
                          </a:solidFill>
                        </a:defRPr>
                      </a:pPr>
                      <a:r>
                        <a:rPr b="1" sz="3400">
                          <a:solidFill>
                            <a:srgbClr val="FFFFFF"/>
                          </a:solidFill>
                          <a:latin typeface="Calibri"/>
                          <a:ea typeface="Calibri"/>
                          <a:cs typeface="Calibri"/>
                        </a:rPr>
                        <a:t>Baseline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c>
                  <a:txBody>
                    <a:bodyPr/>
                    <a:lstStyle/>
                    <a:p>
                      <a:pPr algn="ctr">
                        <a:defRPr b="0" sz="1800">
                          <a:solidFill>
                            <a:srgbClr val="000000"/>
                          </a:solidFill>
                        </a:defRPr>
                      </a:pPr>
                      <a:r>
                        <a:rPr b="1" sz="3400">
                          <a:solidFill>
                            <a:srgbClr val="FFFFFF"/>
                          </a:solidFill>
                          <a:latin typeface="Calibri"/>
                          <a:ea typeface="Calibri"/>
                          <a:cs typeface="Calibri"/>
                        </a:rPr>
                        <a:t>Height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4F81BD"/>
                    </a:solidFill>
                  </a:tcPr>
                </a:tc>
              </a:tr>
              <a:tr h="723900">
                <a:tc>
                  <a:txBody>
                    <a:bodyPr/>
                    <a:lstStyle/>
                    <a:p>
                      <a:pPr algn="ctr">
                        <a:defRPr sz="1800"/>
                      </a:pPr>
                      <a:r>
                        <a:rPr sz="3000">
                          <a:latin typeface="Calibri"/>
                          <a:ea typeface="Calibri"/>
                          <a:cs typeface="Calibri"/>
                        </a:rPr>
                        <a:t>Mt. Bisul</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algn="ctr">
                        <a:defRPr sz="3000">
                          <a:latin typeface="Calibri"/>
                          <a:ea typeface="Calibri"/>
                          <a:cs typeface="Calibri"/>
                        </a:defRPr>
                      </a:pPr>
                      <a:r>
                        <a:t>~1.3</a:t>
                      </a:r>
                      <a:r>
                        <a:rPr baseline="30533"/>
                        <a:t>o</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1088 km</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1084 m</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CFD7E7"/>
                    </a:solidFill>
                  </a:tcPr>
                </a:tc>
              </a:tr>
              <a:tr h="723900">
                <a:tc>
                  <a:txBody>
                    <a:bodyPr/>
                    <a:lstStyle/>
                    <a:p>
                      <a:pPr algn="ctr">
                        <a:defRPr sz="1800"/>
                      </a:pPr>
                      <a:r>
                        <a:rPr sz="3000">
                          <a:latin typeface="Calibri"/>
                          <a:ea typeface="Calibri"/>
                          <a:cs typeface="Calibri"/>
                        </a:rPr>
                        <a:t>Mt. Hwangmae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3000">
                          <a:latin typeface="Calibri"/>
                          <a:ea typeface="Calibri"/>
                          <a:cs typeface="Calibri"/>
                        </a:defRPr>
                      </a:pPr>
                      <a:r>
                        <a:t>~1.8</a:t>
                      </a:r>
                      <a:r>
                        <a:rPr baseline="30533"/>
                        <a:t>o</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1140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1113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723900">
                <a:tc>
                  <a:txBody>
                    <a:bodyPr/>
                    <a:lstStyle/>
                    <a:p>
                      <a:pPr algn="ctr">
                        <a:defRPr sz="1800"/>
                      </a:pPr>
                      <a:r>
                        <a:rPr sz="3000">
                          <a:latin typeface="Calibri"/>
                          <a:ea typeface="Calibri"/>
                          <a:cs typeface="Calibri"/>
                        </a:rPr>
                        <a:t>Mt. Sambong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3000">
                          <a:latin typeface="Calibri"/>
                          <a:ea typeface="Calibri"/>
                          <a:cs typeface="Calibri"/>
                        </a:defRPr>
                      </a:pPr>
                      <a:r>
                        <a:t>~1.9</a:t>
                      </a:r>
                      <a:r>
                        <a:rPr baseline="30533"/>
                        <a:t>o</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1180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1186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723900">
                <a:tc>
                  <a:txBody>
                    <a:bodyPr/>
                    <a:lstStyle/>
                    <a:p>
                      <a:pPr algn="ctr">
                        <a:defRPr sz="1800"/>
                      </a:pPr>
                      <a:r>
                        <a:rPr sz="3000">
                          <a:latin typeface="Calibri"/>
                          <a:ea typeface="Calibri"/>
                          <a:cs typeface="Calibri"/>
                        </a:rPr>
                        <a:t>Mt. Bohyun</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3000">
                          <a:latin typeface="Calibri"/>
                          <a:ea typeface="Calibri"/>
                          <a:cs typeface="Calibri"/>
                        </a:defRPr>
                      </a:pPr>
                      <a:r>
                        <a:t>~2.2</a:t>
                      </a:r>
                      <a:r>
                        <a:rPr baseline="30533"/>
                        <a:t>o</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1040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1126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r h="723900">
                <a:tc>
                  <a:txBody>
                    <a:bodyPr/>
                    <a:lstStyle/>
                    <a:p>
                      <a:pPr algn="ctr">
                        <a:defRPr sz="1800"/>
                      </a:pPr>
                      <a:r>
                        <a:rPr sz="3000">
                          <a:latin typeface="Calibri"/>
                          <a:ea typeface="Calibri"/>
                          <a:cs typeface="Calibri"/>
                        </a:rPr>
                        <a:t>Mt. Minjuii</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3000">
                          <a:latin typeface="Calibri"/>
                          <a:ea typeface="Calibri"/>
                          <a:cs typeface="Calibri"/>
                        </a:defRPr>
                      </a:pPr>
                      <a:r>
                        <a:t>~2.2</a:t>
                      </a:r>
                      <a:r>
                        <a:rPr baseline="30533"/>
                        <a:t>o</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1140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c>
                  <a:txBody>
                    <a:bodyPr/>
                    <a:lstStyle/>
                    <a:p>
                      <a:pPr algn="ctr">
                        <a:defRPr sz="1800"/>
                      </a:pPr>
                      <a:r>
                        <a:rPr sz="3000">
                          <a:latin typeface="Calibri"/>
                          <a:ea typeface="Calibri"/>
                          <a:cs typeface="Calibri"/>
                        </a:rPr>
                        <a:t>1242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CFD7E7"/>
                    </a:solidFill>
                  </a:tcPr>
                </a:tc>
              </a:tr>
              <a:tr h="723900">
                <a:tc>
                  <a:txBody>
                    <a:bodyPr/>
                    <a:lstStyle/>
                    <a:p>
                      <a:pPr algn="ctr">
                        <a:defRPr sz="1800"/>
                      </a:pPr>
                      <a:r>
                        <a:rPr sz="3000">
                          <a:latin typeface="Calibri"/>
                          <a:ea typeface="Calibri"/>
                          <a:cs typeface="Calibri"/>
                        </a:rPr>
                        <a:t>Mt. Unjang</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3000">
                          <a:latin typeface="Calibri"/>
                          <a:ea typeface="Calibri"/>
                          <a:cs typeface="Calibri"/>
                        </a:defRPr>
                      </a:pPr>
                      <a:r>
                        <a:t>~2.2</a:t>
                      </a:r>
                      <a:r>
                        <a:rPr baseline="30533"/>
                        <a:t>o</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1190 km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c>
                  <a:txBody>
                    <a:bodyPr/>
                    <a:lstStyle/>
                    <a:p>
                      <a:pPr algn="ctr">
                        <a:defRPr sz="1800"/>
                      </a:pPr>
                      <a:r>
                        <a:rPr sz="3000">
                          <a:latin typeface="Calibri"/>
                          <a:ea typeface="Calibri"/>
                          <a:cs typeface="Calibri"/>
                        </a:rPr>
                        <a:t>1125 m</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8ECF4"/>
                    </a:solidFill>
                  </a:tcPr>
                </a:tc>
              </a:tr>
            </a:tbl>
          </a:graphicData>
        </a:graphic>
      </p:graphicFrame>
      <p:sp>
        <p:nvSpPr>
          <p:cNvPr id="211" name="Site candidates for a 2nd osc. maximum detector in Korea…"/>
          <p:cNvSpPr/>
          <p:nvPr/>
        </p:nvSpPr>
        <p:spPr>
          <a:xfrm>
            <a:off x="383823" y="1385597"/>
            <a:ext cx="12214579" cy="1959761"/>
          </a:xfrm>
          <a:prstGeom prst="rect">
            <a:avLst/>
          </a:prstGeom>
          <a:solidFill>
            <a:srgbClr val="F2FF85"/>
          </a:solidFill>
          <a:ln w="12700">
            <a:miter lim="400000"/>
          </a:ln>
          <a:extLst>
            <a:ext uri="{C572A759-6A51-4108-AA02-DFA0A04FC94B}">
              <ma14:wrappingTextBoxFlag xmlns:ma14="http://schemas.microsoft.com/office/mac/drawingml/2011/main" val="1"/>
            </a:ext>
          </a:extLst>
        </p:spPr>
        <p:txBody>
          <a:bodyPr lIns="65023" tIns="65023" rIns="65023" bIns="65023">
            <a:spAutoFit/>
          </a:bodyPr>
          <a:lstStyle/>
          <a:p>
            <a:pPr marL="650240" indent="-650240" defTabSz="650240">
              <a:lnSpc>
                <a:spcPct val="90000"/>
              </a:lnSpc>
              <a:defRPr sz="3400">
                <a:latin typeface="Arial"/>
                <a:ea typeface="Arial"/>
                <a:cs typeface="Arial"/>
                <a:sym typeface="Arial"/>
              </a:defRPr>
            </a:pPr>
            <a:r>
              <a:t>Site candidates for a 2</a:t>
            </a:r>
            <a:r>
              <a:rPr baseline="30588"/>
              <a:t>nd</a:t>
            </a:r>
            <a:r>
              <a:t> osc. maximum detector in Korea</a:t>
            </a:r>
          </a:p>
          <a:p>
            <a:pPr marL="650240" indent="-650240" defTabSz="650240">
              <a:lnSpc>
                <a:spcPct val="90000"/>
              </a:lnSpc>
              <a:defRPr sz="1400">
                <a:latin typeface="Arial"/>
                <a:ea typeface="Arial"/>
                <a:cs typeface="Arial"/>
                <a:sym typeface="Arial"/>
              </a:defRPr>
            </a:pPr>
          </a:p>
          <a:p>
            <a:pPr lvl="1" marL="541866" indent="29633" defTabSz="650240">
              <a:lnSpc>
                <a:spcPct val="90000"/>
              </a:lnSpc>
              <a:defRPr sz="3000">
                <a:latin typeface="Arial"/>
                <a:ea typeface="Arial"/>
                <a:cs typeface="Arial"/>
                <a:sym typeface="Arial"/>
              </a:defRPr>
            </a:pPr>
            <a:r>
              <a:t>--  Baselines with 1,000 ~ 1,200 km</a:t>
            </a:r>
          </a:p>
          <a:p>
            <a:pPr lvl="1" marL="541866" indent="29633" defTabSz="650240">
              <a:lnSpc>
                <a:spcPct val="90000"/>
              </a:lnSpc>
              <a:defRPr sz="3000">
                <a:latin typeface="Arial"/>
                <a:ea typeface="Arial"/>
                <a:cs typeface="Arial"/>
                <a:sym typeface="Arial"/>
              </a:defRPr>
            </a:pPr>
            <a:r>
              <a:t>--  1.3 ~ 3</a:t>
            </a:r>
            <a:r>
              <a:rPr baseline="30533"/>
              <a:t>o </a:t>
            </a:r>
            <a:r>
              <a:t>off axis beam directions</a:t>
            </a:r>
          </a:p>
          <a:p>
            <a:pPr lvl="1" marL="541866" indent="29633" defTabSz="650240">
              <a:lnSpc>
                <a:spcPct val="90000"/>
              </a:lnSpc>
              <a:defRPr sz="3000">
                <a:latin typeface="Arial"/>
                <a:ea typeface="Arial"/>
                <a:cs typeface="Arial"/>
                <a:sym typeface="Arial"/>
              </a:defRPr>
            </a:pPr>
            <a:r>
              <a:t>--  &gt;1,000 m high mountains with hard granite rocks</a:t>
            </a:r>
          </a:p>
        </p:txBody>
      </p:sp>
      <p:sp>
        <p:nvSpPr>
          <p:cNvPr id="212" name="Candidate Sites in Korea"/>
          <p:cNvSpPr txBox="1"/>
          <p:nvPr>
            <p:ph type="title"/>
          </p:nvPr>
        </p:nvSpPr>
        <p:spPr>
          <a:xfrm>
            <a:off x="-1" y="-1"/>
            <a:ext cx="13004801" cy="1059224"/>
          </a:xfrm>
          <a:prstGeom prst="rect">
            <a:avLst/>
          </a:prstGeom>
          <a:solidFill>
            <a:srgbClr val="000090"/>
          </a:solidFill>
        </p:spPr>
        <p:txBody>
          <a:bodyPr/>
          <a:lstStyle>
            <a:lvl1pPr>
              <a:defRPr sz="5600">
                <a:solidFill>
                  <a:srgbClr val="FFFFFF"/>
                </a:solidFill>
                <a:latin typeface="Arial"/>
                <a:ea typeface="Arial"/>
                <a:cs typeface="Arial"/>
                <a:sym typeface="Arial"/>
              </a:defRPr>
            </a:lvl1pPr>
          </a:lstStyle>
          <a:p>
            <a:pPr/>
            <a:r>
              <a:t>Candidate Sites in Korea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4" name="Benefits"/>
          <p:cNvSpPr txBox="1"/>
          <p:nvPr>
            <p:ph type="title"/>
          </p:nvPr>
        </p:nvSpPr>
        <p:spPr>
          <a:prstGeom prst="rect">
            <a:avLst/>
          </a:prstGeom>
        </p:spPr>
        <p:txBody>
          <a:bodyPr/>
          <a:lstStyle>
            <a:lvl1pPr>
              <a:defRPr sz="4800"/>
            </a:lvl1pPr>
          </a:lstStyle>
          <a:p>
            <a:pPr>
              <a:defRPr>
                <a:effectLst/>
              </a:defRPr>
            </a:pPr>
            <a:r>
              <a:t>Benefits</a:t>
            </a:r>
          </a:p>
        </p:txBody>
      </p:sp>
      <p:sp>
        <p:nvSpPr>
          <p:cNvPr id="215" name="Two main benefits…"/>
          <p:cNvSpPr txBox="1"/>
          <p:nvPr>
            <p:ph type="body" idx="1"/>
          </p:nvPr>
        </p:nvSpPr>
        <p:spPr>
          <a:xfrm>
            <a:off x="-406400" y="985539"/>
            <a:ext cx="12649200" cy="5093396"/>
          </a:xfrm>
          <a:prstGeom prst="rect">
            <a:avLst/>
          </a:prstGeom>
        </p:spPr>
        <p:txBody>
          <a:bodyPr/>
          <a:lstStyle/>
          <a:p>
            <a:pPr marL="1333500">
              <a:defRPr sz="3900"/>
            </a:pPr>
            <a:r>
              <a:t>Two main benefits</a:t>
            </a:r>
          </a:p>
          <a:p>
            <a:pPr lvl="1" marL="1778000">
              <a:defRPr sz="3900"/>
            </a:pPr>
            <a:r>
              <a:t>Geological separation between two detectors</a:t>
            </a:r>
          </a:p>
          <a:p>
            <a:pPr lvl="2" marL="2222500">
              <a:defRPr sz="3900">
                <a:solidFill>
                  <a:srgbClr val="000000"/>
                </a:solidFill>
              </a:defRPr>
            </a:pPr>
            <a:r>
              <a:t>Systematics, Operations, …</a:t>
            </a:r>
          </a:p>
          <a:p>
            <a:pPr lvl="1" marL="1778000">
              <a:defRPr sz="3900"/>
            </a:pPr>
            <a:r>
              <a:t>Deeper detector site</a:t>
            </a:r>
          </a:p>
          <a:p>
            <a:pPr lvl="2" marL="2222500">
              <a:defRPr sz="3900">
                <a:solidFill>
                  <a:srgbClr val="000000"/>
                </a:solidFill>
              </a:defRPr>
            </a:pPr>
            <a:r>
              <a:t>Reduction of muon flux and isotope production from spallation</a:t>
            </a:r>
          </a:p>
        </p:txBody>
      </p:sp>
      <p:sp>
        <p:nvSpPr>
          <p:cNvPr id="216" name="Slide Number"/>
          <p:cNvSpPr txBox="1"/>
          <p:nvPr>
            <p:ph type="sldNum" sz="quarter" idx="2"/>
          </p:nvPr>
        </p:nvSpPr>
        <p:spPr>
          <a:xfrm>
            <a:off x="6379666" y="9213850"/>
            <a:ext cx="232768" cy="317501"/>
          </a:xfrm>
          <a:prstGeom prst="rect">
            <a:avLst/>
          </a:prstGeom>
          <a:extLst>
            <a:ext uri="{C572A759-6A51-4108-AA02-DFA0A04FC94B}">
              <ma14:wrappingTextBoxFlag xmlns:ma14="http://schemas.microsoft.com/office/mac/drawingml/2011/main" val="1"/>
            </a:ext>
          </a:extLst>
        </p:spPr>
        <p:txBody>
          <a:bodyPr lIns="38100" tIns="38100" rIns="38100" bIns="38100" anchor="ctr"/>
          <a:lstStyle>
            <a:lvl1pPr>
              <a:defRPr sz="1600">
                <a:solidFill>
                  <a:srgbClr val="234A74"/>
                </a:solidFill>
                <a:uFill>
                  <a:solidFill>
                    <a:srgbClr val="234A74"/>
                  </a:solidFill>
                </a:uFill>
              </a:defRPr>
            </a:lvl1pPr>
          </a:lstStyle>
          <a:p>
            <a:pPr/>
            <a:fld id="{86CB4B4D-7CA3-9044-876B-883B54F8677D}" type="slidenum"/>
          </a:p>
        </p:txBody>
      </p:sp>
      <p:pic>
        <p:nvPicPr>
          <p:cNvPr id="217" name="pasted-image.png" descr="pasted-image.png"/>
          <p:cNvPicPr>
            <a:picLocks noChangeAspect="1"/>
          </p:cNvPicPr>
          <p:nvPr/>
        </p:nvPicPr>
        <p:blipFill>
          <a:blip r:embed="rId3">
            <a:extLst/>
          </a:blip>
          <a:stretch>
            <a:fillRect/>
          </a:stretch>
        </p:blipFill>
        <p:spPr>
          <a:xfrm>
            <a:off x="6696637" y="5492750"/>
            <a:ext cx="5453526" cy="3735785"/>
          </a:xfrm>
          <a:prstGeom prst="rect">
            <a:avLst/>
          </a:prstGeom>
          <a:ln w="12700">
            <a:miter lim="400000"/>
          </a:ln>
        </p:spPr>
      </p:pic>
      <p:sp>
        <p:nvSpPr>
          <p:cNvPr id="218" name="Line"/>
          <p:cNvSpPr/>
          <p:nvPr/>
        </p:nvSpPr>
        <p:spPr>
          <a:xfrm flipV="1">
            <a:off x="8788400" y="5676333"/>
            <a:ext cx="1" cy="2832668"/>
          </a:xfrm>
          <a:prstGeom prst="line">
            <a:avLst/>
          </a:prstGeom>
          <a:ln w="12700">
            <a:solidFill>
              <a:schemeClr val="accent5"/>
            </a:solidFill>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19" name="Line"/>
          <p:cNvSpPr/>
          <p:nvPr/>
        </p:nvSpPr>
        <p:spPr>
          <a:xfrm flipV="1">
            <a:off x="9537700" y="5676333"/>
            <a:ext cx="1" cy="2832668"/>
          </a:xfrm>
          <a:prstGeom prst="line">
            <a:avLst/>
          </a:prstGeom>
          <a:ln w="12700">
            <a:solidFill>
              <a:schemeClr val="accent5"/>
            </a:solidFill>
            <a:miter lim="400000"/>
          </a:ln>
        </p:spPr>
        <p:txBody>
          <a:bodyPr lIns="50800" tIns="50800" rIns="50800" bIns="50800" anchor="ctr"/>
          <a:lstStyle/>
          <a:p>
            <a:pPr algn="ctr" defTabSz="584200">
              <a:defRPr sz="4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Dark Matter Searches with Neutrinos"/>
          <p:cNvSpPr txBox="1"/>
          <p:nvPr>
            <p:ph type="title"/>
          </p:nvPr>
        </p:nvSpPr>
        <p:spPr>
          <a:prstGeom prst="rect">
            <a:avLst/>
          </a:prstGeom>
        </p:spPr>
        <p:txBody>
          <a:bodyPr/>
          <a:lstStyle>
            <a:lvl1pPr defTabSz="368045">
              <a:defRPr sz="5292"/>
            </a:lvl1pPr>
          </a:lstStyle>
          <a:p>
            <a:pPr/>
            <a:r>
              <a:t>Dark Matter Searches with Neutrinos</a:t>
            </a:r>
          </a:p>
        </p:txBody>
      </p:sp>
      <p:sp>
        <p:nvSpPr>
          <p:cNvPr id="224" name="Slide Number"/>
          <p:cNvSpPr txBox="1"/>
          <p:nvPr>
            <p:ph type="sldNum" sz="quarter" idx="2"/>
          </p:nvPr>
        </p:nvSpPr>
        <p:spPr>
          <a:xfrm>
            <a:off x="6381749" y="9372600"/>
            <a:ext cx="228601" cy="3683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